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4" autoAdjust="0"/>
    <p:restoredTop sz="94231"/>
  </p:normalViewPr>
  <p:slideViewPr>
    <p:cSldViewPr snapToGrid="0">
      <p:cViewPr varScale="1">
        <p:scale>
          <a:sx n="100" d="100"/>
          <a:sy n="100"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17 </a:t>
            </a:r>
            <a:r>
              <a:rPr lang="en-US" sz="2800" b="1" dirty="0" smtClean="0">
                <a:solidFill>
                  <a:schemeClr val="lt1"/>
                </a:solidFill>
              </a:rPr>
              <a:t>June </a:t>
            </a:r>
            <a:r>
              <a:rPr lang="en-US" sz="2800" b="1" i="0" u="none" strike="noStrike" cap="none" dirty="0" smtClean="0">
                <a:solidFill>
                  <a:schemeClr val="lt1"/>
                </a:solidFill>
                <a:latin typeface="Arial"/>
                <a:ea typeface="Arial"/>
                <a:cs typeface="Arial"/>
                <a:sym typeface="Arial"/>
              </a:rPr>
              <a:t>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5"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18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24</a:t>
            </a:r>
            <a:r>
              <a:rPr lang="en-US" sz="1600" b="1" dirty="0" smtClean="0">
                <a:solidFill>
                  <a:srgbClr val="FFFF00"/>
                </a:solidFill>
              </a:rPr>
              <a:t> </a:t>
            </a:r>
            <a:r>
              <a:rPr lang="en-US" sz="1600" b="1" dirty="0" smtClean="0">
                <a:solidFill>
                  <a:srgbClr val="FFFF00"/>
                </a:solidFill>
              </a:rPr>
              <a:t>Jun,</a:t>
            </a:r>
            <a:r>
              <a:rPr lang="en-US" sz="1600" b="1" i="0" u="none" strike="noStrike" cap="none" dirty="0" smtClean="0">
                <a:solidFill>
                  <a:srgbClr val="FFFF00"/>
                </a:solidFill>
                <a:latin typeface="Arial"/>
                <a:ea typeface="Arial"/>
                <a:cs typeface="Arial"/>
                <a:sym typeface="Arial"/>
              </a:rPr>
              <a:t> 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85" y="1376736"/>
            <a:ext cx="3999981" cy="5176446"/>
          </a:xfrm>
          <a:prstGeom prst="rect">
            <a:avLst/>
          </a:prstGeom>
        </p:spPr>
      </p:pic>
      <p:sp>
        <p:nvSpPr>
          <p:cNvPr id="11" name="Text Box 8"/>
          <p:cNvSpPr txBox="1">
            <a:spLocks noChangeArrowheads="1"/>
          </p:cNvSpPr>
          <p:nvPr/>
        </p:nvSpPr>
        <p:spPr bwMode="auto">
          <a:xfrm>
            <a:off x="4584164" y="1687513"/>
            <a:ext cx="4016838" cy="388414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southern Senegal, The Gambia, southwestern Mali, Guinea-Bissau, Guinea, Sierra Leone, southeastern Liberia, southern Cote d’Ivoire, southwestern Ghana, southeastern Sudan, and northwestern Ethiopia. There is above 65% chance for above-normal rainfall over southeastern Sudan.</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northeastern Nigeria, Cameroon, southern Chad, southern Sudan, CAR, South Sudan, northern Congo, northern and central DR Congo, Uganda, Rwanda, northwestern Tanzania, western and central Kenya, southwestern Ethiopia, and central Mozambique. There is above 80% chance for below-normal rainfall over southeastern CAR, southern South Sudan, northeastern DR Congo, northwestern and eastern Uganda, and western Kenya.</a:t>
            </a:r>
            <a:endParaRPr lang="en-US" sz="1100" b="1" dirty="0">
              <a:solidFill>
                <a:schemeClr val="bg1"/>
              </a:solidFill>
              <a:latin typeface="Arial" charset="0"/>
            </a:endParaRP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0"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i="0" u="none" strike="noStrike" cap="none" dirty="0" smtClean="0">
                <a:solidFill>
                  <a:srgbClr val="FFFF00"/>
                </a:solidFill>
                <a:latin typeface="Arial"/>
                <a:ea typeface="Arial"/>
                <a:cs typeface="Arial"/>
                <a:sym typeface="Arial"/>
              </a:rPr>
              <a:t>254</a:t>
            </a:r>
            <a:r>
              <a:rPr lang="en-US" sz="1600" b="1" dirty="0" smtClean="0">
                <a:solidFill>
                  <a:srgbClr val="FFFF00"/>
                </a:solidFill>
              </a:rPr>
              <a:t> Jun – 01 Jul,</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2024</a:t>
            </a:r>
            <a:endParaRPr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96" y="1315092"/>
            <a:ext cx="4063493" cy="5258638"/>
          </a:xfrm>
          <a:prstGeom prst="rect">
            <a:avLst/>
          </a:prstGeom>
        </p:spPr>
      </p:pic>
      <p:sp>
        <p:nvSpPr>
          <p:cNvPr id="12" name="Text Box 8"/>
          <p:cNvSpPr txBox="1">
            <a:spLocks noChangeArrowheads="1"/>
          </p:cNvSpPr>
          <p:nvPr/>
        </p:nvSpPr>
        <p:spPr bwMode="auto">
          <a:xfrm>
            <a:off x="4579278" y="1982039"/>
            <a:ext cx="3938107" cy="3037755"/>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Guinea, southern Mali, Sierra Leone, Liberia, much of Cote d’Ivoire, southwestern Burkina Faso, much of Ghana, northeastern Nigeria, western Ethiopia, and eastern Madagascar. There is above 80% chance for above-normal rainfall over western Ethiopia.</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southern CAR, northern Congo, northwestern and north-central DR Congo, southern South Sudan, southwestern Ethiopia, northern and eastern Uganda, and western Kenya. There is above 80% chance for below-normal rainfall over northwestern DR Congo.</a:t>
            </a:r>
            <a:endParaRPr lang="en-US" sz="1100" b="1" dirty="0">
              <a:solidFill>
                <a:schemeClr val="bg1"/>
              </a:solidFill>
              <a:latin typeface="Arial" charset="0"/>
            </a:endParaRP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541751"/>
            <a:ext cx="8777791" cy="6068599"/>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1150" b="1" dirty="0" smtClean="0">
              <a:solidFill>
                <a:schemeClr val="bg1"/>
              </a:solidFill>
              <a:latin typeface="+mn-lt"/>
            </a:endParaRPr>
          </a:p>
          <a:p>
            <a:pPr algn="just">
              <a:buClr>
                <a:schemeClr val="bg1"/>
              </a:buClr>
              <a:buSzPct val="103000"/>
            </a:pPr>
            <a:r>
              <a:rPr lang="en-US" sz="1200" b="1" dirty="0">
                <a:solidFill>
                  <a:schemeClr val="bg1"/>
                </a:solidFill>
              </a:rPr>
              <a:t>Over the past 90 days, in East Africa, rainfall was above-average over parts of northern, central, eastern and southern Ethiopia, much of Kenya, northern and central Somalia, pockets of southern Uganda, and many parts of Tanzania. Below-average rainfall was observed over much of South Sudan, parts of southern Sudan, western Ethiopia, much of Uganda, pockets of Tanzania and parts of western and  southern Ethiopia. In Central Africa, above-average rainfall was observed over pockets of Gabon, Congo, DRC and CAR. In contrast, below-average rainfall was observed over much of Cameroon, southern Chad, much CAR, Equatorial Guinea, and much of Gabon and DRC. In Southern Africa, rainfall was below-average over much of northern Angola, much of Zambia, Zimbabwe, southern Malawi, northern Mozambique, Namibia, Botswana, pockets of South Africa, and northwestern and central Madagascar. In contrast, above-average rainfall was observed over pockets of northern Angola, many parts of South Africa, southern Mozambique and southern and northeastern Madagascar. In West Africa, above-average rainfall was observed over Guinea, northern Cote d’Ivoire, southwestern Mali, Burkina Faso, southern Ghana, Togo, Benin, and southwestern and northern Nigeria. In contrast, rainfall was below-average over Sierra Leone, Liberia, southern and eastern Cote d’Ivoire, northern Ghana and parts of Nigeria. </a:t>
            </a:r>
          </a:p>
          <a:p>
            <a:pPr algn="just">
              <a:buClr>
                <a:schemeClr val="bg1"/>
              </a:buClr>
              <a:buSzPct val="103000"/>
            </a:pPr>
            <a:endParaRPr lang="en-US" sz="1200" b="1" dirty="0">
              <a:solidFill>
                <a:schemeClr val="bg1"/>
              </a:solidFill>
            </a:endParaRPr>
          </a:p>
          <a:p>
            <a:pPr algn="just">
              <a:buClr>
                <a:schemeClr val="bg1"/>
              </a:buClr>
              <a:buSzPct val="103000"/>
              <a:buFont typeface="Arial" panose="020B0604020202020204" pitchFamily="34" charset="0"/>
              <a:buChar char="•"/>
            </a:pPr>
            <a:r>
              <a:rPr lang="en-US" sz="1200" b="1" dirty="0">
                <a:solidFill>
                  <a:schemeClr val="bg1"/>
                </a:solidFill>
              </a:rPr>
              <a:t>During the past 7 days, in West Africa, rainfall was below-average over parts of Senegal, Guinea-Bissau, pockets of Sierra Leone, Liberia, parts of Cote d’Ivoire, pockets of central Ghana, southern Togo, Benin, and much of Nigeria. In contrast, above-average rainfall was observed over much of Guinea, southern Mali, Burkina Faso, much of Ghana, and northern Togo northern Benin. In Central Africa, southern Cameroon, southern Chad, eastern Gabon, parts of CAR, and northern DRC received above-average rainfall. In contrast, rainfall was below-average over northern Cameroon and pockets of central CAR. In Eastern Africa, above-average rainfall was observed over pockets of southern Sudan, western and eastern South Sudan, and western and central Ethiopia. In contrast, parts of central and southeastern South Sudan and pockets of southern and eastern Ethiopia received below-average rainfall.</a:t>
            </a:r>
          </a:p>
          <a:p>
            <a:pPr algn="just">
              <a:buClr>
                <a:schemeClr val="bg1"/>
              </a:buClr>
              <a:buSzPct val="103000"/>
              <a:buFont typeface="Arial" panose="020B0604020202020204" pitchFamily="34" charset="0"/>
              <a:buChar char="•"/>
            </a:pPr>
            <a:endParaRPr lang="en-US" sz="1200" b="1" dirty="0">
              <a:solidFill>
                <a:schemeClr val="bg1"/>
              </a:solidFill>
            </a:endParaRPr>
          </a:p>
          <a:p>
            <a:pPr algn="just">
              <a:buClr>
                <a:schemeClr val="bg1"/>
              </a:buClr>
              <a:buSzPct val="103000"/>
              <a:buFont typeface="Arial" panose="020B0604020202020204" pitchFamily="34" charset="0"/>
              <a:buChar char="•"/>
            </a:pPr>
            <a:r>
              <a:rPr lang="en-US" sz="1200" b="1" dirty="0" smtClean="0">
                <a:solidFill>
                  <a:schemeClr val="bg1"/>
                </a:solidFill>
              </a:rPr>
              <a:t>Week-1 </a:t>
            </a:r>
            <a:r>
              <a:rPr lang="en-US" sz="1200" b="1" dirty="0">
                <a:solidFill>
                  <a:schemeClr val="bg1"/>
                </a:solidFill>
              </a:rPr>
              <a:t>outlooks call for a moderate to high tilt in the odds to favor above-normal rainfall over the far western West Africa, eastern Sudan and northwestern Ethiopia. In contrast, there is a moderate tilt in the odds to favor below-normal rainfall across the eastern portion of the Gulf of Guinea region, and much of Central Africa and the Lake Victoria region. For week-2, there is a moderate to high tilt in the odds to favor above-normal rainfall across the western portion of the Gulf of Guinea region, and parts of eastern Nigeria and western Ethiopia. In contrast, there is a moderate to high tilt in the odds to favor below-average rainfall over northern Congo, northern DRC, and parts of South Sudan and Uganda.</a:t>
            </a:r>
            <a:endParaRPr lang="en-US" sz="1200" b="1" dirty="0">
              <a:solidFill>
                <a:schemeClr val="bg1"/>
              </a:solidFil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66906" y="1357997"/>
            <a:ext cx="8979409" cy="3046948"/>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in West Africa, rainfall was below-average over parts of Senegal, Guinea-Bissau, pockets of Sierra Leone, Liberia, parts of Cote d’Ivoire, pockets of central Ghana, southern Togo, Benin, and much of Nigeria. In contrast, above-average rainfall was observed over much of Guinea, southern Mali, Burkina Faso, much of Ghana, and northern Togo northern Benin. In Central Africa, southern Cameroon, southern Chad, eastern Gabon, parts of CAR, and northern DRC received above-average rainfall. In contrast, rainfall was below-average over northern Cameroon and pockets of central CAR. In Eastern Africa, above-average rainfall was observed over pockets of southern Sudan, western and eastern South Sudan, and western and central Ethiopia. In contrast, parts of central and southeastern South Sudan and pockets of southern and eastern Ethiopia received below-average rainfall.</a:t>
            </a:r>
          </a:p>
          <a:p>
            <a:pPr marL="323850" indent="-171450" algn="just">
              <a:buClr>
                <a:schemeClr val="lt1"/>
              </a:buClr>
              <a:buSzPts val="1200"/>
              <a:buFont typeface="Arial" panose="020B0604020202020204" pitchFamily="34" charset="0"/>
              <a:buChar char="•"/>
            </a:pPr>
            <a:endParaRPr lang="en-US" sz="1200" b="1" dirty="0">
              <a:solidFill>
                <a:schemeClr val="lt1"/>
              </a:solidFill>
            </a:endParaRPr>
          </a:p>
          <a:p>
            <a:pPr marL="323850" indent="-171450" algn="just">
              <a:buClr>
                <a:schemeClr val="lt1"/>
              </a:buClr>
              <a:buSzPts val="1200"/>
              <a:buFont typeface="Arial" panose="020B0604020202020204" pitchFamily="34" charset="0"/>
              <a:buChar char="•"/>
            </a:pPr>
            <a:r>
              <a:rPr lang="en-US" sz="1200" b="1" dirty="0">
                <a:solidFill>
                  <a:schemeClr val="lt1"/>
                </a:solidFill>
              </a:rPr>
              <a:t>Week-1 outlooks call for a moderate to high tilt in the odds to favor above-normal rainfall over the far western West Africa, eastern Sudan and northwestern Ethiopia. In contrast, there is a moderate tilt in the odds to favor below-normal rainfall across the eastern portion of the Gulf of Guinea region, and much of Central Africa and the Lake Victoria region. For week-2, there is a moderate to high tilt in the odds to favor above-normal rainfall across the western portion of the Gulf of Guinea region, and parts of eastern Nigeria and western Ethiopia. In contrast, there is a moderate to high tilt in the odds to favor below-average rainfall over northern Congo, northern DRC, and parts of South Sudan and Uganda.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89211" y="4692187"/>
            <a:ext cx="8920090" cy="2123618"/>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Over </a:t>
            </a:r>
            <a:r>
              <a:rPr lang="en-US" sz="1100" b="1" dirty="0">
                <a:solidFill>
                  <a:schemeClr val="bg1"/>
                </a:solidFill>
              </a:rPr>
              <a:t>the past 90 days, in East Africa, rainfall was above-average </a:t>
            </a:r>
            <a:r>
              <a:rPr lang="en-US" sz="1100" b="1" dirty="0" smtClean="0">
                <a:solidFill>
                  <a:schemeClr val="bg1"/>
                </a:solidFill>
              </a:rPr>
              <a:t>over </a:t>
            </a:r>
            <a:r>
              <a:rPr lang="en-US" sz="1100" b="1" dirty="0" smtClean="0">
                <a:solidFill>
                  <a:schemeClr val="bg1"/>
                </a:solidFill>
              </a:rPr>
              <a:t>parts of </a:t>
            </a:r>
            <a:r>
              <a:rPr lang="en-US" sz="1100" b="1" dirty="0" smtClean="0">
                <a:solidFill>
                  <a:schemeClr val="bg1"/>
                </a:solidFill>
              </a:rPr>
              <a:t>northern, central, eastern and southern Ethiopia, much of Kenya, northern </a:t>
            </a:r>
            <a:r>
              <a:rPr lang="en-US" sz="1100" b="1" dirty="0" smtClean="0">
                <a:solidFill>
                  <a:schemeClr val="bg1"/>
                </a:solidFill>
              </a:rPr>
              <a:t>and central Somalia</a:t>
            </a:r>
            <a:r>
              <a:rPr lang="en-US" sz="1100" b="1" dirty="0" smtClean="0">
                <a:solidFill>
                  <a:schemeClr val="bg1"/>
                </a:solidFill>
              </a:rPr>
              <a:t>, pockets of southern Uganda, and </a:t>
            </a:r>
            <a:r>
              <a:rPr lang="en-US" sz="1100" b="1" dirty="0" smtClean="0">
                <a:solidFill>
                  <a:schemeClr val="bg1"/>
                </a:solidFill>
              </a:rPr>
              <a:t>many parts </a:t>
            </a:r>
            <a:r>
              <a:rPr lang="en-US" sz="1100" b="1" dirty="0" smtClean="0">
                <a:solidFill>
                  <a:schemeClr val="bg1"/>
                </a:solidFill>
              </a:rPr>
              <a:t>of Tanzania. Below-average rainfall was observed over much of South Sudan, parts of southern Sudan, western Ethiopia, much of Uganda, </a:t>
            </a:r>
            <a:r>
              <a:rPr lang="en-US" sz="1100" b="1" dirty="0" smtClean="0">
                <a:solidFill>
                  <a:schemeClr val="bg1"/>
                </a:solidFill>
              </a:rPr>
              <a:t>pockets </a:t>
            </a:r>
            <a:r>
              <a:rPr lang="en-US" sz="1100" b="1" dirty="0" smtClean="0">
                <a:solidFill>
                  <a:schemeClr val="bg1"/>
                </a:solidFill>
              </a:rPr>
              <a:t>of Tanzania and </a:t>
            </a:r>
            <a:r>
              <a:rPr lang="en-US" sz="1100" b="1" dirty="0" smtClean="0">
                <a:solidFill>
                  <a:schemeClr val="bg1"/>
                </a:solidFill>
              </a:rPr>
              <a:t>parts </a:t>
            </a:r>
            <a:r>
              <a:rPr lang="en-US" sz="1100" b="1" dirty="0" smtClean="0">
                <a:solidFill>
                  <a:schemeClr val="bg1"/>
                </a:solidFill>
              </a:rPr>
              <a:t>of western and  southern Ethiopia. In Central Africa, above-average rainfall was observed over pockets of Gabon, Congo, DRC and CAR. In contrast, below-average rainfall was observed over much of Cameroon, southern Chad, much CAR, Equatorial Guinea, and much of Gabon and DRC. In Southern Africa, rainfall was below-average over </a:t>
            </a:r>
            <a:r>
              <a:rPr lang="en-US" sz="1100" b="1" dirty="0" smtClean="0">
                <a:solidFill>
                  <a:schemeClr val="bg1"/>
                </a:solidFill>
              </a:rPr>
              <a:t>much of northern </a:t>
            </a:r>
            <a:r>
              <a:rPr lang="en-US" sz="1100" b="1" dirty="0" smtClean="0">
                <a:solidFill>
                  <a:schemeClr val="bg1"/>
                </a:solidFill>
              </a:rPr>
              <a:t>Angola, </a:t>
            </a:r>
            <a:r>
              <a:rPr lang="en-US" sz="1100" b="1" dirty="0" smtClean="0">
                <a:solidFill>
                  <a:schemeClr val="bg1"/>
                </a:solidFill>
              </a:rPr>
              <a:t>much of Zambia</a:t>
            </a:r>
            <a:r>
              <a:rPr lang="en-US" sz="1100" b="1" dirty="0" smtClean="0">
                <a:solidFill>
                  <a:schemeClr val="bg1"/>
                </a:solidFill>
              </a:rPr>
              <a:t>, Zimbabwe, southern Malawi, northern Mozambique, Namibia, Botswana, pockets of South Africa, and northwestern and central Madagascar. In contrast, above-average rainfall was observed over </a:t>
            </a:r>
            <a:r>
              <a:rPr lang="en-US" sz="1100" b="1" dirty="0" smtClean="0">
                <a:solidFill>
                  <a:schemeClr val="bg1"/>
                </a:solidFill>
              </a:rPr>
              <a:t>pockets of northern </a:t>
            </a:r>
            <a:r>
              <a:rPr lang="en-US" sz="1100" b="1" dirty="0" smtClean="0">
                <a:solidFill>
                  <a:schemeClr val="bg1"/>
                </a:solidFill>
              </a:rPr>
              <a:t>Angola, </a:t>
            </a:r>
            <a:r>
              <a:rPr lang="en-US" sz="1100" b="1" dirty="0" smtClean="0">
                <a:solidFill>
                  <a:schemeClr val="bg1"/>
                </a:solidFill>
              </a:rPr>
              <a:t>many parts </a:t>
            </a:r>
            <a:r>
              <a:rPr lang="en-US" sz="1100" b="1" dirty="0" smtClean="0">
                <a:solidFill>
                  <a:schemeClr val="bg1"/>
                </a:solidFill>
              </a:rPr>
              <a:t>of South Africa, southern Mozambique and southern and northeastern Madagascar. In West Africa, above-average rainfall was observed over </a:t>
            </a:r>
            <a:r>
              <a:rPr lang="en-US" sz="1100" b="1" dirty="0" smtClean="0">
                <a:solidFill>
                  <a:schemeClr val="bg1"/>
                </a:solidFill>
              </a:rPr>
              <a:t>Guinea</a:t>
            </a:r>
            <a:r>
              <a:rPr lang="en-US" sz="1100" b="1" dirty="0" smtClean="0">
                <a:solidFill>
                  <a:schemeClr val="bg1"/>
                </a:solidFill>
              </a:rPr>
              <a:t>, northern Cote d’Ivoire, </a:t>
            </a:r>
            <a:r>
              <a:rPr lang="en-US" sz="1100" b="1" dirty="0" smtClean="0">
                <a:solidFill>
                  <a:schemeClr val="bg1"/>
                </a:solidFill>
              </a:rPr>
              <a:t>southwestern Mali, Burkina </a:t>
            </a:r>
            <a:r>
              <a:rPr lang="en-US" sz="1100" b="1" dirty="0" smtClean="0">
                <a:solidFill>
                  <a:schemeClr val="bg1"/>
                </a:solidFill>
              </a:rPr>
              <a:t>Faso, southern Ghana, Togo, Benin, and southwestern and northern Nigeria. In contrast, rainfall was below-average over Sierra Leone, Liberia, southern and eastern Cote d’Ivoire, northern Ghana and </a:t>
            </a:r>
            <a:r>
              <a:rPr lang="en-US" sz="1100" b="1" dirty="0" smtClean="0">
                <a:solidFill>
                  <a:schemeClr val="bg1"/>
                </a:solidFill>
              </a:rPr>
              <a:t>parts of </a:t>
            </a:r>
            <a:r>
              <a:rPr lang="en-US" sz="1100" b="1" dirty="0" smtClean="0">
                <a:solidFill>
                  <a:schemeClr val="bg1"/>
                </a:solidFill>
              </a:rPr>
              <a:t>Nigeria. </a:t>
            </a:r>
            <a:endParaRPr lang="en-US" sz="11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4" y="814703"/>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518" y="814703"/>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878261" y="37708"/>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3" name="Google Shape;123;p5"/>
          <p:cNvSpPr txBox="1"/>
          <p:nvPr/>
        </p:nvSpPr>
        <p:spPr>
          <a:xfrm>
            <a:off x="74676" y="4751716"/>
            <a:ext cx="9000162" cy="1615787"/>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In </a:t>
            </a:r>
            <a:r>
              <a:rPr lang="en-US" sz="1100" b="1" dirty="0">
                <a:solidFill>
                  <a:schemeClr val="bg1"/>
                </a:solidFill>
              </a:rPr>
              <a:t>the past 30 days</a:t>
            </a:r>
            <a:r>
              <a:rPr lang="en-US" sz="1100" b="1" dirty="0" smtClean="0">
                <a:solidFill>
                  <a:schemeClr val="bg1"/>
                </a:solidFill>
              </a:rPr>
              <a:t>, in West Africa, rainfall was above-average over central and eastern Guinea, central Mali, Burkina Faso, southern Ghana, parts of western southern Niger, and the far </a:t>
            </a:r>
            <a:r>
              <a:rPr lang="en-US" sz="1100" b="1" dirty="0" smtClean="0">
                <a:solidFill>
                  <a:schemeClr val="bg1"/>
                </a:solidFill>
              </a:rPr>
              <a:t>northern </a:t>
            </a:r>
            <a:r>
              <a:rPr lang="en-US" sz="1100" b="1" dirty="0" smtClean="0">
                <a:solidFill>
                  <a:schemeClr val="bg1"/>
                </a:solidFill>
              </a:rPr>
              <a:t>Nigeria. In contrast, below-average rainfall was observed over </a:t>
            </a:r>
            <a:r>
              <a:rPr lang="en-US" sz="1100" b="1" dirty="0" smtClean="0">
                <a:solidFill>
                  <a:schemeClr val="bg1"/>
                </a:solidFill>
              </a:rPr>
              <a:t>parts of Senegal, sierra </a:t>
            </a:r>
            <a:r>
              <a:rPr lang="en-US" sz="1100" b="1" dirty="0" smtClean="0">
                <a:solidFill>
                  <a:schemeClr val="bg1"/>
                </a:solidFill>
              </a:rPr>
              <a:t>Leone, Liberia, southwestern Mali, much of Cote d’Ivoire, northwestern Ghana, and northwestern and eastern Nigeria. In Central Africa, rainfall was below-average over much of Cameroon, southern Chad, northern CAR, parts of eastern Gabon, Congo, and many parts of DRC. In contrast, above-average rainfall was observed over </a:t>
            </a:r>
            <a:r>
              <a:rPr lang="en-US" sz="1100" b="1" dirty="0" smtClean="0">
                <a:solidFill>
                  <a:schemeClr val="bg1"/>
                </a:solidFill>
              </a:rPr>
              <a:t>Equatorial Guinea, pockets </a:t>
            </a:r>
            <a:r>
              <a:rPr lang="en-US" sz="1100" b="1" dirty="0" smtClean="0">
                <a:solidFill>
                  <a:schemeClr val="bg1"/>
                </a:solidFill>
              </a:rPr>
              <a:t>of CAR, Gabon, and central and northern DRC. In East Africa, below-average rainfall was observed over pockets of southwestern </a:t>
            </a:r>
            <a:r>
              <a:rPr lang="en-US" sz="1100" b="1" dirty="0" smtClean="0">
                <a:solidFill>
                  <a:schemeClr val="bg1"/>
                </a:solidFill>
              </a:rPr>
              <a:t>Sudan </a:t>
            </a:r>
            <a:r>
              <a:rPr lang="en-US" sz="1100" b="1" dirty="0" smtClean="0">
                <a:solidFill>
                  <a:schemeClr val="bg1"/>
                </a:solidFill>
              </a:rPr>
              <a:t>and southeastern South Sudan</a:t>
            </a:r>
            <a:r>
              <a:rPr lang="en-US" sz="1100" b="1" dirty="0" smtClean="0">
                <a:solidFill>
                  <a:schemeClr val="bg1"/>
                </a:solidFill>
              </a:rPr>
              <a:t>, </a:t>
            </a:r>
            <a:r>
              <a:rPr lang="en-US" sz="1100" b="1" dirty="0" smtClean="0">
                <a:solidFill>
                  <a:schemeClr val="bg1"/>
                </a:solidFill>
              </a:rPr>
              <a:t>southwestern and southern Ethiopia, Uganda, Rwanda, Burundi, parts of Tanzania and Somalia. In Southern Africa, the far southern South Africa, and pockets of central Mozambique and northern Madagascar received above-average rainfall.  </a:t>
            </a:r>
            <a:endParaRPr lang="en-US" sz="11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813816"/>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813816"/>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49224" y="4696143"/>
            <a:ext cx="8877719" cy="1446509"/>
          </a:xfrm>
          <a:prstGeom prst="rect">
            <a:avLst/>
          </a:prstGeom>
          <a:noFill/>
          <a:ln>
            <a:noFill/>
          </a:ln>
        </p:spPr>
        <p:txBody>
          <a:bodyPr spcFirstLastPara="1" wrap="square" lIns="91425" tIns="45700" rIns="91425" bIns="45700" anchor="t" anchorCtr="0">
            <a:spAutoFit/>
          </a:bodyPr>
          <a:lstStyle/>
          <a:p>
            <a:pPr algn="just"/>
            <a:r>
              <a:rPr lang="en-US" sz="1100" b="1" dirty="0">
                <a:solidFill>
                  <a:schemeClr val="bg1"/>
                </a:solidFill>
              </a:rPr>
              <a:t>During the past 7 days, in West Africa, rainfall was below-average over parts of Senegal, Guinea-Bissau, </a:t>
            </a:r>
            <a:r>
              <a:rPr lang="en-US" sz="1100" b="1" dirty="0" smtClean="0">
                <a:solidFill>
                  <a:schemeClr val="bg1"/>
                </a:solidFill>
              </a:rPr>
              <a:t>pockets of Sierra </a:t>
            </a:r>
            <a:r>
              <a:rPr lang="en-US" sz="1100" b="1" dirty="0">
                <a:solidFill>
                  <a:schemeClr val="bg1"/>
                </a:solidFill>
              </a:rPr>
              <a:t>Leone, Liberia, </a:t>
            </a:r>
            <a:r>
              <a:rPr lang="en-US" sz="1100" b="1" dirty="0" smtClean="0">
                <a:solidFill>
                  <a:schemeClr val="bg1"/>
                </a:solidFill>
              </a:rPr>
              <a:t>parts of Cote </a:t>
            </a:r>
            <a:r>
              <a:rPr lang="en-US" sz="1100" b="1" dirty="0">
                <a:solidFill>
                  <a:schemeClr val="bg1"/>
                </a:solidFill>
              </a:rPr>
              <a:t>d’Ivoire, </a:t>
            </a:r>
            <a:r>
              <a:rPr lang="en-US" sz="1100" b="1" dirty="0" smtClean="0">
                <a:solidFill>
                  <a:schemeClr val="bg1"/>
                </a:solidFill>
              </a:rPr>
              <a:t>pockets of central </a:t>
            </a:r>
            <a:r>
              <a:rPr lang="en-US" sz="1100" b="1" dirty="0">
                <a:solidFill>
                  <a:schemeClr val="bg1"/>
                </a:solidFill>
              </a:rPr>
              <a:t>Ghana, southern </a:t>
            </a:r>
            <a:r>
              <a:rPr lang="en-US" sz="1100" b="1" dirty="0" smtClean="0">
                <a:solidFill>
                  <a:schemeClr val="bg1"/>
                </a:solidFill>
              </a:rPr>
              <a:t>Togo</a:t>
            </a:r>
            <a:r>
              <a:rPr lang="en-US" sz="1100" b="1" dirty="0">
                <a:solidFill>
                  <a:schemeClr val="bg1"/>
                </a:solidFill>
              </a:rPr>
              <a:t>, Benin, and much of Nigeria. In contrast, above-average rainfall was observed over </a:t>
            </a:r>
            <a:r>
              <a:rPr lang="en-US" sz="1100" b="1" dirty="0" smtClean="0">
                <a:solidFill>
                  <a:schemeClr val="bg1"/>
                </a:solidFill>
              </a:rPr>
              <a:t>much of </a:t>
            </a:r>
            <a:r>
              <a:rPr lang="en-US" sz="1100" b="1" dirty="0">
                <a:solidFill>
                  <a:schemeClr val="bg1"/>
                </a:solidFill>
              </a:rPr>
              <a:t>Guinea, southern Mali, Burkina Faso, </a:t>
            </a:r>
            <a:r>
              <a:rPr lang="en-US" sz="1100" b="1" dirty="0" smtClean="0">
                <a:solidFill>
                  <a:schemeClr val="bg1"/>
                </a:solidFill>
              </a:rPr>
              <a:t>much of </a:t>
            </a:r>
            <a:r>
              <a:rPr lang="en-US" sz="1100" b="1" dirty="0">
                <a:solidFill>
                  <a:schemeClr val="bg1"/>
                </a:solidFill>
              </a:rPr>
              <a:t>Ghana, and northern </a:t>
            </a:r>
            <a:r>
              <a:rPr lang="en-US" sz="1100" b="1" dirty="0" smtClean="0">
                <a:solidFill>
                  <a:schemeClr val="bg1"/>
                </a:solidFill>
              </a:rPr>
              <a:t>Togo northern Benin. </a:t>
            </a:r>
            <a:r>
              <a:rPr lang="en-US" sz="1100" b="1" dirty="0">
                <a:solidFill>
                  <a:schemeClr val="bg1"/>
                </a:solidFill>
              </a:rPr>
              <a:t>In Central Africa, southern Cameroon, southern Chad, </a:t>
            </a:r>
            <a:r>
              <a:rPr lang="en-US" sz="1100" b="1" dirty="0" smtClean="0">
                <a:solidFill>
                  <a:schemeClr val="bg1"/>
                </a:solidFill>
              </a:rPr>
              <a:t>eastern Gabon, parts </a:t>
            </a:r>
            <a:r>
              <a:rPr lang="en-US" sz="1100" b="1" dirty="0">
                <a:solidFill>
                  <a:schemeClr val="bg1"/>
                </a:solidFill>
              </a:rPr>
              <a:t>of CAR, and northern DRC received above-average rainfall. In contrast, rainfall was below-average over northern Cameroon and pockets of central CAR. In Eastern Africa, above-average rainfall was observed over pockets of southern Sudan, western and eastern South Sudan, and western and central Ethiopia. In contrast, parts of central </a:t>
            </a:r>
            <a:r>
              <a:rPr lang="en-US" sz="1100" b="1" dirty="0" smtClean="0">
                <a:solidFill>
                  <a:schemeClr val="bg1"/>
                </a:solidFill>
              </a:rPr>
              <a:t>and southeastern South </a:t>
            </a:r>
            <a:r>
              <a:rPr lang="en-US" sz="1100" b="1" dirty="0">
                <a:solidFill>
                  <a:schemeClr val="bg1"/>
                </a:solidFill>
              </a:rPr>
              <a:t>Sudan and pockets of southern </a:t>
            </a:r>
            <a:r>
              <a:rPr lang="en-US" sz="1100" b="1" dirty="0" smtClean="0">
                <a:solidFill>
                  <a:schemeClr val="bg1"/>
                </a:solidFill>
              </a:rPr>
              <a:t>and eastern </a:t>
            </a:r>
            <a:r>
              <a:rPr lang="en-US" sz="1100" b="1" dirty="0">
                <a:solidFill>
                  <a:schemeClr val="bg1"/>
                </a:solidFill>
              </a:rPr>
              <a:t>Ethiopia received below-average rainfall.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813816"/>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813816"/>
            <a:ext cx="3813048" cy="38130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2467" y="5477224"/>
            <a:ext cx="8891929" cy="430847"/>
          </a:xfrm>
          <a:prstGeom prst="rect">
            <a:avLst/>
          </a:prstGeom>
          <a:noFill/>
          <a:ln>
            <a:noFill/>
          </a:ln>
        </p:spPr>
        <p:txBody>
          <a:bodyPr spcFirstLastPara="1" wrap="square" lIns="91425" tIns="45700" rIns="91425" bIns="45700" anchor="t" anchorCtr="0">
            <a:spAutoFit/>
          </a:bodyPr>
          <a:lstStyle/>
          <a:p>
            <a:pPr algn="just"/>
            <a:r>
              <a:rPr lang="en-US" sz="1100" b="1" dirty="0">
                <a:solidFill>
                  <a:schemeClr val="bg1"/>
                </a:solidFill>
              </a:rPr>
              <a:t>At </a:t>
            </a:r>
            <a:r>
              <a:rPr lang="en-US" sz="1100" b="1" dirty="0" smtClean="0">
                <a:solidFill>
                  <a:schemeClr val="bg1"/>
                </a:solidFill>
              </a:rPr>
              <a:t>700-hPa </a:t>
            </a:r>
            <a:r>
              <a:rPr lang="en-US" sz="1100" b="1" dirty="0">
                <a:solidFill>
                  <a:schemeClr val="bg1"/>
                </a:solidFill>
              </a:rPr>
              <a:t>level (left panel), </a:t>
            </a:r>
            <a:r>
              <a:rPr lang="en-US" sz="1100" b="1" dirty="0" smtClean="0">
                <a:solidFill>
                  <a:schemeClr val="bg1"/>
                </a:solidFill>
              </a:rPr>
              <a:t>anomalous westerly flow along the Gulf of Guinea coast, with its associated cyclonic shear across West Africa may have contributed to observed above-average rainfall over parts of Sahel region.</a:t>
            </a:r>
            <a:endParaRPr lang="en-US" sz="11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1" y="1460264"/>
            <a:ext cx="3947390" cy="39473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806" y="1460264"/>
            <a:ext cx="3947390" cy="3947390"/>
          </a:xfrm>
          <a:prstGeom prst="rect">
            <a:avLst/>
          </a:prstGeom>
        </p:spPr>
      </p:pic>
      <p:sp>
        <p:nvSpPr>
          <p:cNvPr id="4" name="Oval 3"/>
          <p:cNvSpPr/>
          <p:nvPr/>
        </p:nvSpPr>
        <p:spPr>
          <a:xfrm>
            <a:off x="962025" y="2803490"/>
            <a:ext cx="1400175" cy="50241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825500" y="1612900"/>
            <a:ext cx="927101" cy="227330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160423" y="6149729"/>
            <a:ext cx="8755791" cy="55395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Daily evolution in rainfall at selected locations over the past 90 days shows that moderate to heavy rains resulted in moisture surpluses over parts of eastern Guinea (bottom left). Seasonal total rainfall remained below average over northern DRC (bottom right) and western Ethiopia (top right).</a:t>
            </a:r>
            <a:endParaRPr lang="en-US" sz="1000" dirty="0">
              <a:solidFill>
                <a:schemeClr val="bg1"/>
              </a:solidFill>
            </a:endParaRPr>
          </a:p>
        </p:txBody>
      </p:sp>
      <p:cxnSp>
        <p:nvCxnSpPr>
          <p:cNvPr id="161" name="Google Shape;161;p8"/>
          <p:cNvCxnSpPr/>
          <p:nvPr/>
        </p:nvCxnSpPr>
        <p:spPr>
          <a:xfrm flipH="1" flipV="1">
            <a:off x="2082388" y="1973295"/>
            <a:ext cx="2436346" cy="1646395"/>
          </a:xfrm>
          <a:prstGeom prst="straightConnector1">
            <a:avLst/>
          </a:prstGeom>
          <a:noFill/>
          <a:ln w="50800" cap="flat" cmpd="sng">
            <a:solidFill>
              <a:srgbClr val="FF0000"/>
            </a:solidFill>
            <a:prstDash val="solid"/>
            <a:round/>
            <a:headEnd type="none" w="sm" len="sm"/>
            <a:tailEnd type="triangle" w="med" len="med"/>
          </a:ln>
        </p:spPr>
      </p:cxnSp>
      <p:cxnSp>
        <p:nvCxnSpPr>
          <p:cNvPr id="15" name="Google Shape;158;p8"/>
          <p:cNvCxnSpPr/>
          <p:nvPr/>
        </p:nvCxnSpPr>
        <p:spPr>
          <a:xfrm flipH="1">
            <a:off x="2724150" y="1384337"/>
            <a:ext cx="1955744" cy="228563"/>
          </a:xfrm>
          <a:prstGeom prst="straightConnector1">
            <a:avLst/>
          </a:prstGeom>
          <a:noFill/>
          <a:ln w="50800" cap="flat" cmpd="sng">
            <a:solidFill>
              <a:srgbClr val="FF0000"/>
            </a:solidFill>
            <a:prstDash val="solid"/>
            <a:round/>
            <a:headEnd type="none" w="sm" len="sm"/>
            <a:tailEnd type="triangle" w="med" len="med"/>
          </a:ln>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388" y="475045"/>
            <a:ext cx="3541268" cy="2754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87" y="3579448"/>
            <a:ext cx="3208563" cy="24955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851" y="3341856"/>
            <a:ext cx="3547805" cy="27594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34356" y="1543306"/>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25 Jun – 01 Jul,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94268" y="5151310"/>
            <a:ext cx="8927184" cy="430847"/>
          </a:xfrm>
          <a:prstGeom prst="rect">
            <a:avLst/>
          </a:prstGeom>
          <a:noFill/>
          <a:ln>
            <a:noFill/>
          </a:ln>
        </p:spPr>
        <p:txBody>
          <a:bodyPr spcFirstLastPara="1" wrap="square" lIns="91425" tIns="45700" rIns="91425" bIns="45700" anchor="t" anchorCtr="0">
            <a:spAutoFit/>
          </a:bodyPr>
          <a:lstStyle/>
          <a:p>
            <a:pPr algn="just" fontAlgn="base"/>
            <a:r>
              <a:rPr lang="en-US" sz="1100" b="1" dirty="0" smtClean="0">
                <a:solidFill>
                  <a:schemeClr val="bg1"/>
                </a:solidFill>
              </a:rPr>
              <a:t>For </a:t>
            </a:r>
            <a:r>
              <a:rPr lang="en-US" sz="1100" b="1" dirty="0">
                <a:solidFill>
                  <a:schemeClr val="bg1"/>
                </a:solidFill>
              </a:rPr>
              <a:t>week-1 (left panel) </a:t>
            </a:r>
            <a:r>
              <a:rPr lang="en-US" sz="1100" b="1" dirty="0" smtClean="0">
                <a:solidFill>
                  <a:schemeClr val="bg1"/>
                </a:solidFill>
              </a:rPr>
              <a:t>and Week-2 (right panel), the </a:t>
            </a:r>
            <a:r>
              <a:rPr lang="en-US" sz="1100" b="1" dirty="0">
                <a:solidFill>
                  <a:schemeClr val="bg1"/>
                </a:solidFill>
              </a:rPr>
              <a:t>NCEP GEFS indicates a moderate to high chance (over 70%) for rainfall to exceed 50 mm </a:t>
            </a:r>
            <a:r>
              <a:rPr lang="en-US" sz="1100" b="1" dirty="0" smtClean="0">
                <a:solidFill>
                  <a:schemeClr val="bg1"/>
                </a:solidFill>
              </a:rPr>
              <a:t>over </a:t>
            </a:r>
            <a:r>
              <a:rPr lang="en-US" sz="1100" b="1" dirty="0" smtClean="0">
                <a:solidFill>
                  <a:schemeClr val="bg1"/>
                </a:solidFill>
              </a:rPr>
              <a:t>guinea, Sierra Leone, Liberia, and parts of Cameroon, Nigeria and western Ethiopia.</a:t>
            </a:r>
            <a:endParaRPr lang="en-US" sz="1100" b="1" dirty="0">
              <a:solidFill>
                <a:schemeClr val="bg1"/>
              </a:solidFill>
            </a:endParaRPr>
          </a:p>
        </p:txBody>
      </p:sp>
      <p:sp>
        <p:nvSpPr>
          <p:cNvPr id="173" name="Google Shape;173;p9"/>
          <p:cNvSpPr txBox="1"/>
          <p:nvPr/>
        </p:nvSpPr>
        <p:spPr>
          <a:xfrm>
            <a:off x="560834" y="1528895"/>
            <a:ext cx="38099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i="0" u="none" strike="noStrike" cap="none" dirty="0" smtClean="0">
                <a:solidFill>
                  <a:srgbClr val="FFFF00"/>
                </a:solidFill>
                <a:latin typeface="Arial"/>
                <a:ea typeface="Arial"/>
                <a:cs typeface="Arial"/>
                <a:sym typeface="Arial"/>
              </a:rPr>
              <a:t>18</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24 </a:t>
            </a:r>
            <a:r>
              <a:rPr lang="en-US" sz="1600" b="1" dirty="0" smtClean="0">
                <a:solidFill>
                  <a:srgbClr val="FFFF00"/>
                </a:solidFill>
              </a:rPr>
              <a:t>Jun,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70" y="1897051"/>
            <a:ext cx="4168880" cy="3126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162" y="1881820"/>
            <a:ext cx="4204160" cy="3153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9402</TotalTime>
  <Words>2020</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864</cp:revision>
  <cp:lastPrinted>2023-11-06T15:14:42Z</cp:lastPrinted>
  <dcterms:modified xsi:type="dcterms:W3CDTF">2024-06-17T17:20:59Z</dcterms:modified>
</cp:coreProperties>
</file>