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510" r:id="rId10"/>
    <p:sldId id="506" r:id="rId11"/>
    <p:sldId id="507" r:id="rId12"/>
    <p:sldId id="508" r:id="rId13"/>
    <p:sldId id="505" r:id="rId14"/>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8" autoAdjust="0"/>
    <p:restoredTop sz="99079" autoAdjust="0"/>
  </p:normalViewPr>
  <p:slideViewPr>
    <p:cSldViewPr>
      <p:cViewPr>
        <p:scale>
          <a:sx n="120" d="100"/>
          <a:sy n="120" d="100"/>
        </p:scale>
        <p:origin x="-876" y="-3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9627">
              <a:defRPr sz="1200">
                <a:latin typeface="Times New Roman" pitchFamily="18" charset="0"/>
                <a:cs typeface="+mn-cs"/>
              </a:defRPr>
            </a:lvl1pPr>
          </a:lstStyle>
          <a:p>
            <a:pPr>
              <a:defRPr/>
            </a:pPr>
            <a:fld id="{C48634FD-5ECB-4965-AFB0-EF702CB1AF63}" type="slidenum">
              <a:rPr lang="en-US"/>
              <a:pPr>
                <a:defRPr/>
              </a:pPr>
              <a:t>‹#›</a:t>
            </a:fld>
            <a:endParaRPr lang="en-US" dirty="0"/>
          </a:p>
        </p:txBody>
      </p:sp>
    </p:spTree>
    <p:extLst>
      <p:ext uri="{BB962C8B-B14F-4D97-AF65-F5344CB8AC3E}">
        <p14:creationId xmlns:p14="http://schemas.microsoft.com/office/powerpoint/2010/main" val="147963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a:defRPr sz="1200">
                <a:latin typeface="Times New Roman" pitchFamily="18" charset="0"/>
                <a:cs typeface="+mn-cs"/>
              </a:defRPr>
            </a:lvl1pPr>
          </a:lstStyle>
          <a:p>
            <a:pPr>
              <a:defRPr/>
            </a:pPr>
            <a:fld id="{2899E4C4-DC83-4C3C-A2FE-1C939D723F96}" type="datetimeFigureOut">
              <a:rPr lang="en-US"/>
              <a:pPr>
                <a:defRPr/>
              </a:pPr>
              <a:t>12/3/2018</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lIns="91221" tIns="45610" rIns="91221" bIns="45610" rtlCol="0" anchor="b"/>
          <a:lstStyle>
            <a:lvl1pPr algn="r">
              <a:defRPr sz="1200">
                <a:latin typeface="Times New Roman" pitchFamily="18" charset="0"/>
                <a:cs typeface="+mn-cs"/>
              </a:defRPr>
            </a:lvl1pPr>
          </a:lstStyle>
          <a:p>
            <a:pPr>
              <a:defRPr/>
            </a:pPr>
            <a:fld id="{9133C9CF-57BD-456A-BA7C-DAF19F10EB34}" type="slidenum">
              <a:rPr lang="en-US"/>
              <a:pPr>
                <a:defRPr/>
              </a:pPr>
              <a:t>‹#›</a:t>
            </a:fld>
            <a:endParaRPr lang="en-US" dirty="0"/>
          </a:p>
        </p:txBody>
      </p:sp>
    </p:spTree>
    <p:extLst>
      <p:ext uri="{BB962C8B-B14F-4D97-AF65-F5344CB8AC3E}">
        <p14:creationId xmlns:p14="http://schemas.microsoft.com/office/powerpoint/2010/main" val="1216279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167" indent="-285064" eaLnBrk="0" hangingPunct="0">
              <a:spcBef>
                <a:spcPct val="30000"/>
              </a:spcBef>
              <a:defRPr sz="1200">
                <a:solidFill>
                  <a:schemeClr val="tx1"/>
                </a:solidFill>
                <a:latin typeface="Calibri" pitchFamily="34" charset="0"/>
              </a:defRPr>
            </a:lvl2pPr>
            <a:lvl3pPr marL="1140257" indent="-228051" eaLnBrk="0" hangingPunct="0">
              <a:spcBef>
                <a:spcPct val="30000"/>
              </a:spcBef>
              <a:defRPr sz="1200">
                <a:solidFill>
                  <a:schemeClr val="tx1"/>
                </a:solidFill>
                <a:latin typeface="Calibri" pitchFamily="34" charset="0"/>
              </a:defRPr>
            </a:lvl3pPr>
            <a:lvl4pPr marL="1596360" indent="-228051" eaLnBrk="0" hangingPunct="0">
              <a:spcBef>
                <a:spcPct val="30000"/>
              </a:spcBef>
              <a:defRPr sz="1200">
                <a:solidFill>
                  <a:schemeClr val="tx1"/>
                </a:solidFill>
                <a:latin typeface="Calibri" pitchFamily="34" charset="0"/>
              </a:defRPr>
            </a:lvl4pPr>
            <a:lvl5pPr marL="2052462" indent="-228051" eaLnBrk="0" hangingPunct="0">
              <a:spcBef>
                <a:spcPct val="30000"/>
              </a:spcBef>
              <a:defRPr sz="1200">
                <a:solidFill>
                  <a:schemeClr val="tx1"/>
                </a:solidFill>
                <a:latin typeface="Calibri" pitchFamily="34" charset="0"/>
              </a:defRPr>
            </a:lvl5pPr>
            <a:lvl6pPr marL="2508565" indent="-228051" eaLnBrk="0" fontAlgn="base" hangingPunct="0">
              <a:spcBef>
                <a:spcPct val="30000"/>
              </a:spcBef>
              <a:spcAft>
                <a:spcPct val="0"/>
              </a:spcAft>
              <a:defRPr sz="1200">
                <a:solidFill>
                  <a:schemeClr val="tx1"/>
                </a:solidFill>
                <a:latin typeface="Calibri" pitchFamily="34" charset="0"/>
              </a:defRPr>
            </a:lvl6pPr>
            <a:lvl7pPr marL="2964668" indent="-228051" eaLnBrk="0" fontAlgn="base" hangingPunct="0">
              <a:spcBef>
                <a:spcPct val="30000"/>
              </a:spcBef>
              <a:spcAft>
                <a:spcPct val="0"/>
              </a:spcAft>
              <a:defRPr sz="1200">
                <a:solidFill>
                  <a:schemeClr val="tx1"/>
                </a:solidFill>
                <a:latin typeface="Calibri" pitchFamily="34" charset="0"/>
              </a:defRPr>
            </a:lvl7pPr>
            <a:lvl8pPr marL="3420770" indent="-228051" eaLnBrk="0" fontAlgn="base" hangingPunct="0">
              <a:spcBef>
                <a:spcPct val="30000"/>
              </a:spcBef>
              <a:spcAft>
                <a:spcPct val="0"/>
              </a:spcAft>
              <a:defRPr sz="1200">
                <a:solidFill>
                  <a:schemeClr val="tx1"/>
                </a:solidFill>
                <a:latin typeface="Calibri" pitchFamily="34" charset="0"/>
              </a:defRPr>
            </a:lvl8pPr>
            <a:lvl9pPr marL="3876873" indent="-22805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286C8E36-1578-4343-8F54-55560AA49982}" type="slidenum">
              <a:rPr lang="en-US" altLang="en-US" smtClean="0">
                <a:latin typeface="Times New Roman" pitchFamily="18" charset="0"/>
              </a:rPr>
              <a:pPr eaLnBrk="1" hangingPunct="1">
                <a:spcBef>
                  <a:spcPct val="0"/>
                </a:spcBef>
                <a:defRPr/>
              </a:pPr>
              <a:t>1</a:t>
            </a:fld>
            <a:endParaRPr lang="en-US" alt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09AEBDD-0807-489A-B7E9-44E0B8FC8FD5}" type="slidenum">
              <a:rPr lang="en-US" altLang="en-US">
                <a:latin typeface="Times New Roman" pitchFamily="18" charset="0"/>
              </a:rPr>
              <a:pPr algn="r" eaLnBrk="1" hangingPunct="1">
                <a:spcBef>
                  <a:spcPct val="0"/>
                </a:spcBef>
              </a:pPr>
              <a:t>10</a:t>
            </a:fld>
            <a:endParaRPr lang="en-US" alt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1CE82B3-9DFA-435E-8E59-A956BEE69277}" type="slidenum">
              <a:rPr lang="en-US" altLang="en-US">
                <a:latin typeface="Times New Roman" pitchFamily="18" charset="0"/>
              </a:rPr>
              <a:pPr algn="r" eaLnBrk="1" hangingPunct="1">
                <a:spcBef>
                  <a:spcPct val="0"/>
                </a:spcBef>
              </a:pPr>
              <a:t>11</a:t>
            </a:fld>
            <a:endParaRPr lang="en-US" alt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41E93D2-29AF-4467-8493-9C372C48AF20}" type="slidenum">
              <a:rPr lang="en-US" altLang="en-US">
                <a:latin typeface="Times New Roman" pitchFamily="18" charset="0"/>
              </a:rPr>
              <a:pPr algn="r" eaLnBrk="1" hangingPunct="1">
                <a:spcBef>
                  <a:spcPct val="0"/>
                </a:spcBef>
              </a:pPr>
              <a:t>12</a:t>
            </a:fld>
            <a:endParaRPr lang="en-US" alt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EF2048C-CF83-4755-BD7F-C925F380DCB5}" type="slidenum">
              <a:rPr lang="en-US" altLang="en-US">
                <a:latin typeface="Times New Roman" pitchFamily="18" charset="0"/>
              </a:rPr>
              <a:pPr algn="r" eaLnBrk="1" hangingPunct="1">
                <a:spcBef>
                  <a:spcPct val="0"/>
                </a:spcBef>
              </a:pPr>
              <a:t>13</a:t>
            </a:fld>
            <a:endParaRPr lang="en-US"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167" indent="-285064" eaLnBrk="0" hangingPunct="0">
              <a:spcBef>
                <a:spcPct val="30000"/>
              </a:spcBef>
              <a:defRPr sz="1200">
                <a:solidFill>
                  <a:schemeClr val="tx1"/>
                </a:solidFill>
                <a:latin typeface="Calibri" pitchFamily="34" charset="0"/>
              </a:defRPr>
            </a:lvl2pPr>
            <a:lvl3pPr marL="1140257" indent="-228051" eaLnBrk="0" hangingPunct="0">
              <a:spcBef>
                <a:spcPct val="30000"/>
              </a:spcBef>
              <a:defRPr sz="1200">
                <a:solidFill>
                  <a:schemeClr val="tx1"/>
                </a:solidFill>
                <a:latin typeface="Calibri" pitchFamily="34" charset="0"/>
              </a:defRPr>
            </a:lvl3pPr>
            <a:lvl4pPr marL="1596360" indent="-228051" eaLnBrk="0" hangingPunct="0">
              <a:spcBef>
                <a:spcPct val="30000"/>
              </a:spcBef>
              <a:defRPr sz="1200">
                <a:solidFill>
                  <a:schemeClr val="tx1"/>
                </a:solidFill>
                <a:latin typeface="Calibri" pitchFamily="34" charset="0"/>
              </a:defRPr>
            </a:lvl4pPr>
            <a:lvl5pPr marL="2052462" indent="-228051" eaLnBrk="0" hangingPunct="0">
              <a:spcBef>
                <a:spcPct val="30000"/>
              </a:spcBef>
              <a:defRPr sz="1200">
                <a:solidFill>
                  <a:schemeClr val="tx1"/>
                </a:solidFill>
                <a:latin typeface="Calibri" pitchFamily="34" charset="0"/>
              </a:defRPr>
            </a:lvl5pPr>
            <a:lvl6pPr marL="2508565" indent="-228051" eaLnBrk="0" fontAlgn="base" hangingPunct="0">
              <a:spcBef>
                <a:spcPct val="30000"/>
              </a:spcBef>
              <a:spcAft>
                <a:spcPct val="0"/>
              </a:spcAft>
              <a:defRPr sz="1200">
                <a:solidFill>
                  <a:schemeClr val="tx1"/>
                </a:solidFill>
                <a:latin typeface="Calibri" pitchFamily="34" charset="0"/>
              </a:defRPr>
            </a:lvl6pPr>
            <a:lvl7pPr marL="2964668" indent="-228051" eaLnBrk="0" fontAlgn="base" hangingPunct="0">
              <a:spcBef>
                <a:spcPct val="30000"/>
              </a:spcBef>
              <a:spcAft>
                <a:spcPct val="0"/>
              </a:spcAft>
              <a:defRPr sz="1200">
                <a:solidFill>
                  <a:schemeClr val="tx1"/>
                </a:solidFill>
                <a:latin typeface="Calibri" pitchFamily="34" charset="0"/>
              </a:defRPr>
            </a:lvl7pPr>
            <a:lvl8pPr marL="3420770" indent="-228051" eaLnBrk="0" fontAlgn="base" hangingPunct="0">
              <a:spcBef>
                <a:spcPct val="30000"/>
              </a:spcBef>
              <a:spcAft>
                <a:spcPct val="0"/>
              </a:spcAft>
              <a:defRPr sz="1200">
                <a:solidFill>
                  <a:schemeClr val="tx1"/>
                </a:solidFill>
                <a:latin typeface="Calibri" pitchFamily="34" charset="0"/>
              </a:defRPr>
            </a:lvl8pPr>
            <a:lvl9pPr marL="3876873" indent="-22805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BC0577D2-03F4-46AE-9667-90E5AE15CDA5}" type="slidenum">
              <a:rPr lang="en-US" altLang="en-US" smtClean="0">
                <a:latin typeface="Times New Roman" pitchFamily="18" charset="0"/>
              </a:rPr>
              <a:pPr eaLnBrk="1" hangingPunct="1">
                <a:spcBef>
                  <a:spcPct val="0"/>
                </a:spcBef>
                <a:defRPr/>
              </a:pPr>
              <a:t>2</a:t>
            </a:fld>
            <a:endParaRPr lang="en-US" alt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167" indent="-285064" eaLnBrk="0" hangingPunct="0">
              <a:spcBef>
                <a:spcPct val="30000"/>
              </a:spcBef>
              <a:defRPr sz="1200">
                <a:solidFill>
                  <a:schemeClr val="tx1"/>
                </a:solidFill>
                <a:latin typeface="Calibri" pitchFamily="34" charset="0"/>
              </a:defRPr>
            </a:lvl2pPr>
            <a:lvl3pPr marL="1140257" indent="-228051" eaLnBrk="0" hangingPunct="0">
              <a:spcBef>
                <a:spcPct val="30000"/>
              </a:spcBef>
              <a:defRPr sz="1200">
                <a:solidFill>
                  <a:schemeClr val="tx1"/>
                </a:solidFill>
                <a:latin typeface="Calibri" pitchFamily="34" charset="0"/>
              </a:defRPr>
            </a:lvl3pPr>
            <a:lvl4pPr marL="1596360" indent="-228051" eaLnBrk="0" hangingPunct="0">
              <a:spcBef>
                <a:spcPct val="30000"/>
              </a:spcBef>
              <a:defRPr sz="1200">
                <a:solidFill>
                  <a:schemeClr val="tx1"/>
                </a:solidFill>
                <a:latin typeface="Calibri" pitchFamily="34" charset="0"/>
              </a:defRPr>
            </a:lvl4pPr>
            <a:lvl5pPr marL="2052462" indent="-228051" eaLnBrk="0" hangingPunct="0">
              <a:spcBef>
                <a:spcPct val="30000"/>
              </a:spcBef>
              <a:defRPr sz="1200">
                <a:solidFill>
                  <a:schemeClr val="tx1"/>
                </a:solidFill>
                <a:latin typeface="Calibri" pitchFamily="34" charset="0"/>
              </a:defRPr>
            </a:lvl5pPr>
            <a:lvl6pPr marL="2508565" indent="-228051" eaLnBrk="0" fontAlgn="base" hangingPunct="0">
              <a:spcBef>
                <a:spcPct val="30000"/>
              </a:spcBef>
              <a:spcAft>
                <a:spcPct val="0"/>
              </a:spcAft>
              <a:defRPr sz="1200">
                <a:solidFill>
                  <a:schemeClr val="tx1"/>
                </a:solidFill>
                <a:latin typeface="Calibri" pitchFamily="34" charset="0"/>
              </a:defRPr>
            </a:lvl6pPr>
            <a:lvl7pPr marL="2964668" indent="-228051" eaLnBrk="0" fontAlgn="base" hangingPunct="0">
              <a:spcBef>
                <a:spcPct val="30000"/>
              </a:spcBef>
              <a:spcAft>
                <a:spcPct val="0"/>
              </a:spcAft>
              <a:defRPr sz="1200">
                <a:solidFill>
                  <a:schemeClr val="tx1"/>
                </a:solidFill>
                <a:latin typeface="Calibri" pitchFamily="34" charset="0"/>
              </a:defRPr>
            </a:lvl7pPr>
            <a:lvl8pPr marL="3420770" indent="-228051" eaLnBrk="0" fontAlgn="base" hangingPunct="0">
              <a:spcBef>
                <a:spcPct val="30000"/>
              </a:spcBef>
              <a:spcAft>
                <a:spcPct val="0"/>
              </a:spcAft>
              <a:defRPr sz="1200">
                <a:solidFill>
                  <a:schemeClr val="tx1"/>
                </a:solidFill>
                <a:latin typeface="Calibri" pitchFamily="34" charset="0"/>
              </a:defRPr>
            </a:lvl8pPr>
            <a:lvl9pPr marL="3876873" indent="-22805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36FD8A83-4228-4637-AC68-6B515F9D87EC}" type="slidenum">
              <a:rPr lang="en-US" altLang="en-US" smtClean="0">
                <a:latin typeface="Times New Roman" pitchFamily="18" charset="0"/>
              </a:rPr>
              <a:pPr eaLnBrk="1" hangingPunct="1">
                <a:spcBef>
                  <a:spcPct val="0"/>
                </a:spcBef>
                <a:defRPr/>
              </a:pPr>
              <a:t>3</a:t>
            </a:fld>
            <a:endParaRPr lang="en-US" alt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167" indent="-285064" eaLnBrk="0" hangingPunct="0">
              <a:spcBef>
                <a:spcPct val="30000"/>
              </a:spcBef>
              <a:defRPr sz="1200">
                <a:solidFill>
                  <a:schemeClr val="tx1"/>
                </a:solidFill>
                <a:latin typeface="Calibri" pitchFamily="34" charset="0"/>
              </a:defRPr>
            </a:lvl2pPr>
            <a:lvl3pPr marL="1140257" indent="-228051" eaLnBrk="0" hangingPunct="0">
              <a:spcBef>
                <a:spcPct val="30000"/>
              </a:spcBef>
              <a:defRPr sz="1200">
                <a:solidFill>
                  <a:schemeClr val="tx1"/>
                </a:solidFill>
                <a:latin typeface="Calibri" pitchFamily="34" charset="0"/>
              </a:defRPr>
            </a:lvl3pPr>
            <a:lvl4pPr marL="1596360" indent="-228051" eaLnBrk="0" hangingPunct="0">
              <a:spcBef>
                <a:spcPct val="30000"/>
              </a:spcBef>
              <a:defRPr sz="1200">
                <a:solidFill>
                  <a:schemeClr val="tx1"/>
                </a:solidFill>
                <a:latin typeface="Calibri" pitchFamily="34" charset="0"/>
              </a:defRPr>
            </a:lvl4pPr>
            <a:lvl5pPr marL="2052462" indent="-228051" eaLnBrk="0" hangingPunct="0">
              <a:spcBef>
                <a:spcPct val="30000"/>
              </a:spcBef>
              <a:defRPr sz="1200">
                <a:solidFill>
                  <a:schemeClr val="tx1"/>
                </a:solidFill>
                <a:latin typeface="Calibri" pitchFamily="34" charset="0"/>
              </a:defRPr>
            </a:lvl5pPr>
            <a:lvl6pPr marL="2508565" indent="-228051" eaLnBrk="0" fontAlgn="base" hangingPunct="0">
              <a:spcBef>
                <a:spcPct val="30000"/>
              </a:spcBef>
              <a:spcAft>
                <a:spcPct val="0"/>
              </a:spcAft>
              <a:defRPr sz="1200">
                <a:solidFill>
                  <a:schemeClr val="tx1"/>
                </a:solidFill>
                <a:latin typeface="Calibri" pitchFamily="34" charset="0"/>
              </a:defRPr>
            </a:lvl6pPr>
            <a:lvl7pPr marL="2964668" indent="-228051" eaLnBrk="0" fontAlgn="base" hangingPunct="0">
              <a:spcBef>
                <a:spcPct val="30000"/>
              </a:spcBef>
              <a:spcAft>
                <a:spcPct val="0"/>
              </a:spcAft>
              <a:defRPr sz="1200">
                <a:solidFill>
                  <a:schemeClr val="tx1"/>
                </a:solidFill>
                <a:latin typeface="Calibri" pitchFamily="34" charset="0"/>
              </a:defRPr>
            </a:lvl7pPr>
            <a:lvl8pPr marL="3420770" indent="-228051" eaLnBrk="0" fontAlgn="base" hangingPunct="0">
              <a:spcBef>
                <a:spcPct val="30000"/>
              </a:spcBef>
              <a:spcAft>
                <a:spcPct val="0"/>
              </a:spcAft>
              <a:defRPr sz="1200">
                <a:solidFill>
                  <a:schemeClr val="tx1"/>
                </a:solidFill>
                <a:latin typeface="Calibri" pitchFamily="34" charset="0"/>
              </a:defRPr>
            </a:lvl8pPr>
            <a:lvl9pPr marL="3876873" indent="-22805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30F7D551-9390-48B8-875E-16F858CC874F}" type="slidenum">
              <a:rPr lang="en-US" altLang="en-US" smtClean="0">
                <a:latin typeface="Times New Roman" pitchFamily="18" charset="0"/>
              </a:rPr>
              <a:pPr eaLnBrk="1" hangingPunct="1">
                <a:spcBef>
                  <a:spcPct val="0"/>
                </a:spcBef>
                <a:defRPr/>
              </a:pPr>
              <a:t>4</a:t>
            </a:fld>
            <a:endParaRPr lang="en-US" alt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90E1F73-11AA-46D5-AD63-36579BC0E29A}" type="slidenum">
              <a:rPr lang="en-US" altLang="en-US">
                <a:latin typeface="Times New Roman" pitchFamily="18" charset="0"/>
              </a:rPr>
              <a:pPr algn="r" eaLnBrk="1" hangingPunct="1">
                <a:spcBef>
                  <a:spcPct val="0"/>
                </a:spcBef>
              </a:pPr>
              <a:t>5</a:t>
            </a:fld>
            <a:endParaRPr lang="en-US" alt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9CDCA33-8E55-4C2F-AD68-3ABC5C2AC372}" type="slidenum">
              <a:rPr lang="en-US" altLang="en-US">
                <a:latin typeface="Times New Roman" pitchFamily="18" charset="0"/>
              </a:rPr>
              <a:pPr algn="r" eaLnBrk="1" hangingPunct="1">
                <a:spcBef>
                  <a:spcPct val="0"/>
                </a:spcBef>
              </a:pPr>
              <a:t>6</a:t>
            </a:fld>
            <a:endParaRPr lang="en-US" alt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txBox="1">
            <a:spLocks noGrp="1"/>
          </p:cNvSpPr>
          <p:nvPr/>
        </p:nvSpPr>
        <p:spPr bwMode="auto">
          <a:xfrm>
            <a:off x="3956050" y="8816975"/>
            <a:ext cx="30273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3BE4E86-BAB1-4561-ACBA-09193A06FCEF}" type="slidenum">
              <a:rPr lang="en-US" altLang="en-US">
                <a:latin typeface="Times New Roman" pitchFamily="18" charset="0"/>
              </a:rPr>
              <a:pPr algn="r" eaLnBrk="1" hangingPunct="1">
                <a:spcBef>
                  <a:spcPct val="0"/>
                </a:spcBef>
              </a:pPr>
              <a:t>7</a:t>
            </a:fld>
            <a:endParaRPr lang="en-US" alt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167" indent="-285064" eaLnBrk="0" hangingPunct="0">
              <a:spcBef>
                <a:spcPct val="30000"/>
              </a:spcBef>
              <a:defRPr sz="1200">
                <a:solidFill>
                  <a:schemeClr val="tx1"/>
                </a:solidFill>
                <a:latin typeface="Calibri" pitchFamily="34" charset="0"/>
              </a:defRPr>
            </a:lvl2pPr>
            <a:lvl3pPr marL="1140257" indent="-228051" eaLnBrk="0" hangingPunct="0">
              <a:spcBef>
                <a:spcPct val="30000"/>
              </a:spcBef>
              <a:defRPr sz="1200">
                <a:solidFill>
                  <a:schemeClr val="tx1"/>
                </a:solidFill>
                <a:latin typeface="Calibri" pitchFamily="34" charset="0"/>
              </a:defRPr>
            </a:lvl3pPr>
            <a:lvl4pPr marL="1596360" indent="-228051" eaLnBrk="0" hangingPunct="0">
              <a:spcBef>
                <a:spcPct val="30000"/>
              </a:spcBef>
              <a:defRPr sz="1200">
                <a:solidFill>
                  <a:schemeClr val="tx1"/>
                </a:solidFill>
                <a:latin typeface="Calibri" pitchFamily="34" charset="0"/>
              </a:defRPr>
            </a:lvl4pPr>
            <a:lvl5pPr marL="2052462" indent="-228051" eaLnBrk="0" hangingPunct="0">
              <a:spcBef>
                <a:spcPct val="30000"/>
              </a:spcBef>
              <a:defRPr sz="1200">
                <a:solidFill>
                  <a:schemeClr val="tx1"/>
                </a:solidFill>
                <a:latin typeface="Calibri" pitchFamily="34" charset="0"/>
              </a:defRPr>
            </a:lvl5pPr>
            <a:lvl6pPr marL="2508565" indent="-228051" eaLnBrk="0" fontAlgn="base" hangingPunct="0">
              <a:spcBef>
                <a:spcPct val="30000"/>
              </a:spcBef>
              <a:spcAft>
                <a:spcPct val="0"/>
              </a:spcAft>
              <a:defRPr sz="1200">
                <a:solidFill>
                  <a:schemeClr val="tx1"/>
                </a:solidFill>
                <a:latin typeface="Calibri" pitchFamily="34" charset="0"/>
              </a:defRPr>
            </a:lvl6pPr>
            <a:lvl7pPr marL="2964668" indent="-228051" eaLnBrk="0" fontAlgn="base" hangingPunct="0">
              <a:spcBef>
                <a:spcPct val="30000"/>
              </a:spcBef>
              <a:spcAft>
                <a:spcPct val="0"/>
              </a:spcAft>
              <a:defRPr sz="1200">
                <a:solidFill>
                  <a:schemeClr val="tx1"/>
                </a:solidFill>
                <a:latin typeface="Calibri" pitchFamily="34" charset="0"/>
              </a:defRPr>
            </a:lvl7pPr>
            <a:lvl8pPr marL="3420770" indent="-228051" eaLnBrk="0" fontAlgn="base" hangingPunct="0">
              <a:spcBef>
                <a:spcPct val="30000"/>
              </a:spcBef>
              <a:spcAft>
                <a:spcPct val="0"/>
              </a:spcAft>
              <a:defRPr sz="1200">
                <a:solidFill>
                  <a:schemeClr val="tx1"/>
                </a:solidFill>
                <a:latin typeface="Calibri" pitchFamily="34" charset="0"/>
              </a:defRPr>
            </a:lvl8pPr>
            <a:lvl9pPr marL="3876873" indent="-22805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DB0FB184-101D-4728-94BA-7E154EFE3142}" type="slidenum">
              <a:rPr lang="en-US" altLang="en-US" smtClean="0">
                <a:latin typeface="Times New Roman" pitchFamily="18" charset="0"/>
              </a:rPr>
              <a:pPr eaLnBrk="1" hangingPunct="1">
                <a:spcBef>
                  <a:spcPct val="0"/>
                </a:spcBef>
                <a:defRPr/>
              </a:pPr>
              <a:t>9</a:t>
            </a:fld>
            <a:endParaRPr lang="en-US" alt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99B370-9771-45A4-B97C-52CD5E9BC26A}" type="slidenum">
              <a:rPr lang="en-US"/>
              <a:pPr>
                <a:defRPr/>
              </a:pPr>
              <a:t>‹#›</a:t>
            </a:fld>
            <a:endParaRPr lang="en-US" dirty="0"/>
          </a:p>
        </p:txBody>
      </p:sp>
    </p:spTree>
    <p:extLst>
      <p:ext uri="{BB962C8B-B14F-4D97-AF65-F5344CB8AC3E}">
        <p14:creationId xmlns:p14="http://schemas.microsoft.com/office/powerpoint/2010/main" val="195560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6F1A53-5021-430C-80CA-624329FC2D20}" type="slidenum">
              <a:rPr lang="en-US"/>
              <a:pPr>
                <a:defRPr/>
              </a:pPr>
              <a:t>‹#›</a:t>
            </a:fld>
            <a:endParaRPr lang="en-US" dirty="0"/>
          </a:p>
        </p:txBody>
      </p:sp>
    </p:spTree>
    <p:extLst>
      <p:ext uri="{BB962C8B-B14F-4D97-AF65-F5344CB8AC3E}">
        <p14:creationId xmlns:p14="http://schemas.microsoft.com/office/powerpoint/2010/main" val="376541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31AD9A-7142-4527-9DB0-5639FF3D2267}" type="slidenum">
              <a:rPr lang="en-US"/>
              <a:pPr>
                <a:defRPr/>
              </a:pPr>
              <a:t>‹#›</a:t>
            </a:fld>
            <a:endParaRPr lang="en-US" dirty="0"/>
          </a:p>
        </p:txBody>
      </p:sp>
    </p:spTree>
    <p:extLst>
      <p:ext uri="{BB962C8B-B14F-4D97-AF65-F5344CB8AC3E}">
        <p14:creationId xmlns:p14="http://schemas.microsoft.com/office/powerpoint/2010/main" val="256691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3607A9-8482-4B26-8D84-F0A02CE56A2A}" type="slidenum">
              <a:rPr lang="en-US"/>
              <a:pPr>
                <a:defRPr/>
              </a:pPr>
              <a:t>‹#›</a:t>
            </a:fld>
            <a:endParaRPr lang="en-US" dirty="0"/>
          </a:p>
        </p:txBody>
      </p:sp>
    </p:spTree>
    <p:extLst>
      <p:ext uri="{BB962C8B-B14F-4D97-AF65-F5344CB8AC3E}">
        <p14:creationId xmlns:p14="http://schemas.microsoft.com/office/powerpoint/2010/main" val="131042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0B596-CA36-499F-8CAD-CE982541DD60}" type="slidenum">
              <a:rPr lang="en-US"/>
              <a:pPr>
                <a:defRPr/>
              </a:pPr>
              <a:t>‹#›</a:t>
            </a:fld>
            <a:endParaRPr lang="en-US" dirty="0"/>
          </a:p>
        </p:txBody>
      </p:sp>
    </p:spTree>
    <p:extLst>
      <p:ext uri="{BB962C8B-B14F-4D97-AF65-F5344CB8AC3E}">
        <p14:creationId xmlns:p14="http://schemas.microsoft.com/office/powerpoint/2010/main" val="222072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A9C2C2-E822-44E0-A258-9890A7D16C07}" type="slidenum">
              <a:rPr lang="en-US"/>
              <a:pPr>
                <a:defRPr/>
              </a:pPr>
              <a:t>‹#›</a:t>
            </a:fld>
            <a:endParaRPr lang="en-US" dirty="0"/>
          </a:p>
        </p:txBody>
      </p:sp>
    </p:spTree>
    <p:extLst>
      <p:ext uri="{BB962C8B-B14F-4D97-AF65-F5344CB8AC3E}">
        <p14:creationId xmlns:p14="http://schemas.microsoft.com/office/powerpoint/2010/main" val="125380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339B74-4484-4497-8827-64876502BF76}" type="slidenum">
              <a:rPr lang="en-US"/>
              <a:pPr>
                <a:defRPr/>
              </a:pPr>
              <a:t>‹#›</a:t>
            </a:fld>
            <a:endParaRPr lang="en-US" dirty="0"/>
          </a:p>
        </p:txBody>
      </p:sp>
    </p:spTree>
    <p:extLst>
      <p:ext uri="{BB962C8B-B14F-4D97-AF65-F5344CB8AC3E}">
        <p14:creationId xmlns:p14="http://schemas.microsoft.com/office/powerpoint/2010/main" val="413606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E235D3-0AC8-4F1F-A1FD-B87E9D9380CA}" type="slidenum">
              <a:rPr lang="en-US"/>
              <a:pPr>
                <a:defRPr/>
              </a:pPr>
              <a:t>‹#›</a:t>
            </a:fld>
            <a:endParaRPr lang="en-US" dirty="0"/>
          </a:p>
        </p:txBody>
      </p:sp>
    </p:spTree>
    <p:extLst>
      <p:ext uri="{BB962C8B-B14F-4D97-AF65-F5344CB8AC3E}">
        <p14:creationId xmlns:p14="http://schemas.microsoft.com/office/powerpoint/2010/main" val="911571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0DEBE0-80AD-4E25-991E-978B7C460103}" type="slidenum">
              <a:rPr lang="en-US"/>
              <a:pPr>
                <a:defRPr/>
              </a:pPr>
              <a:t>‹#›</a:t>
            </a:fld>
            <a:endParaRPr lang="en-US" dirty="0"/>
          </a:p>
        </p:txBody>
      </p:sp>
    </p:spTree>
    <p:extLst>
      <p:ext uri="{BB962C8B-B14F-4D97-AF65-F5344CB8AC3E}">
        <p14:creationId xmlns:p14="http://schemas.microsoft.com/office/powerpoint/2010/main" val="216826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55E421-C4B4-4A96-9C70-900AD29CFFA3}" type="slidenum">
              <a:rPr lang="en-US"/>
              <a:pPr>
                <a:defRPr/>
              </a:pPr>
              <a:t>‹#›</a:t>
            </a:fld>
            <a:endParaRPr lang="en-US" dirty="0"/>
          </a:p>
        </p:txBody>
      </p:sp>
    </p:spTree>
    <p:extLst>
      <p:ext uri="{BB962C8B-B14F-4D97-AF65-F5344CB8AC3E}">
        <p14:creationId xmlns:p14="http://schemas.microsoft.com/office/powerpoint/2010/main" val="314149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9BDEEE-4A10-49EE-867B-376CC5C26419}" type="slidenum">
              <a:rPr lang="en-US"/>
              <a:pPr>
                <a:defRPr/>
              </a:pPr>
              <a:t>‹#›</a:t>
            </a:fld>
            <a:endParaRPr lang="en-US" dirty="0"/>
          </a:p>
        </p:txBody>
      </p:sp>
    </p:spTree>
    <p:extLst>
      <p:ext uri="{BB962C8B-B14F-4D97-AF65-F5344CB8AC3E}">
        <p14:creationId xmlns:p14="http://schemas.microsoft.com/office/powerpoint/2010/main" val="23278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mn-cs"/>
              </a:defRPr>
            </a:lvl1pPr>
          </a:lstStyle>
          <a:p>
            <a:pPr>
              <a:defRPr/>
            </a:pPr>
            <a:fld id="{3FB08AB0-4BF7-4FC5-A743-14890A5BFA06}" type="slidenum">
              <a:rPr lang="en-US"/>
              <a:pPr>
                <a:defRPr/>
              </a:pPr>
              <a:t>‹#›</a:t>
            </a:fld>
            <a:endParaRPr 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124" name="CorelPhotoPaint.Image.10" r:id="rId14" imgW="1625397" imgH="1625397" progId="CorelPhotoPaint.Image.10">
                  <p:embed/>
                </p:oleObj>
              </mc:Choice>
              <mc:Fallback>
                <p:oleObj name="CorelPhotoPaint.Image.10" r:id="rId14" imgW="1625397" imgH="1625397" progId="CorelPhotoPaint.Image.10">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smtClean="0">
                <a:solidFill>
                  <a:srgbClr val="FFFF00"/>
                </a:solidFill>
                <a:latin typeface="Arial" charset="0"/>
              </a:rPr>
              <a:t>The African Monsoon Recent Evolution and Current Status</a:t>
            </a:r>
            <a:br>
              <a:rPr lang="en-US" altLang="en-US" b="1" smtClean="0">
                <a:solidFill>
                  <a:srgbClr val="FFFF00"/>
                </a:solidFill>
                <a:latin typeface="Arial" charset="0"/>
              </a:rPr>
            </a:br>
            <a:r>
              <a:rPr lang="en-US" altLang="en-US" b="1" smtClean="0">
                <a:solidFill>
                  <a:srgbClr val="FFFF00"/>
                </a:solidFill>
                <a:latin typeface="Arial" charset="0"/>
              </a:rPr>
              <a:t/>
            </a:r>
            <a:br>
              <a:rPr lang="en-US" altLang="en-US" b="1" smtClean="0">
                <a:solidFill>
                  <a:srgbClr val="FFFF00"/>
                </a:solidFill>
                <a:latin typeface="Arial" charset="0"/>
              </a:rPr>
            </a:br>
            <a:r>
              <a:rPr lang="en-US" altLang="en-US" b="1" smtClean="0">
                <a:solidFill>
                  <a:srgbClr val="FFFF00"/>
                </a:solidFill>
                <a:latin typeface="Arial" charset="0"/>
              </a:rPr>
              <a:t>Include Week-1 and Week-2 Outlooks </a:t>
            </a:r>
          </a:p>
        </p:txBody>
      </p:sp>
      <p:sp>
        <p:nvSpPr>
          <p:cNvPr id="2051" name="Text Box 3"/>
          <p:cNvSpPr txBox="1">
            <a:spLocks noChangeArrowheads="1"/>
          </p:cNvSpPr>
          <p:nvPr/>
        </p:nvSpPr>
        <p:spPr bwMode="auto">
          <a:xfrm>
            <a:off x="1676400" y="4318000"/>
            <a:ext cx="6096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lnSpc>
                <a:spcPct val="90000"/>
              </a:lnSpc>
              <a:spcBef>
                <a:spcPct val="0"/>
              </a:spcBef>
              <a:buFontTx/>
              <a:buNone/>
            </a:pPr>
            <a:r>
              <a:rPr lang="en-US" altLang="en-US" sz="2800" b="1" dirty="0">
                <a:solidFill>
                  <a:schemeClr val="bg1"/>
                </a:solidFill>
                <a:latin typeface="Arial" charset="0"/>
              </a:rPr>
              <a:t>Update prepared by</a:t>
            </a:r>
          </a:p>
          <a:p>
            <a:pPr algn="ctr" eaLnBrk="1" hangingPunct="1">
              <a:lnSpc>
                <a:spcPct val="90000"/>
              </a:lnSpc>
              <a:spcBef>
                <a:spcPct val="0"/>
              </a:spcBef>
              <a:buFontTx/>
              <a:buNone/>
            </a:pPr>
            <a:r>
              <a:rPr lang="en-US" altLang="en-US" sz="2800" b="1" dirty="0">
                <a:solidFill>
                  <a:schemeClr val="bg1"/>
                </a:solidFill>
                <a:latin typeface="Arial" charset="0"/>
              </a:rPr>
              <a:t>Climate Prediction Center / NCEP</a:t>
            </a:r>
          </a:p>
          <a:p>
            <a:pPr algn="ctr" eaLnBrk="1" hangingPunct="1">
              <a:lnSpc>
                <a:spcPct val="90000"/>
              </a:lnSpc>
              <a:spcBef>
                <a:spcPct val="0"/>
              </a:spcBef>
              <a:buFontTx/>
              <a:buNone/>
            </a:pPr>
            <a:r>
              <a:rPr lang="en-US" altLang="en-US" sz="2800" b="1" dirty="0" smtClean="0">
                <a:solidFill>
                  <a:schemeClr val="bg1"/>
                </a:solidFill>
                <a:latin typeface="Arial" charset="0"/>
              </a:rPr>
              <a:t>3 December 2018</a:t>
            </a:r>
            <a:endParaRPr lang="en-US" altLang="en-US" sz="2800" b="1" dirty="0">
              <a:solidFill>
                <a:schemeClr val="bg1"/>
              </a:solidFill>
            </a:endParaRPr>
          </a:p>
        </p:txBody>
      </p:sp>
      <p:sp>
        <p:nvSpPr>
          <p:cNvPr id="2052" name="Text Box 6"/>
          <p:cNvSpPr txBox="1">
            <a:spLocks noChangeArrowheads="1"/>
          </p:cNvSpPr>
          <p:nvPr/>
        </p:nvSpPr>
        <p:spPr bwMode="auto">
          <a:xfrm>
            <a:off x="-33338" y="5664200"/>
            <a:ext cx="9018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b="1">
                <a:solidFill>
                  <a:schemeClr val="bg1"/>
                </a:solidFill>
                <a:latin typeface="Arial" charset="0"/>
              </a:rPr>
              <a:t>For more information, visit:</a:t>
            </a:r>
          </a:p>
          <a:p>
            <a:pPr eaLnBrk="1" hangingPunct="1">
              <a:spcBef>
                <a:spcPct val="0"/>
              </a:spcBef>
              <a:buFontTx/>
              <a:buNone/>
            </a:pPr>
            <a:r>
              <a:rPr lang="en-US" altLang="en-US" sz="1400" b="1">
                <a:solidFill>
                  <a:schemeClr val="bg1"/>
                </a:solidFill>
                <a:latin typeface="Arial" charset="0"/>
                <a:hlinkClick r:id="rId3"/>
              </a:rPr>
              <a:t>http://www.cpc.ncep.noaa.gov/products/Global_Monsoons/African_Monsoons/precip_monitoring.shtml</a:t>
            </a:r>
            <a:r>
              <a:rPr lang="en-US" altLang="en-US" sz="1400" b="1">
                <a:solidFill>
                  <a:schemeClr val="bg1"/>
                </a:solidFill>
                <a:latin typeface="Arial"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11269" name="Text Box 3"/>
          <p:cNvSpPr txBox="1">
            <a:spLocks noChangeArrowheads="1"/>
          </p:cNvSpPr>
          <p:nvPr/>
        </p:nvSpPr>
        <p:spPr bwMode="auto">
          <a:xfrm>
            <a:off x="114300" y="5105400"/>
            <a:ext cx="8839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0"/>
              </a:spcBef>
              <a:buFontTx/>
              <a:buNone/>
            </a:pPr>
            <a:r>
              <a:rPr lang="en-US" altLang="en-US" sz="1200" b="1" dirty="0" smtClean="0">
                <a:solidFill>
                  <a:schemeClr val="bg1"/>
                </a:solidFill>
                <a:latin typeface="Arial" charset="0"/>
              </a:rPr>
              <a:t>Week-1 forecast (left </a:t>
            </a:r>
            <a:r>
              <a:rPr lang="en-US" altLang="en-US" sz="1200" b="1" dirty="0">
                <a:solidFill>
                  <a:schemeClr val="bg1"/>
                </a:solidFill>
                <a:latin typeface="Arial" charset="0"/>
              </a:rPr>
              <a:t>panel</a:t>
            </a:r>
            <a:r>
              <a:rPr lang="en-US" altLang="en-US" sz="1200" b="1" dirty="0" smtClean="0">
                <a:solidFill>
                  <a:schemeClr val="bg1"/>
                </a:solidFill>
                <a:latin typeface="Arial" charset="0"/>
              </a:rPr>
              <a:t>) calls for an </a:t>
            </a:r>
            <a:r>
              <a:rPr lang="en-US" altLang="en-US" sz="1200" b="1" dirty="0">
                <a:solidFill>
                  <a:schemeClr val="bg1"/>
                </a:solidFill>
                <a:latin typeface="Arial" charset="0"/>
              </a:rPr>
              <a:t>increased chance for weekly rainfall totals to exceed 50 mm </a:t>
            </a:r>
            <a:r>
              <a:rPr lang="en-US" altLang="en-US" sz="1200" b="1" dirty="0" smtClean="0">
                <a:solidFill>
                  <a:schemeClr val="bg1"/>
                </a:solidFill>
                <a:latin typeface="Arial" charset="0"/>
              </a:rPr>
              <a:t>over southern Gabon, southern Congo-Brazzaville, </a:t>
            </a:r>
            <a:r>
              <a:rPr lang="en-US" altLang="en-US" sz="1200" b="1" dirty="0">
                <a:solidFill>
                  <a:schemeClr val="bg1"/>
                </a:solidFill>
                <a:latin typeface="Arial" charset="0"/>
              </a:rPr>
              <a:t>northern Angola</a:t>
            </a:r>
            <a:r>
              <a:rPr lang="en-US" altLang="en-US" sz="1200" b="1" dirty="0" smtClean="0">
                <a:solidFill>
                  <a:schemeClr val="bg1"/>
                </a:solidFill>
                <a:latin typeface="Arial" charset="0"/>
              </a:rPr>
              <a:t>, DRC, Rwanda, Burundi, Uganda, southern Ethiopia, Kenya, western Tanzania and northern Zambia, as well as parts of eastern South Africa, Lesotho, Swaziland and local areas in Mozambique, Zimbabwe and Madagascar.</a:t>
            </a:r>
          </a:p>
          <a:p>
            <a:pPr algn="just" eaLnBrk="1" hangingPunct="1">
              <a:spcBef>
                <a:spcPct val="0"/>
              </a:spcBef>
              <a:buFontTx/>
              <a:buNone/>
            </a:pPr>
            <a:endParaRPr lang="en-US" altLang="en-US" sz="1200" b="1" dirty="0">
              <a:solidFill>
                <a:schemeClr val="bg1"/>
              </a:solidFill>
              <a:latin typeface="Arial" charset="0"/>
            </a:endParaRPr>
          </a:p>
          <a:p>
            <a:pPr algn="just" eaLnBrk="1" hangingPunct="1">
              <a:spcBef>
                <a:spcPct val="0"/>
              </a:spcBef>
              <a:buFontTx/>
              <a:buNone/>
            </a:pPr>
            <a:r>
              <a:rPr lang="en-US" altLang="en-US" sz="1200" b="1" dirty="0" smtClean="0">
                <a:solidFill>
                  <a:schemeClr val="bg1"/>
                </a:solidFill>
                <a:latin typeface="Arial" charset="0"/>
              </a:rPr>
              <a:t>Week-2 forecast (right </a:t>
            </a:r>
            <a:r>
              <a:rPr lang="en-US" altLang="en-US" sz="1200" b="1" dirty="0">
                <a:solidFill>
                  <a:schemeClr val="bg1"/>
                </a:solidFill>
                <a:latin typeface="Arial" charset="0"/>
              </a:rPr>
              <a:t>panel) indicates </a:t>
            </a:r>
            <a:r>
              <a:rPr lang="en-US" altLang="en-US" sz="1200" b="1" dirty="0" smtClean="0">
                <a:solidFill>
                  <a:schemeClr val="bg1"/>
                </a:solidFill>
                <a:latin typeface="Arial" charset="0"/>
              </a:rPr>
              <a:t>an increased chance for weekly rainfall totals to exceed 50 mm over local areas in southern Gabon, southwestern Congo, eastern DRC, southeastern Uganda, southern Kenya, Rwanda, Burundi, Tanzania, northern Zambia, eastern Zimbabwe, Mozambique, eastern Lesotho and Madagascar.</a:t>
            </a:r>
            <a:endParaRPr lang="en-US" altLang="en-US" sz="1200" b="1" dirty="0">
              <a:solidFill>
                <a:schemeClr val="bg1"/>
              </a:solidFill>
              <a:latin typeface="Arial" charset="0"/>
            </a:endParaRPr>
          </a:p>
        </p:txBody>
      </p:sp>
      <p:sp>
        <p:nvSpPr>
          <p:cNvPr id="11270" name="TextBox 2"/>
          <p:cNvSpPr txBox="1">
            <a:spLocks noChangeArrowheads="1"/>
          </p:cNvSpPr>
          <p:nvPr/>
        </p:nvSpPr>
        <p:spPr bwMode="auto">
          <a:xfrm>
            <a:off x="761599" y="1524000"/>
            <a:ext cx="31464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b="1" dirty="0">
                <a:solidFill>
                  <a:srgbClr val="FFFF00"/>
                </a:solidFill>
                <a:latin typeface="Arial" charset="0"/>
              </a:rPr>
              <a:t>Week-1: Valid </a:t>
            </a:r>
            <a:r>
              <a:rPr lang="en-US" altLang="en-US" sz="1400" b="1" dirty="0" smtClean="0">
                <a:solidFill>
                  <a:srgbClr val="FFFF00"/>
                </a:solidFill>
                <a:latin typeface="Arial" charset="0"/>
              </a:rPr>
              <a:t>4-10 December, 2018</a:t>
            </a:r>
            <a:endParaRPr lang="en-US" altLang="en-US" sz="1400" dirty="0">
              <a:latin typeface="Arial" charset="0"/>
            </a:endParaRPr>
          </a:p>
        </p:txBody>
      </p:sp>
      <p:sp>
        <p:nvSpPr>
          <p:cNvPr id="11271" name="TextBox 10"/>
          <p:cNvSpPr txBox="1">
            <a:spLocks noChangeArrowheads="1"/>
          </p:cNvSpPr>
          <p:nvPr/>
        </p:nvSpPr>
        <p:spPr bwMode="auto">
          <a:xfrm>
            <a:off x="5085246" y="1524000"/>
            <a:ext cx="3235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400" b="1" dirty="0">
                <a:solidFill>
                  <a:srgbClr val="FFFF00"/>
                </a:solidFill>
                <a:latin typeface="Arial" charset="0"/>
              </a:rPr>
              <a:t>Week-2: Valid </a:t>
            </a:r>
            <a:r>
              <a:rPr lang="en-US" altLang="en-US" sz="1400" b="1" dirty="0" smtClean="0">
                <a:solidFill>
                  <a:srgbClr val="FFFF00"/>
                </a:solidFill>
                <a:latin typeface="Arial" charset="0"/>
              </a:rPr>
              <a:t>11-17 December, </a:t>
            </a:r>
            <a:r>
              <a:rPr lang="en-US" altLang="en-US" sz="1400" b="1" dirty="0">
                <a:solidFill>
                  <a:srgbClr val="FFFF00"/>
                </a:solidFill>
                <a:latin typeface="Arial" charset="0"/>
              </a:rPr>
              <a:t>2018</a:t>
            </a:r>
            <a:endParaRPr lang="en-US" altLang="en-US" sz="1400" dirty="0">
              <a:latin typeface="Arial" charset="0"/>
            </a:endParaRPr>
          </a:p>
        </p:txBody>
      </p:sp>
      <p:pic>
        <p:nvPicPr>
          <p:cNvPr id="9218" name="Picture 2" descr="GEFS Prec Prob: wk1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91" y="1828800"/>
            <a:ext cx="4182452" cy="313683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EFS Prec Prob: wk2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973" y="1828800"/>
            <a:ext cx="4189228" cy="3141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6400800" y="24384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b="1">
              <a:solidFill>
                <a:srgbClr val="FFFF00"/>
              </a:solidFill>
            </a:endParaRPr>
          </a:p>
        </p:txBody>
      </p:sp>
      <p:sp>
        <p:nvSpPr>
          <p:cNvPr id="12292" name="Text Box 6"/>
          <p:cNvSpPr txBox="1">
            <a:spLocks noChangeArrowheads="1"/>
          </p:cNvSpPr>
          <p:nvPr/>
        </p:nvSpPr>
        <p:spPr bwMode="auto">
          <a:xfrm>
            <a:off x="2879725" y="16875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none">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400"/>
          </a:p>
        </p:txBody>
      </p:sp>
      <p:sp>
        <p:nvSpPr>
          <p:cNvPr id="9" name="Rectangle 2"/>
          <p:cNvSpPr txBox="1">
            <a:spLocks noChangeArrowheads="1"/>
          </p:cNvSpPr>
          <p:nvPr/>
        </p:nvSpPr>
        <p:spPr bwMode="auto">
          <a:xfrm>
            <a:off x="762000" y="30480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12294" name="Text Box 7"/>
          <p:cNvSpPr txBox="1">
            <a:spLocks noChangeArrowheads="1"/>
          </p:cNvSpPr>
          <p:nvPr/>
        </p:nvSpPr>
        <p:spPr bwMode="auto">
          <a:xfrm>
            <a:off x="231775" y="1447800"/>
            <a:ext cx="3197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dirty="0" smtClean="0">
                <a:solidFill>
                  <a:srgbClr val="FFFF00"/>
                </a:solidFill>
                <a:latin typeface="Arial" charset="0"/>
              </a:rPr>
              <a:t>4-10 Dec, </a:t>
            </a:r>
            <a:r>
              <a:rPr lang="en-US" altLang="en-US" sz="1600" b="1" dirty="0">
                <a:solidFill>
                  <a:srgbClr val="FFFF00"/>
                </a:solidFill>
                <a:latin typeface="Arial" charset="0"/>
              </a:rPr>
              <a:t>2018</a:t>
            </a:r>
          </a:p>
        </p:txBody>
      </p:sp>
      <p:sp>
        <p:nvSpPr>
          <p:cNvPr id="11" name="Text Box 8"/>
          <p:cNvSpPr txBox="1">
            <a:spLocks noChangeArrowheads="1"/>
          </p:cNvSpPr>
          <p:nvPr/>
        </p:nvSpPr>
        <p:spPr bwMode="auto">
          <a:xfrm>
            <a:off x="3581400" y="1828800"/>
            <a:ext cx="5349875" cy="465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t>
            </a:r>
            <a:r>
              <a:rPr lang="en-US" altLang="en-US" sz="1250" b="1" dirty="0" smtClean="0">
                <a:solidFill>
                  <a:srgbClr val="FFFF00"/>
                </a:solidFill>
                <a:latin typeface="Arial" charset="0"/>
              </a:rPr>
              <a:t>above-average </a:t>
            </a:r>
            <a:r>
              <a:rPr lang="en-US" altLang="en-US" sz="1250" b="1" dirty="0">
                <a:solidFill>
                  <a:srgbClr val="FFFF00"/>
                </a:solidFill>
                <a:latin typeface="Arial" charset="0"/>
              </a:rPr>
              <a:t>rainfall over </a:t>
            </a:r>
            <a:r>
              <a:rPr lang="en-US" altLang="en-US" sz="1250" b="1" dirty="0" smtClean="0">
                <a:solidFill>
                  <a:srgbClr val="FFFF00"/>
                </a:solidFill>
                <a:latin typeface="Arial" charset="0"/>
              </a:rPr>
              <a:t>parts of Gabon, Congo, DRC, northern Angola, Uganda, Rwanda, Burundi, Tanzania, and Kenya: </a:t>
            </a:r>
            <a:r>
              <a:rPr lang="en-US" altLang="en-US" sz="1250" dirty="0" smtClean="0">
                <a:solidFill>
                  <a:schemeClr val="bg1"/>
                </a:solidFill>
                <a:latin typeface="Arial" charset="0"/>
              </a:rPr>
              <a:t>A</a:t>
            </a:r>
            <a:r>
              <a:rPr lang="en-US" altLang="en-US" sz="1250" dirty="0">
                <a:solidFill>
                  <a:schemeClr val="bg1"/>
                </a:solidFill>
                <a:latin typeface="Arial" charset="0"/>
              </a:rPr>
              <a:t> </a:t>
            </a:r>
            <a:r>
              <a:rPr lang="en-US" altLang="en-US" sz="1250" dirty="0" smtClean="0">
                <a:solidFill>
                  <a:schemeClr val="bg1"/>
                </a:solidFill>
                <a:latin typeface="Arial" charset="0"/>
              </a:rPr>
              <a:t>broad </a:t>
            </a:r>
            <a:r>
              <a:rPr lang="en-US" altLang="en-US" sz="1250" dirty="0">
                <a:solidFill>
                  <a:schemeClr val="bg1"/>
                </a:solidFill>
                <a:latin typeface="Arial" charset="0"/>
              </a:rPr>
              <a:t>area of anomalous lower-level </a:t>
            </a:r>
            <a:r>
              <a:rPr lang="en-US" altLang="en-US" sz="1250" dirty="0" smtClean="0">
                <a:solidFill>
                  <a:schemeClr val="bg1"/>
                </a:solidFill>
                <a:latin typeface="Arial" charset="0"/>
              </a:rPr>
              <a:t>convergence and </a:t>
            </a:r>
            <a:r>
              <a:rPr lang="en-US" altLang="en-US" sz="1250" dirty="0">
                <a:solidFill>
                  <a:schemeClr val="bg1"/>
                </a:solidFill>
                <a:latin typeface="Arial" charset="0"/>
              </a:rPr>
              <a:t>upper-level </a:t>
            </a:r>
            <a:r>
              <a:rPr lang="en-US" altLang="en-US" sz="1250" dirty="0" smtClean="0">
                <a:solidFill>
                  <a:schemeClr val="bg1"/>
                </a:solidFill>
                <a:latin typeface="Arial" charset="0"/>
              </a:rPr>
              <a:t>divergence, along with influence from the MJO is </a:t>
            </a:r>
            <a:r>
              <a:rPr lang="en-US" altLang="en-US" sz="1250" dirty="0">
                <a:solidFill>
                  <a:schemeClr val="bg1"/>
                </a:solidFill>
                <a:latin typeface="Arial" charset="0"/>
              </a:rPr>
              <a:t>expected to </a:t>
            </a:r>
            <a:r>
              <a:rPr lang="en-US" altLang="en-US" sz="1250" dirty="0" smtClean="0">
                <a:solidFill>
                  <a:schemeClr val="bg1"/>
                </a:solidFill>
                <a:latin typeface="Arial" charset="0"/>
              </a:rPr>
              <a:t>enhance rainfall </a:t>
            </a:r>
            <a:r>
              <a:rPr lang="en-US" altLang="en-US" sz="1250" dirty="0">
                <a:solidFill>
                  <a:schemeClr val="bg1"/>
                </a:solidFill>
                <a:latin typeface="Arial" charset="0"/>
              </a:rPr>
              <a:t>in the region</a:t>
            </a:r>
            <a:r>
              <a:rPr lang="en-US" altLang="en-US" sz="1250" dirty="0" smtClean="0">
                <a:solidFill>
                  <a:schemeClr val="bg1"/>
                </a:solidFill>
                <a:latin typeface="Arial" charset="0"/>
              </a:rPr>
              <a:t>.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r>
              <a:rPr lang="en-US" altLang="en-US" sz="1250" dirty="0" smtClean="0">
                <a:solidFill>
                  <a:schemeClr val="bg1"/>
                </a:solidFill>
                <a:latin typeface="Arial" charset="0"/>
              </a:rPr>
              <a:t> </a:t>
            </a:r>
            <a:endParaRPr lang="en-US" altLang="en-US" sz="1250" b="1" dirty="0">
              <a:solidFill>
                <a:srgbClr val="FFFF00"/>
              </a:solidFill>
              <a:latin typeface="Arial" charset="0"/>
            </a:endParaRPr>
          </a:p>
          <a:p>
            <a:pPr algn="just">
              <a:spcBef>
                <a:spcPct val="0"/>
              </a:spcBef>
              <a:buFontTx/>
              <a:buAutoNum type="arabicPeriod"/>
              <a:defRPr/>
            </a:pPr>
            <a:endParaRPr lang="en-US" altLang="en-US" sz="1250" b="1" dirty="0" smtClean="0">
              <a:solidFill>
                <a:srgbClr val="FFFF00"/>
              </a:solidFill>
              <a:latin typeface="Arial" charset="0"/>
            </a:endParaRPr>
          </a:p>
          <a:p>
            <a:pPr algn="just">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below-average rainfall over portions of </a:t>
            </a:r>
            <a:r>
              <a:rPr lang="en-US" altLang="en-US" sz="1250" b="1" dirty="0" smtClean="0">
                <a:solidFill>
                  <a:srgbClr val="FFFF00"/>
                </a:solidFill>
                <a:latin typeface="Arial" charset="0"/>
              </a:rPr>
              <a:t>southern Angola, northern Namibia and Botswana, Zambia, and neighboring Zimbabwe: </a:t>
            </a:r>
            <a:r>
              <a:rPr lang="en-US" altLang="en-US" sz="1250" dirty="0">
                <a:solidFill>
                  <a:schemeClr val="bg1"/>
                </a:solidFill>
                <a:latin typeface="Arial" charset="0"/>
              </a:rPr>
              <a:t>An area of anomalous </a:t>
            </a:r>
            <a:r>
              <a:rPr lang="en-US" altLang="en-US" sz="1250" dirty="0" smtClean="0">
                <a:solidFill>
                  <a:schemeClr val="bg1"/>
                </a:solidFill>
                <a:latin typeface="Arial" charset="0"/>
              </a:rPr>
              <a:t>upper-level convergence along with the influence of the MJO </a:t>
            </a:r>
            <a:r>
              <a:rPr lang="en-US" altLang="en-US" sz="1250" dirty="0">
                <a:solidFill>
                  <a:schemeClr val="bg1"/>
                </a:solidFill>
                <a:latin typeface="Arial" charset="0"/>
              </a:rPr>
              <a:t>is expected to suppress rainfall in the region.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p>
          <a:p>
            <a:pPr algn="just">
              <a:spcBef>
                <a:spcPct val="0"/>
              </a:spcBef>
              <a:buFontTx/>
              <a:buAutoNum type="arabicPeriod"/>
              <a:defRPr/>
            </a:pPr>
            <a:endParaRPr lang="en-US" altLang="en-US" sz="1250" b="1" dirty="0" smtClean="0">
              <a:solidFill>
                <a:srgbClr val="FFFF00"/>
              </a:solidFill>
              <a:latin typeface="Arial" charset="0"/>
            </a:endParaRPr>
          </a:p>
          <a:p>
            <a:pPr algn="just">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t>
            </a:r>
            <a:r>
              <a:rPr lang="en-US" altLang="en-US" sz="1250" b="1" dirty="0" smtClean="0">
                <a:solidFill>
                  <a:srgbClr val="FFFF00"/>
                </a:solidFill>
                <a:latin typeface="Arial" charset="0"/>
              </a:rPr>
              <a:t>below-average </a:t>
            </a:r>
            <a:r>
              <a:rPr lang="en-US" altLang="en-US" sz="1250" b="1" dirty="0">
                <a:solidFill>
                  <a:srgbClr val="FFFF00"/>
                </a:solidFill>
                <a:latin typeface="Arial" charset="0"/>
              </a:rPr>
              <a:t>rainfall over </a:t>
            </a:r>
            <a:r>
              <a:rPr lang="en-US" altLang="en-US" sz="1250" b="1" dirty="0" smtClean="0">
                <a:solidFill>
                  <a:srgbClr val="FFFF00"/>
                </a:solidFill>
                <a:latin typeface="Arial" charset="0"/>
              </a:rPr>
              <a:t>parts of northern Tanzania and Malawi: </a:t>
            </a:r>
            <a:r>
              <a:rPr lang="en-US" altLang="en-US" sz="1250" dirty="0">
                <a:solidFill>
                  <a:schemeClr val="bg1"/>
                </a:solidFill>
                <a:latin typeface="Arial" charset="0"/>
              </a:rPr>
              <a:t>An area of anomalous lower-level </a:t>
            </a:r>
            <a:r>
              <a:rPr lang="en-US" altLang="en-US" sz="1250" dirty="0" smtClean="0">
                <a:solidFill>
                  <a:schemeClr val="bg1"/>
                </a:solidFill>
                <a:latin typeface="Arial" charset="0"/>
              </a:rPr>
              <a:t>divergence, upper-level convergence, coupled with an active phase of the MJO is expected to suppress rainfall in the region.  </a:t>
            </a:r>
            <a:r>
              <a:rPr lang="en-US" altLang="en-US" sz="1250" b="1" dirty="0" smtClean="0">
                <a:solidFill>
                  <a:srgbClr val="FFFF00"/>
                </a:solidFill>
                <a:latin typeface="Arial" charset="0"/>
              </a:rPr>
              <a:t>Confidence: Moderate</a:t>
            </a:r>
          </a:p>
          <a:p>
            <a:pPr algn="just">
              <a:spcBef>
                <a:spcPct val="0"/>
              </a:spcBef>
              <a:buFontTx/>
              <a:buAutoNum type="arabicPeriod"/>
              <a:defRPr/>
            </a:pPr>
            <a:endParaRPr lang="en-US" altLang="en-US" sz="1150" b="1" dirty="0" smtClean="0">
              <a:solidFill>
                <a:srgbClr val="FFFF00"/>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a:t>
            </a:r>
            <a:r>
              <a:rPr lang="en-US" altLang="en-US" sz="1200" b="1" dirty="0" smtClean="0">
                <a:solidFill>
                  <a:srgbClr val="FFFF00"/>
                </a:solidFill>
                <a:latin typeface="Arial" charset="0"/>
              </a:rPr>
              <a:t>parts of eastern South Africa, Swaziland, and southern Mozambique: </a:t>
            </a:r>
            <a:r>
              <a:rPr lang="en-US" altLang="en-US" sz="1200" dirty="0">
                <a:solidFill>
                  <a:schemeClr val="bg1"/>
                </a:solidFill>
                <a:latin typeface="Arial" charset="0"/>
              </a:rPr>
              <a:t>An area of anomalous lower-level convergence </a:t>
            </a:r>
            <a:r>
              <a:rPr lang="en-US" altLang="en-US" sz="1200" dirty="0" smtClean="0">
                <a:solidFill>
                  <a:schemeClr val="bg1"/>
                </a:solidFill>
                <a:latin typeface="Arial" charset="0"/>
              </a:rPr>
              <a:t>coupled with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819941"/>
            <a:ext cx="3363109" cy="435225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6248400" y="23622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b="1">
              <a:solidFill>
                <a:srgbClr val="FFFF00"/>
              </a:solidFill>
            </a:endParaRPr>
          </a:p>
        </p:txBody>
      </p:sp>
      <p:sp>
        <p:nvSpPr>
          <p:cNvPr id="13316" name="Text Box 6"/>
          <p:cNvSpPr txBox="1">
            <a:spLocks noChangeArrowheads="1"/>
          </p:cNvSpPr>
          <p:nvPr/>
        </p:nvSpPr>
        <p:spPr bwMode="auto">
          <a:xfrm>
            <a:off x="2879725" y="16875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wrap="none">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US" altLang="en-US" sz="1400"/>
          </a:p>
        </p:txBody>
      </p:sp>
      <p:sp>
        <p:nvSpPr>
          <p:cNvPr id="13317" name="Rectangle 2"/>
          <p:cNvSpPr txBox="1">
            <a:spLocks noChangeArrowheads="1"/>
          </p:cNvSpPr>
          <p:nvPr/>
        </p:nvSpPr>
        <p:spPr bwMode="auto">
          <a:xfrm>
            <a:off x="1263650" y="60960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b="1">
                <a:solidFill>
                  <a:srgbClr val="FFFF00"/>
                </a:solidFill>
                <a:latin typeface="Arial" charset="0"/>
              </a:rPr>
              <a:t>Week-2 Precipitation Outlooks</a:t>
            </a:r>
            <a:br>
              <a:rPr lang="en-US" altLang="en-US" sz="2400" b="1">
                <a:solidFill>
                  <a:srgbClr val="FFFF00"/>
                </a:solidFill>
                <a:latin typeface="Arial" charset="0"/>
              </a:rPr>
            </a:br>
            <a:endParaRPr lang="en-US" altLang="en-US" sz="2400" b="1">
              <a:solidFill>
                <a:srgbClr val="FFFF00"/>
              </a:solidFill>
              <a:latin typeface="Arial" charset="0"/>
            </a:endParaRPr>
          </a:p>
        </p:txBody>
      </p:sp>
      <p:sp>
        <p:nvSpPr>
          <p:cNvPr id="13318" name="Text Box 7"/>
          <p:cNvSpPr txBox="1">
            <a:spLocks noChangeArrowheads="1"/>
          </p:cNvSpPr>
          <p:nvPr/>
        </p:nvSpPr>
        <p:spPr bwMode="auto">
          <a:xfrm>
            <a:off x="228600" y="1447800"/>
            <a:ext cx="3197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b="1" dirty="0" smtClean="0">
                <a:solidFill>
                  <a:srgbClr val="FFFF00"/>
                </a:solidFill>
                <a:latin typeface="Arial" charset="0"/>
              </a:rPr>
              <a:t>12-18 Dec</a:t>
            </a:r>
            <a:r>
              <a:rPr lang="en-US" altLang="en-US" sz="1600" b="1" dirty="0">
                <a:solidFill>
                  <a:srgbClr val="FFFF00"/>
                </a:solidFill>
                <a:latin typeface="Arial" charset="0"/>
              </a:rPr>
              <a:t>, 2018</a:t>
            </a:r>
            <a:endParaRPr lang="nl-NL" altLang="en-US" sz="1600" b="1" dirty="0">
              <a:solidFill>
                <a:srgbClr val="FFFF00"/>
              </a:solidFill>
              <a:latin typeface="Arial" charset="0"/>
            </a:endParaRPr>
          </a:p>
        </p:txBody>
      </p:sp>
      <p:sp>
        <p:nvSpPr>
          <p:cNvPr id="13319" name="Text Box 8"/>
          <p:cNvSpPr txBox="1">
            <a:spLocks noChangeArrowheads="1"/>
          </p:cNvSpPr>
          <p:nvPr/>
        </p:nvSpPr>
        <p:spPr bwMode="auto">
          <a:xfrm>
            <a:off x="3581400" y="1828800"/>
            <a:ext cx="534987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50" b="1" dirty="0">
                <a:solidFill>
                  <a:srgbClr val="FFFF00"/>
                </a:solidFill>
                <a:latin typeface="Arial" charset="0"/>
              </a:rPr>
              <a:t>There is an increased chance for above-average rainfall over southern DRC, eastern Zambia, Malawi, northern Mozambique, Tanzania, Rwanda and Burundi: </a:t>
            </a:r>
            <a:r>
              <a:rPr lang="en-US" altLang="en-US" sz="1250" dirty="0">
                <a:solidFill>
                  <a:schemeClr val="bg1"/>
                </a:solidFill>
                <a:latin typeface="Arial" charset="0"/>
              </a:rPr>
              <a:t>An area of anomalous lower-level convergence and upper-level divergence is expected to enhance rainfall in the region. </a:t>
            </a:r>
            <a:r>
              <a:rPr lang="en-US" altLang="en-US" sz="1250" b="1" dirty="0">
                <a:solidFill>
                  <a:srgbClr val="FFFF00"/>
                </a:solidFill>
                <a:latin typeface="Arial" charset="0"/>
              </a:rPr>
              <a:t>Confidence: Moderate</a:t>
            </a:r>
          </a:p>
          <a:p>
            <a:pPr>
              <a:spcBef>
                <a:spcPct val="0"/>
              </a:spcBef>
              <a:buFontTx/>
              <a:buAutoNum type="arabicPeriod"/>
              <a:defRPr/>
            </a:pPr>
            <a:endParaRPr lang="en-US" altLang="en-US" sz="1250" b="1" dirty="0">
              <a:solidFill>
                <a:srgbClr val="FFFF00"/>
              </a:solidFill>
              <a:latin typeface="Arial" charset="0"/>
            </a:endParaRPr>
          </a:p>
          <a:p>
            <a:pPr>
              <a:spcBef>
                <a:spcPct val="0"/>
              </a:spcBef>
              <a:buFontTx/>
              <a:buAutoNum type="arabicPeriod"/>
              <a:defRPr/>
            </a:pPr>
            <a:r>
              <a:rPr lang="en-US" altLang="en-US" sz="1250" b="1" dirty="0" smtClean="0">
                <a:solidFill>
                  <a:srgbClr val="FFFF00"/>
                </a:solidFill>
                <a:latin typeface="Arial" charset="0"/>
              </a:rPr>
              <a:t>There </a:t>
            </a:r>
            <a:r>
              <a:rPr lang="en-US" altLang="en-US" sz="1250" b="1" dirty="0">
                <a:solidFill>
                  <a:srgbClr val="FFFF00"/>
                </a:solidFill>
                <a:latin typeface="Arial" charset="0"/>
              </a:rPr>
              <a:t>is an increased chance for </a:t>
            </a:r>
            <a:r>
              <a:rPr lang="en-US" altLang="en-US" sz="1250" b="1" dirty="0" smtClean="0">
                <a:solidFill>
                  <a:srgbClr val="FFFF00"/>
                </a:solidFill>
                <a:latin typeface="Arial" charset="0"/>
              </a:rPr>
              <a:t>below-average </a:t>
            </a:r>
            <a:r>
              <a:rPr lang="en-US" altLang="en-US" sz="1250" b="1" dirty="0">
                <a:solidFill>
                  <a:srgbClr val="FFFF00"/>
                </a:solidFill>
                <a:latin typeface="Arial" charset="0"/>
              </a:rPr>
              <a:t>rainfall across </a:t>
            </a:r>
            <a:r>
              <a:rPr lang="en-US" altLang="en-US" sz="1250" b="1" dirty="0" smtClean="0">
                <a:solidFill>
                  <a:srgbClr val="FFFF00"/>
                </a:solidFill>
                <a:latin typeface="Arial" charset="0"/>
              </a:rPr>
              <a:t>southern Angola, northern Namibia, northern Botswana, southwestern Zambia, and western Zimbabwe: </a:t>
            </a:r>
            <a:r>
              <a:rPr lang="en-US" altLang="en-US" sz="1250" dirty="0">
                <a:solidFill>
                  <a:schemeClr val="bg1"/>
                </a:solidFill>
                <a:latin typeface="Arial" charset="0"/>
              </a:rPr>
              <a:t>An area of anomalous lower-level </a:t>
            </a:r>
            <a:r>
              <a:rPr lang="en-US" altLang="en-US" sz="1250" dirty="0" smtClean="0">
                <a:solidFill>
                  <a:schemeClr val="bg1"/>
                </a:solidFill>
                <a:latin typeface="Arial" charset="0"/>
              </a:rPr>
              <a:t>divergence and </a:t>
            </a:r>
            <a:r>
              <a:rPr lang="en-US" altLang="en-US" sz="1250" dirty="0">
                <a:solidFill>
                  <a:schemeClr val="bg1"/>
                </a:solidFill>
                <a:latin typeface="Arial" charset="0"/>
              </a:rPr>
              <a:t>upper-level </a:t>
            </a:r>
            <a:r>
              <a:rPr lang="en-US" altLang="en-US" sz="1250" dirty="0" smtClean="0">
                <a:solidFill>
                  <a:schemeClr val="bg1"/>
                </a:solidFill>
                <a:latin typeface="Arial" charset="0"/>
              </a:rPr>
              <a:t>convergence is </a:t>
            </a:r>
            <a:r>
              <a:rPr lang="en-US" altLang="en-US" sz="1250" dirty="0">
                <a:solidFill>
                  <a:schemeClr val="bg1"/>
                </a:solidFill>
                <a:latin typeface="Arial" charset="0"/>
              </a:rPr>
              <a:t>expected to </a:t>
            </a:r>
            <a:r>
              <a:rPr lang="en-US" altLang="en-US" sz="1250" dirty="0" smtClean="0">
                <a:solidFill>
                  <a:schemeClr val="bg1"/>
                </a:solidFill>
                <a:latin typeface="Arial" charset="0"/>
              </a:rPr>
              <a:t>suppress rainfall </a:t>
            </a:r>
            <a:r>
              <a:rPr lang="en-US" altLang="en-US" sz="1250" dirty="0">
                <a:solidFill>
                  <a:schemeClr val="bg1"/>
                </a:solidFill>
                <a:latin typeface="Arial" charset="0"/>
              </a:rPr>
              <a:t>in the region</a:t>
            </a:r>
            <a:r>
              <a:rPr lang="en-US" altLang="en-US" sz="1250" dirty="0" smtClean="0">
                <a:solidFill>
                  <a:schemeClr val="bg1"/>
                </a:solidFill>
                <a:latin typeface="Arial" charset="0"/>
              </a:rPr>
              <a:t>. </a:t>
            </a:r>
            <a:r>
              <a:rPr lang="en-US" altLang="en-US" sz="1250" b="1" dirty="0" smtClean="0">
                <a:solidFill>
                  <a:srgbClr val="FFFF00"/>
                </a:solidFill>
                <a:latin typeface="Arial" charset="0"/>
              </a:rPr>
              <a:t>Confidence</a:t>
            </a:r>
            <a:r>
              <a:rPr lang="en-US" altLang="en-US" sz="1250" b="1" dirty="0">
                <a:solidFill>
                  <a:srgbClr val="FFFF00"/>
                </a:solidFill>
                <a:latin typeface="Arial" charset="0"/>
              </a:rPr>
              <a:t>: </a:t>
            </a:r>
            <a:r>
              <a:rPr lang="en-US" altLang="en-US" sz="1250" b="1" dirty="0" smtClean="0">
                <a:solidFill>
                  <a:srgbClr val="FFFF00"/>
                </a:solidFill>
                <a:latin typeface="Arial" charset="0"/>
              </a:rPr>
              <a:t>Moderate</a:t>
            </a:r>
          </a:p>
          <a:p>
            <a:pPr>
              <a:spcBef>
                <a:spcPct val="0"/>
              </a:spcBef>
              <a:buFontTx/>
              <a:buAutoNum type="arabicPeriod"/>
              <a:defRPr/>
            </a:pPr>
            <a:endParaRPr lang="en-US" altLang="en-US" sz="1250" b="1" dirty="0" smtClean="0">
              <a:solidFill>
                <a:srgbClr val="FFFF00"/>
              </a:solidFill>
              <a:latin typeface="Arial"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102" y="1839913"/>
            <a:ext cx="3288794" cy="425608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smtClean="0">
                <a:solidFill>
                  <a:srgbClr val="FFFF00"/>
                </a:solidFill>
                <a:latin typeface="Arial" charset="0"/>
              </a:rPr>
              <a:t>Summary</a:t>
            </a:r>
          </a:p>
        </p:txBody>
      </p:sp>
      <p:sp>
        <p:nvSpPr>
          <p:cNvPr id="2" name="Rectangle 1"/>
          <p:cNvSpPr/>
          <p:nvPr/>
        </p:nvSpPr>
        <p:spPr>
          <a:xfrm>
            <a:off x="109870" y="1374115"/>
            <a:ext cx="8839200" cy="5255285"/>
          </a:xfrm>
          <a:prstGeom prst="rect">
            <a:avLst/>
          </a:prstGeom>
        </p:spPr>
        <p:txBody>
          <a:bodyPr wrap="square">
            <a:spAutoFit/>
          </a:bodyPr>
          <a:lstStyle/>
          <a:p>
            <a:pPr algn="just" eaLnBrk="1" hangingPunct="1">
              <a:lnSpc>
                <a:spcPct val="90000"/>
              </a:lnSpc>
              <a:spcBef>
                <a:spcPct val="50000"/>
              </a:spcBef>
              <a:buFontTx/>
              <a:buNone/>
            </a:pPr>
            <a:r>
              <a:rPr lang="en-US" altLang="en-US" sz="1100" b="1" dirty="0">
                <a:solidFill>
                  <a:schemeClr val="bg1"/>
                </a:solidFill>
              </a:rPr>
              <a:t>During the past 7 days, scattered above-average rainfall was observed over local areas in Northern Africa. Parts of Mauritania, Mali, southern part of Sudan and South Sudan, Ethiopia, southern Côte d’Ivoire, southern Ghana, Cameroon, CAR, southern Somalia, Kenya, Uganda, Tanzania, western Equatorial Guinea, Gabon, much of Congo-Brazzaville, western DRC, much of Angola, Namibia, Zambia, Malawi, Mozambique, Zimbabwe, eastern Botswana, southern part of South Africa and Madagascar experienced above-average </a:t>
            </a:r>
            <a:r>
              <a:rPr lang="en-US" altLang="en-US" sz="1100" b="1" dirty="0" smtClean="0">
                <a:solidFill>
                  <a:schemeClr val="bg1"/>
                </a:solidFill>
              </a:rPr>
              <a:t>rainfall. In </a:t>
            </a:r>
            <a:r>
              <a:rPr lang="en-US" altLang="en-US" sz="1100" b="1" dirty="0">
                <a:solidFill>
                  <a:schemeClr val="bg1"/>
                </a:solidFill>
              </a:rPr>
              <a:t>contrast, the northern part of Morocco and Algeria, the eastern part of Guinea, local areas in Liberia, southern Ghana, Cameroon, western CAR, western Ethiopia, southern Gabon, eastern DRC, Uganda, Kenya, much of Tanzania, Rwanda, Burundi, Zambia, Angola, northern Namibia, Mozambique, central Botswana, eastern South Africa and Madagascar received below-average rainfall</a:t>
            </a:r>
            <a:r>
              <a:rPr lang="en-US" altLang="en-US" sz="1100" b="1" dirty="0" smtClean="0">
                <a:solidFill>
                  <a:schemeClr val="bg1"/>
                </a:solidFill>
              </a:rPr>
              <a:t>.</a:t>
            </a:r>
          </a:p>
          <a:p>
            <a:pPr algn="just" eaLnBrk="1" hangingPunct="1">
              <a:lnSpc>
                <a:spcPct val="90000"/>
              </a:lnSpc>
              <a:spcBef>
                <a:spcPct val="50000"/>
              </a:spcBef>
              <a:buFontTx/>
              <a:buNone/>
              <a:defRPr/>
            </a:pPr>
            <a:r>
              <a:rPr lang="en-US" altLang="en-US" sz="1100" b="1" dirty="0" smtClean="0">
                <a:solidFill>
                  <a:schemeClr val="bg1"/>
                </a:solidFill>
              </a:rPr>
              <a:t>During </a:t>
            </a:r>
            <a:r>
              <a:rPr lang="en-US" altLang="en-US" sz="1100" b="1" dirty="0">
                <a:solidFill>
                  <a:schemeClr val="bg1"/>
                </a:solidFill>
              </a:rPr>
              <a:t>the past 30 days, moisture surpluses of over 100 mm (more than 200% of normal rainfall) were observed in northern Tunisia, northwestern Libya, northwestern Egypt, central Mali, western Gambia, southern Côte d’Ivoire, southern Nigeria, parts of Cameroon, Ethiopia, southern Somalia, Kenya, portions of Congo, western and eastern DRC, northern Angola, eastern Zambia, northern Malawi, central Mozambique, extreme southern part of South Africa and northern and eastern </a:t>
            </a:r>
            <a:r>
              <a:rPr lang="en-US" altLang="en-US" sz="1100" b="1" dirty="0" smtClean="0">
                <a:solidFill>
                  <a:schemeClr val="bg1"/>
                </a:solidFill>
              </a:rPr>
              <a:t>Madagascar. Conversely</a:t>
            </a:r>
            <a:r>
              <a:rPr lang="en-US" altLang="en-US" sz="1100" b="1" dirty="0">
                <a:solidFill>
                  <a:schemeClr val="bg1"/>
                </a:solidFill>
              </a:rPr>
              <a:t>, moisture deficit of over 100 mm (less than 80% of normal rainfall) were observed in Gabon, western and eastern Angola, northeastern DRC, southern and northern Uganda, northern and eastern Tanzania, central Madagascar, eastern Kenya and southern Somalia.</a:t>
            </a:r>
          </a:p>
          <a:p>
            <a:pPr algn="just" eaLnBrk="1" hangingPunct="1">
              <a:lnSpc>
                <a:spcPct val="90000"/>
              </a:lnSpc>
              <a:spcBef>
                <a:spcPct val="50000"/>
              </a:spcBef>
              <a:buFontTx/>
              <a:buNone/>
            </a:pPr>
            <a:r>
              <a:rPr lang="en-US" altLang="en-US" sz="1100" b="1" dirty="0" smtClean="0">
                <a:solidFill>
                  <a:schemeClr val="bg1"/>
                </a:solidFill>
              </a:rPr>
              <a:t>During </a:t>
            </a:r>
            <a:r>
              <a:rPr lang="en-US" altLang="en-US" sz="1100" b="1" dirty="0">
                <a:solidFill>
                  <a:schemeClr val="bg1"/>
                </a:solidFill>
              </a:rPr>
              <a:t>the past 90 days, moisture surpluses of over 300 mm were observed in northern Morocco, northern Algeria, southern Guinea, Sierra Leone, Liberia, southern Côte d’Ivoire, southern Ghana, southern Benin, southern Nigeria, northern Ethiopia, southern Congo, southwestern DRC, northwestern Angola, southern Kenya, central Tanzania, southern part of South Africa and northern </a:t>
            </a:r>
            <a:r>
              <a:rPr lang="en-US" altLang="en-US" sz="1100" b="1" dirty="0" smtClean="0">
                <a:solidFill>
                  <a:schemeClr val="bg1"/>
                </a:solidFill>
              </a:rPr>
              <a:t>Madagascar.</a:t>
            </a:r>
            <a:r>
              <a:rPr lang="en-US" altLang="en-US" sz="1100" b="1" dirty="0">
                <a:solidFill>
                  <a:schemeClr val="bg1"/>
                </a:solidFill>
              </a:rPr>
              <a:t> </a:t>
            </a:r>
            <a:r>
              <a:rPr lang="en-US" altLang="en-US" sz="1100" b="1" dirty="0" smtClean="0">
                <a:solidFill>
                  <a:schemeClr val="bg1"/>
                </a:solidFill>
              </a:rPr>
              <a:t>Moisture deficits of over 200 mm were observed in southeastern border of Nigeria and Cameroon, Equatorial Guinea and Gabon.</a:t>
            </a:r>
          </a:p>
          <a:p>
            <a:pPr algn="just" eaLnBrk="1" hangingPunct="1">
              <a:lnSpc>
                <a:spcPct val="90000"/>
              </a:lnSpc>
              <a:spcBef>
                <a:spcPct val="50000"/>
              </a:spcBef>
              <a:buNone/>
              <a:defRPr/>
            </a:pPr>
            <a:r>
              <a:rPr lang="en-US" altLang="en-US" sz="1100" b="1" dirty="0">
                <a:solidFill>
                  <a:schemeClr val="bg1"/>
                </a:solidFill>
              </a:rPr>
              <a:t>During the past 180 days, western and eastern Guinea, Sierra Leone, southern and eastern Nigeria and portions of Cameroon registered rainfall totals of over 2500 mm (moisture surpluses of over 500 mm). </a:t>
            </a:r>
            <a:r>
              <a:rPr lang="en-US" altLang="en-US" sz="1100" b="1" dirty="0" smtClean="0">
                <a:solidFill>
                  <a:schemeClr val="bg1"/>
                </a:solidFill>
              </a:rPr>
              <a:t>Moisture </a:t>
            </a:r>
            <a:r>
              <a:rPr lang="en-US" altLang="en-US" sz="1100" b="1" dirty="0">
                <a:solidFill>
                  <a:schemeClr val="bg1"/>
                </a:solidFill>
              </a:rPr>
              <a:t>deficits of over 300 mm were observed in the eastern border of Nigeria and Cameroon, southern Cameroon, Equatorial Guinea, portions of Gabon and local areas in the southern part of South Sudan and western Ethiopia</a:t>
            </a:r>
            <a:r>
              <a:rPr lang="en-US" altLang="en-US" sz="1100" b="1" dirty="0" smtClean="0">
                <a:solidFill>
                  <a:schemeClr val="bg1"/>
                </a:solidFill>
              </a:rPr>
              <a:t>.</a:t>
            </a:r>
          </a:p>
          <a:p>
            <a:pPr algn="just" eaLnBrk="1" hangingPunct="1">
              <a:lnSpc>
                <a:spcPct val="90000"/>
              </a:lnSpc>
              <a:spcBef>
                <a:spcPct val="50000"/>
              </a:spcBef>
              <a:buNone/>
              <a:defRPr/>
            </a:pPr>
            <a:endParaRPr lang="en-US" altLang="en-US" sz="1100" b="1" dirty="0" smtClean="0">
              <a:solidFill>
                <a:schemeClr val="bg1"/>
              </a:solidFill>
            </a:endParaRPr>
          </a:p>
          <a:p>
            <a:pPr algn="just"/>
            <a:r>
              <a:rPr lang="en-US" altLang="en-US" sz="1100" b="1" dirty="0" smtClean="0">
                <a:solidFill>
                  <a:schemeClr val="bg1"/>
                </a:solidFill>
              </a:rPr>
              <a:t>Week-1 </a:t>
            </a:r>
            <a:r>
              <a:rPr lang="en-US" altLang="en-US" sz="1100" b="1" dirty="0">
                <a:solidFill>
                  <a:schemeClr val="bg1"/>
                </a:solidFill>
              </a:rPr>
              <a:t>forecast </a:t>
            </a:r>
            <a:r>
              <a:rPr lang="en-US" altLang="en-US" sz="1100" b="1" dirty="0" smtClean="0">
                <a:solidFill>
                  <a:schemeClr val="bg1"/>
                </a:solidFill>
              </a:rPr>
              <a:t>calls </a:t>
            </a:r>
            <a:r>
              <a:rPr lang="en-US" altLang="en-US" sz="1100" b="1" dirty="0">
                <a:solidFill>
                  <a:schemeClr val="bg1"/>
                </a:solidFill>
              </a:rPr>
              <a:t>for an increased chance for weekly rainfall totals to exceed 50 mm over southern Gabon, southern Congo-Brazzaville, northern Angola, DRC, Rwanda, Burundi, Uganda, southern Ethiopia, Kenya, western Tanzania and northern Zambia, as well as parts of eastern South Africa, Lesotho, Swaziland and local areas in Mozambique, Zimbabwe and </a:t>
            </a:r>
            <a:r>
              <a:rPr lang="en-US" altLang="en-US" sz="1100" b="1" dirty="0" smtClean="0">
                <a:solidFill>
                  <a:schemeClr val="bg1"/>
                </a:solidFill>
              </a:rPr>
              <a:t>Madagascar. Week-2 </a:t>
            </a:r>
            <a:r>
              <a:rPr lang="en-US" altLang="en-US" sz="1100" b="1" dirty="0">
                <a:solidFill>
                  <a:schemeClr val="bg1"/>
                </a:solidFill>
              </a:rPr>
              <a:t>forecast </a:t>
            </a:r>
            <a:r>
              <a:rPr lang="en-US" altLang="en-US" sz="1100" b="1" dirty="0" smtClean="0">
                <a:solidFill>
                  <a:schemeClr val="bg1"/>
                </a:solidFill>
              </a:rPr>
              <a:t>indicates </a:t>
            </a:r>
            <a:r>
              <a:rPr lang="en-US" altLang="en-US" sz="1100" b="1" dirty="0">
                <a:solidFill>
                  <a:schemeClr val="bg1"/>
                </a:solidFill>
              </a:rPr>
              <a:t>an increased chance for weekly rainfall totals to exceed 50 mm over local areas in southern Gabon, southwestern Congo, eastern DRC, southeastern Uganda, southern Kenya, Rwanda, Burundi, Tanzania, northern Zambia, eastern Zimbabwe, Mozambique, eastern Lesotho and Madagascar</a:t>
            </a:r>
            <a:r>
              <a:rPr lang="en-US" altLang="en-US" sz="1100" b="1" dirty="0" smtClean="0">
                <a:solidFill>
                  <a:schemeClr val="bg1"/>
                </a:solidFill>
              </a:rPr>
              <a:t>.</a:t>
            </a:r>
            <a:endParaRPr lang="en-US" altLang="en-US" sz="11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3075" name="Text Box 3"/>
          <p:cNvSpPr txBox="1">
            <a:spLocks noChangeArrowheads="1"/>
          </p:cNvSpPr>
          <p:nvPr/>
        </p:nvSpPr>
        <p:spPr bwMode="auto">
          <a:xfrm>
            <a:off x="990600" y="2286000"/>
            <a:ext cx="72390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150000"/>
              </a:lnSpc>
              <a:spcBef>
                <a:spcPct val="0"/>
              </a:spcBef>
            </a:pPr>
            <a:r>
              <a:rPr lang="en-US" altLang="en-US" sz="2400" b="1">
                <a:solidFill>
                  <a:schemeClr val="bg1"/>
                </a:solidFill>
                <a:latin typeface="Arial" charset="0"/>
              </a:rPr>
              <a:t>  Highlights</a:t>
            </a:r>
          </a:p>
          <a:p>
            <a:pPr eaLnBrk="1" hangingPunct="1">
              <a:lnSpc>
                <a:spcPct val="150000"/>
              </a:lnSpc>
              <a:spcBef>
                <a:spcPct val="0"/>
              </a:spcBef>
            </a:pPr>
            <a:r>
              <a:rPr lang="en-US" altLang="en-US" sz="2400" b="1">
                <a:solidFill>
                  <a:schemeClr val="bg1"/>
                </a:solidFill>
                <a:latin typeface="Arial" charset="0"/>
              </a:rPr>
              <a:t>  Recent Evolution and Current Conditions</a:t>
            </a:r>
          </a:p>
          <a:p>
            <a:pPr eaLnBrk="1" hangingPunct="1">
              <a:lnSpc>
                <a:spcPct val="150000"/>
              </a:lnSpc>
              <a:spcBef>
                <a:spcPct val="0"/>
              </a:spcBef>
            </a:pPr>
            <a:r>
              <a:rPr lang="en-US" altLang="en-US" sz="2400" b="1">
                <a:solidFill>
                  <a:schemeClr val="bg1"/>
                </a:solidFill>
                <a:latin typeface="Arial" charset="0"/>
              </a:rPr>
              <a:t>  NCEP GEFS Forecasts</a:t>
            </a:r>
          </a:p>
          <a:p>
            <a:pPr eaLnBrk="1" hangingPunct="1">
              <a:lnSpc>
                <a:spcPct val="150000"/>
              </a:lnSpc>
              <a:spcBef>
                <a:spcPct val="0"/>
              </a:spcBef>
            </a:pPr>
            <a:r>
              <a:rPr lang="en-US" altLang="en-US" sz="2400" b="1">
                <a:solidFill>
                  <a:schemeClr val="bg1"/>
                </a:solidFill>
                <a:latin typeface="Arial" charset="0"/>
              </a:rPr>
              <a:t>  Summary</a:t>
            </a:r>
          </a:p>
          <a:p>
            <a:pPr eaLnBrk="1" hangingPunct="1">
              <a:lnSpc>
                <a:spcPct val="150000"/>
              </a:lnSpc>
              <a:spcBef>
                <a:spcPct val="0"/>
              </a:spcBef>
              <a:buFontTx/>
              <a:buNone/>
            </a:pPr>
            <a:endParaRPr lang="en-US" altLang="en-US" sz="2400" b="1">
              <a:solidFill>
                <a:schemeClr val="bg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533400"/>
            <a:ext cx="7239000" cy="1143000"/>
          </a:xfrm>
        </p:spPr>
        <p:txBody>
          <a:bodyPr/>
          <a:lstStyle/>
          <a:p>
            <a:pPr eaLnBrk="1" hangingPunct="1"/>
            <a:r>
              <a:rPr lang="en-US" altLang="en-US" sz="4000" b="1" smtClean="0">
                <a:solidFill>
                  <a:srgbClr val="FFFF00"/>
                </a:solidFill>
                <a:latin typeface="Arial" charset="0"/>
              </a:rPr>
              <a:t>Highlights:</a:t>
            </a:r>
            <a:br>
              <a:rPr lang="en-US" altLang="en-US" sz="4000" b="1" smtClean="0">
                <a:solidFill>
                  <a:srgbClr val="FFFF00"/>
                </a:solidFill>
                <a:latin typeface="Arial" charset="0"/>
              </a:rPr>
            </a:br>
            <a:r>
              <a:rPr lang="en-US" altLang="en-US" sz="4000" b="1" smtClean="0">
                <a:solidFill>
                  <a:srgbClr val="FFFF00"/>
                </a:solidFill>
                <a:latin typeface="Arial" charset="0"/>
              </a:rPr>
              <a:t>Last 7 Days</a:t>
            </a:r>
          </a:p>
        </p:txBody>
      </p:sp>
      <p:sp>
        <p:nvSpPr>
          <p:cNvPr id="4099" name="Rectangle 5"/>
          <p:cNvSpPr>
            <a:spLocks noChangeArrowheads="1"/>
          </p:cNvSpPr>
          <p:nvPr/>
        </p:nvSpPr>
        <p:spPr bwMode="auto">
          <a:xfrm>
            <a:off x="158602" y="2286000"/>
            <a:ext cx="8458200" cy="364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tabLst>
                <a:tab pos="1885950" algn="l"/>
              </a:tabLst>
              <a:defRPr sz="3200">
                <a:solidFill>
                  <a:schemeClr val="tx1"/>
                </a:solidFill>
                <a:latin typeface="Times New Roman" pitchFamily="18" charset="0"/>
              </a:defRPr>
            </a:lvl1pPr>
            <a:lvl2pPr marL="742950" indent="-285750" eaLnBrk="0" hangingPunct="0">
              <a:spcBef>
                <a:spcPct val="20000"/>
              </a:spcBef>
              <a:buChar char="–"/>
              <a:tabLst>
                <a:tab pos="1885950" algn="l"/>
              </a:tabLst>
              <a:defRPr sz="2800">
                <a:solidFill>
                  <a:schemeClr val="tx1"/>
                </a:solidFill>
                <a:latin typeface="Times New Roman" pitchFamily="18" charset="0"/>
              </a:defRPr>
            </a:lvl2pPr>
            <a:lvl3pPr marL="1143000" indent="-228600" eaLnBrk="0" hangingPunct="0">
              <a:spcBef>
                <a:spcPct val="20000"/>
              </a:spcBef>
              <a:buChar char="•"/>
              <a:tabLst>
                <a:tab pos="1885950" algn="l"/>
              </a:tabLst>
              <a:defRPr sz="2400">
                <a:solidFill>
                  <a:schemeClr val="tx1"/>
                </a:solidFill>
                <a:latin typeface="Times New Roman" pitchFamily="18" charset="0"/>
              </a:defRPr>
            </a:lvl3pPr>
            <a:lvl4pPr marL="1600200" indent="-228600" eaLnBrk="0" hangingPunct="0">
              <a:spcBef>
                <a:spcPct val="20000"/>
              </a:spcBef>
              <a:buChar char="–"/>
              <a:tabLst>
                <a:tab pos="1885950" algn="l"/>
              </a:tabLst>
              <a:defRPr sz="2000">
                <a:solidFill>
                  <a:schemeClr val="tx1"/>
                </a:solidFill>
                <a:latin typeface="Times New Roman" pitchFamily="18" charset="0"/>
              </a:defRPr>
            </a:lvl4pPr>
            <a:lvl5pPr marL="2057400" indent="-228600" eaLnBrk="0" hangingPunct="0">
              <a:spcBef>
                <a:spcPct val="20000"/>
              </a:spcBef>
              <a:buChar char="»"/>
              <a:tabLst>
                <a:tab pos="188595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188595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188595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188595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1885950" algn="l"/>
              </a:tabLst>
              <a:defRPr sz="2000">
                <a:solidFill>
                  <a:schemeClr val="tx1"/>
                </a:solidFill>
                <a:latin typeface="Times New Roman" pitchFamily="18" charset="0"/>
              </a:defRPr>
            </a:lvl9pPr>
          </a:lstStyle>
          <a:p>
            <a:pPr algn="just" eaLnBrk="1" hangingPunct="1">
              <a:spcBef>
                <a:spcPct val="0"/>
              </a:spcBef>
            </a:pPr>
            <a:r>
              <a:rPr lang="en-US" altLang="en-US" sz="1400" b="1" dirty="0" smtClean="0">
                <a:solidFill>
                  <a:schemeClr val="bg1"/>
                </a:solidFill>
                <a:latin typeface="Arial" charset="0"/>
              </a:rPr>
              <a:t>Eastern Gabon, central Congo, western DRC, central and northwestern Angola, eastern Mozambique and local areas in </a:t>
            </a:r>
            <a:r>
              <a:rPr lang="en-US" altLang="en-US" sz="1400" b="1" dirty="0">
                <a:solidFill>
                  <a:schemeClr val="bg1"/>
                </a:solidFill>
                <a:latin typeface="Arial" charset="0"/>
              </a:rPr>
              <a:t>northern </a:t>
            </a:r>
            <a:r>
              <a:rPr lang="en-US" altLang="en-US" sz="1400" b="1" dirty="0" smtClean="0">
                <a:solidFill>
                  <a:schemeClr val="bg1"/>
                </a:solidFill>
                <a:latin typeface="Arial" charset="0"/>
              </a:rPr>
              <a:t>Ethiopia, Kenya, </a:t>
            </a:r>
            <a:r>
              <a:rPr lang="en-US" altLang="en-US" sz="1400" b="1" dirty="0">
                <a:solidFill>
                  <a:schemeClr val="bg1"/>
                </a:solidFill>
                <a:latin typeface="Arial" charset="0"/>
              </a:rPr>
              <a:t>central </a:t>
            </a:r>
            <a:r>
              <a:rPr lang="en-US" altLang="en-US" sz="1400" b="1" dirty="0" smtClean="0">
                <a:solidFill>
                  <a:schemeClr val="bg1"/>
                </a:solidFill>
                <a:latin typeface="Arial" charset="0"/>
              </a:rPr>
              <a:t>Tanzania and eastern Zambia experienced moisture surpluses of over 100 mm.</a:t>
            </a:r>
          </a:p>
          <a:p>
            <a:pPr algn="just" eaLnBrk="1" hangingPunct="1">
              <a:spcBef>
                <a:spcPct val="0"/>
              </a:spcBef>
            </a:pPr>
            <a:endParaRPr lang="en-US" altLang="en-US" sz="1400" b="1" dirty="0" smtClean="0">
              <a:solidFill>
                <a:schemeClr val="bg1"/>
              </a:solidFill>
              <a:latin typeface="Arial" charset="0"/>
            </a:endParaRPr>
          </a:p>
          <a:p>
            <a:pPr algn="just" eaLnBrk="1" hangingPunct="1">
              <a:spcBef>
                <a:spcPct val="0"/>
              </a:spcBef>
            </a:pPr>
            <a:r>
              <a:rPr lang="en-US" altLang="en-US" sz="1400" b="1" dirty="0" smtClean="0">
                <a:solidFill>
                  <a:schemeClr val="bg1"/>
                </a:solidFill>
                <a:latin typeface="Arial" charset="0"/>
              </a:rPr>
              <a:t>Moisture deficits of over 25 mm were observed in northern Morocco, Equatorial Guinea, Gabon, parts of Angola, northeastern DRC, southern Uganda, western and eastern Kenya, portions of Tanzania, Zambia and Madagascar.</a:t>
            </a:r>
          </a:p>
          <a:p>
            <a:pPr algn="just" eaLnBrk="1" hangingPunct="1">
              <a:spcBef>
                <a:spcPct val="0"/>
              </a:spcBef>
            </a:pPr>
            <a:endParaRPr lang="en-US" altLang="en-US" sz="1400" b="1" dirty="0" smtClean="0">
              <a:solidFill>
                <a:schemeClr val="bg1"/>
              </a:solidFill>
              <a:latin typeface="Arial" charset="0"/>
            </a:endParaRPr>
          </a:p>
          <a:p>
            <a:pPr algn="just" eaLnBrk="1" hangingPunct="1">
              <a:spcBef>
                <a:spcPct val="0"/>
              </a:spcBef>
            </a:pPr>
            <a:r>
              <a:rPr lang="en-US" altLang="en-US" sz="1400" b="1" dirty="0">
                <a:solidFill>
                  <a:schemeClr val="bg1"/>
                </a:solidFill>
                <a:latin typeface="Arial" charset="0"/>
              </a:rPr>
              <a:t>Week-1 forecast </a:t>
            </a:r>
            <a:r>
              <a:rPr lang="en-US" altLang="en-US" sz="1400" b="1" dirty="0" smtClean="0">
                <a:solidFill>
                  <a:schemeClr val="bg1"/>
                </a:solidFill>
                <a:latin typeface="Arial" charset="0"/>
              </a:rPr>
              <a:t>calls </a:t>
            </a:r>
            <a:r>
              <a:rPr lang="en-US" altLang="en-US" sz="1400" b="1" dirty="0">
                <a:solidFill>
                  <a:schemeClr val="bg1"/>
                </a:solidFill>
                <a:latin typeface="Arial" charset="0"/>
              </a:rPr>
              <a:t>for an increased chance for weekly rainfall totals to exceed 50 mm over southern Gabon, southern Congo-Brazzaville, northern Angola, DRC, Rwanda, Burundi, Uganda, southern Ethiopia, Kenya, western Tanzania and northern Zambia, as well as parts of eastern South Africa, Lesotho, Swaziland and local areas in Mozambique, Zimbabwe and </a:t>
            </a:r>
            <a:r>
              <a:rPr lang="en-US" altLang="en-US" sz="1400" b="1" dirty="0" smtClean="0">
                <a:solidFill>
                  <a:schemeClr val="bg1"/>
                </a:solidFill>
                <a:latin typeface="Arial" charset="0"/>
              </a:rPr>
              <a:t>Madagascar. Week-2 </a:t>
            </a:r>
            <a:r>
              <a:rPr lang="en-US" altLang="en-US" sz="1400" b="1" dirty="0">
                <a:solidFill>
                  <a:schemeClr val="bg1"/>
                </a:solidFill>
                <a:latin typeface="Arial" charset="0"/>
              </a:rPr>
              <a:t>forecast </a:t>
            </a:r>
            <a:r>
              <a:rPr lang="en-US" altLang="en-US" sz="1400" b="1" dirty="0" smtClean="0">
                <a:solidFill>
                  <a:schemeClr val="bg1"/>
                </a:solidFill>
                <a:latin typeface="Arial" charset="0"/>
              </a:rPr>
              <a:t>indicates </a:t>
            </a:r>
            <a:r>
              <a:rPr lang="en-US" altLang="en-US" sz="1400" b="1" dirty="0">
                <a:solidFill>
                  <a:schemeClr val="bg1"/>
                </a:solidFill>
                <a:latin typeface="Arial" charset="0"/>
              </a:rPr>
              <a:t>an increased chance for weekly rainfall totals to exceed 50 mm over local areas in southern Gabon, southwestern Congo, eastern DRC, southeastern Uganda, southern Kenya, Rwanda, Burundi, Tanzania, northern Zambia, eastern Zimbabwe, Mozambique, eastern Lesotho and Madagascar.</a:t>
            </a:r>
          </a:p>
          <a:p>
            <a:pPr algn="just" eaLnBrk="1" hangingPunct="1">
              <a:spcBef>
                <a:spcPct val="0"/>
              </a:spcBef>
            </a:pPr>
            <a:endParaRPr lang="en-US" altLang="en-US" sz="14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5125" name="Text Box 8"/>
          <p:cNvSpPr txBox="1">
            <a:spLocks noChangeArrowheads="1"/>
          </p:cNvSpPr>
          <p:nvPr/>
        </p:nvSpPr>
        <p:spPr bwMode="auto">
          <a:xfrm>
            <a:off x="114300" y="4788947"/>
            <a:ext cx="8839200" cy="19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FontTx/>
              <a:buNone/>
            </a:pPr>
            <a:r>
              <a:rPr lang="en-US" altLang="en-US" sz="1300" b="1" dirty="0">
                <a:solidFill>
                  <a:schemeClr val="bg1"/>
                </a:solidFill>
                <a:latin typeface="Arial" charset="0"/>
              </a:rPr>
              <a:t>During the past 7 days, </a:t>
            </a:r>
            <a:r>
              <a:rPr lang="en-US" altLang="en-US" sz="1300" b="1" dirty="0" smtClean="0">
                <a:solidFill>
                  <a:schemeClr val="bg1"/>
                </a:solidFill>
                <a:latin typeface="Arial" charset="0"/>
              </a:rPr>
              <a:t>scattered above-average </a:t>
            </a:r>
            <a:r>
              <a:rPr lang="en-US" altLang="en-US" sz="1300" b="1" dirty="0">
                <a:solidFill>
                  <a:schemeClr val="bg1"/>
                </a:solidFill>
                <a:latin typeface="Arial" charset="0"/>
              </a:rPr>
              <a:t>rainfall was observed over </a:t>
            </a:r>
            <a:r>
              <a:rPr lang="en-US" altLang="en-US" sz="1300" b="1" dirty="0" smtClean="0">
                <a:solidFill>
                  <a:schemeClr val="bg1"/>
                </a:solidFill>
                <a:latin typeface="Arial" charset="0"/>
              </a:rPr>
              <a:t>local areas in Northern Africa. Parts of Mauritania, Mali, southern part of Sudan and South Sudan, Ethiopia</a:t>
            </a:r>
            <a:r>
              <a:rPr lang="en-US" altLang="en-US" sz="1300" b="1" dirty="0">
                <a:solidFill>
                  <a:schemeClr val="bg1"/>
                </a:solidFill>
                <a:latin typeface="Arial" charset="0"/>
              </a:rPr>
              <a:t>, southern Côte d’Ivoire, southern </a:t>
            </a:r>
            <a:r>
              <a:rPr lang="en-US" altLang="en-US" sz="1300" b="1" dirty="0" smtClean="0">
                <a:solidFill>
                  <a:schemeClr val="bg1"/>
                </a:solidFill>
                <a:latin typeface="Arial" charset="0"/>
              </a:rPr>
              <a:t>Ghana, Cameroon, CAR, southern Somalia, Kenya, Uganda, Tanzania, western Equatorial Guinea, Gabon, much of Congo-Brazzaville, western DRC, much of Angola, Namibia, Zambia, Malawi, Mozambique, Zimbabwe, eastern Botswana, southern part of South Africa and Madagascar experienced above-average rainfall.</a:t>
            </a:r>
          </a:p>
          <a:p>
            <a:pPr algn="just" eaLnBrk="1" hangingPunct="1">
              <a:lnSpc>
                <a:spcPct val="90000"/>
              </a:lnSpc>
              <a:spcBef>
                <a:spcPct val="50000"/>
              </a:spcBef>
              <a:buFontTx/>
              <a:buNone/>
            </a:pPr>
            <a:r>
              <a:rPr lang="en-US" altLang="en-US" sz="1300" b="1" dirty="0" smtClean="0">
                <a:solidFill>
                  <a:schemeClr val="bg1"/>
                </a:solidFill>
                <a:latin typeface="Arial" charset="0"/>
              </a:rPr>
              <a:t>In </a:t>
            </a:r>
            <a:r>
              <a:rPr lang="en-US" altLang="en-US" sz="1300" b="1" dirty="0">
                <a:solidFill>
                  <a:schemeClr val="bg1"/>
                </a:solidFill>
                <a:latin typeface="Arial" charset="0"/>
              </a:rPr>
              <a:t>contrast, </a:t>
            </a:r>
            <a:r>
              <a:rPr lang="en-US" altLang="en-US" sz="1300" b="1" dirty="0" smtClean="0">
                <a:solidFill>
                  <a:schemeClr val="bg1"/>
                </a:solidFill>
                <a:latin typeface="Arial" charset="0"/>
              </a:rPr>
              <a:t>the northern part of Morocco and Algeria, the eastern part of Guinea, local areas in Liberia, southern Ghana, Cameroon, western CAR, western Ethiopia, southern Gabon, eastern DRC, Uganda, Kenya, much of Tanzania, Rwanda, Burundi, Zambia, Angola, northern Namibia, Mozambique, central Botswana, eastern South Africa and Madagascar received </a:t>
            </a:r>
            <a:r>
              <a:rPr lang="en-US" altLang="en-US" sz="1300" b="1" dirty="0">
                <a:solidFill>
                  <a:schemeClr val="bg1"/>
                </a:solidFill>
                <a:latin typeface="Arial" charset="0"/>
              </a:rPr>
              <a:t>below-average rainfall.</a:t>
            </a:r>
          </a:p>
        </p:txBody>
      </p:sp>
      <p:sp>
        <p:nvSpPr>
          <p:cNvPr id="512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a:latin typeface="Arial" charset="0"/>
            </a:endParaRPr>
          </a:p>
        </p:txBody>
      </p:sp>
      <p:sp>
        <p:nvSpPr>
          <p:cNvPr id="512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a:latin typeface="Arial" charset="0"/>
            </a:endParaRPr>
          </a:p>
        </p:txBody>
      </p:sp>
      <p:sp>
        <p:nvSpPr>
          <p:cNvPr id="512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a:latin typeface="Arial" charset="0"/>
            </a:endParaRPr>
          </a:p>
        </p:txBody>
      </p:sp>
      <p:sp>
        <p:nvSpPr>
          <p:cNvPr id="512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600">
              <a:latin typeface="Arial" charset="0"/>
            </a:endParaRPr>
          </a:p>
        </p:txBody>
      </p:sp>
      <p:pic>
        <p:nvPicPr>
          <p:cNvPr id="2050" name="Picture 2" descr="http://www.cpc.ncep.noaa.gov/products/international/africa_arc/africa_arc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9906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pc.ncep.noaa.gov/products/international/africa_arc/africa_arc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9906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6150" name="Text Box 8"/>
          <p:cNvSpPr txBox="1">
            <a:spLocks noChangeArrowheads="1"/>
          </p:cNvSpPr>
          <p:nvPr/>
        </p:nvSpPr>
        <p:spPr bwMode="auto">
          <a:xfrm>
            <a:off x="149225" y="5029200"/>
            <a:ext cx="8689975" cy="163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FontTx/>
              <a:buNone/>
              <a:defRPr/>
            </a:pPr>
            <a:r>
              <a:rPr lang="en-US" altLang="en-US" sz="1300" b="1" dirty="0" smtClean="0">
                <a:solidFill>
                  <a:schemeClr val="bg1"/>
                </a:solidFill>
                <a:latin typeface="Arial" charset="0"/>
              </a:rPr>
              <a:t>During the past 30 days, moisture surpluses of over 100 mm (more than 200% of normal rainfall) were observed in northern Tunisia, northwestern Libya, northwestern Egypt, central Mali, western Gambia</a:t>
            </a:r>
            <a:r>
              <a:rPr lang="en-US" altLang="en-US" sz="1300" b="1" dirty="0">
                <a:solidFill>
                  <a:schemeClr val="bg1"/>
                </a:solidFill>
                <a:latin typeface="Arial" charset="0"/>
              </a:rPr>
              <a:t>, </a:t>
            </a:r>
            <a:r>
              <a:rPr lang="en-US" altLang="en-US" sz="1300" b="1" dirty="0" smtClean="0">
                <a:solidFill>
                  <a:schemeClr val="bg1"/>
                </a:solidFill>
                <a:latin typeface="Arial" charset="0"/>
              </a:rPr>
              <a:t>southern Côte d’Ivoire, southern Nigeria, parts of Cameroon, Ethiopia, southern Somalia, Kenya, portions of Congo, western and eastern DRC, northern Angola, eastern Zambia, northern Malawi, central Mozambique, extreme southern part of South Africa and northern and eastern Madagascar.</a:t>
            </a:r>
            <a:endParaRPr lang="en-US" altLang="en-US" sz="1300" b="1" dirty="0">
              <a:solidFill>
                <a:schemeClr val="bg1"/>
              </a:solidFill>
              <a:latin typeface="Arial" charset="0"/>
            </a:endParaRPr>
          </a:p>
          <a:p>
            <a:pPr algn="just" eaLnBrk="1" hangingPunct="1">
              <a:lnSpc>
                <a:spcPct val="90000"/>
              </a:lnSpc>
              <a:spcBef>
                <a:spcPct val="50000"/>
              </a:spcBef>
              <a:buFontTx/>
              <a:buNone/>
              <a:defRPr/>
            </a:pPr>
            <a:r>
              <a:rPr lang="en-US" altLang="en-US" sz="1300" b="1" dirty="0" smtClean="0">
                <a:solidFill>
                  <a:schemeClr val="bg1"/>
                </a:solidFill>
                <a:latin typeface="Arial" charset="0"/>
              </a:rPr>
              <a:t>Conversely, moisture deficit of over 100 mm (less than 80% of normal rainfall) were observed in Gabon, western and eastern Angola, northeastern DRC, southern and northern Uganda, northern and eastern Tanzania, central Madagascar, eastern Kenya and southern Somalia.</a:t>
            </a:r>
            <a:endParaRPr lang="en-US" altLang="en-US" sz="1300" b="1" dirty="0">
              <a:solidFill>
                <a:schemeClr val="bg1"/>
              </a:solidFill>
              <a:latin typeface="Arial" charset="0"/>
            </a:endParaRPr>
          </a:p>
        </p:txBody>
      </p:sp>
      <p:pic>
        <p:nvPicPr>
          <p:cNvPr id="3074" name="Picture 2" descr="http://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1219200"/>
            <a:ext cx="3695700" cy="3695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5279" y="1212112"/>
            <a:ext cx="3695700" cy="3695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7174" name="Text Box 8"/>
          <p:cNvSpPr txBox="1">
            <a:spLocks noChangeArrowheads="1"/>
          </p:cNvSpPr>
          <p:nvPr/>
        </p:nvSpPr>
        <p:spPr bwMode="auto">
          <a:xfrm>
            <a:off x="76200" y="5072063"/>
            <a:ext cx="8915400" cy="127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FontTx/>
              <a:buNone/>
            </a:pPr>
            <a:r>
              <a:rPr lang="en-US" altLang="en-US" sz="1300" b="1" dirty="0" smtClean="0">
                <a:solidFill>
                  <a:schemeClr val="bg1"/>
                </a:solidFill>
                <a:latin typeface="Arial" charset="0"/>
              </a:rPr>
              <a:t>During the past 90 days, moisture surpluses of over 300 mm were observed in northern Morocco, northern Algeria, southern Guinea, Sierra Leone, Liberia, southern Côte d’Ivoire, southern Ghana, southern Benin, southern Nigeria, northern Ethiopia, southern Congo, southwestern DRC, northwestern Angola, southern Kenya, central Tanzania, southern part of South Africa and northern Madagascar.</a:t>
            </a:r>
          </a:p>
          <a:p>
            <a:pPr algn="just" eaLnBrk="1" hangingPunct="1">
              <a:lnSpc>
                <a:spcPct val="90000"/>
              </a:lnSpc>
              <a:spcBef>
                <a:spcPct val="50000"/>
              </a:spcBef>
              <a:buFontTx/>
              <a:buNone/>
            </a:pPr>
            <a:r>
              <a:rPr lang="en-US" altLang="en-US" sz="1300" b="1" dirty="0" smtClean="0">
                <a:solidFill>
                  <a:schemeClr val="bg1"/>
                </a:solidFill>
                <a:latin typeface="Arial" charset="0"/>
              </a:rPr>
              <a:t>Moisture deficits of over 200 mm were observed in southeastern border of Nigeria and Cameroon, Equatorial Guinea and Gabon.</a:t>
            </a:r>
            <a:endParaRPr lang="en-US" altLang="en-US" sz="1300" b="1" dirty="0">
              <a:solidFill>
                <a:schemeClr val="bg1"/>
              </a:solidFill>
              <a:latin typeface="Arial" charset="0"/>
            </a:endParaRPr>
          </a:p>
        </p:txBody>
      </p:sp>
      <p:pic>
        <p:nvPicPr>
          <p:cNvPr id="4098" name="Picture 2" descr="http://www.cpc.ncep.noaa.gov/products/international/africa_arc/africa_arc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114646"/>
            <a:ext cx="3761267" cy="37612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pc.ncep.noaa.gov/products/international/africa_arc/africa_arc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114646"/>
            <a:ext cx="3761267" cy="37612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300" b="1" dirty="0">
                <a:solidFill>
                  <a:schemeClr val="bg1"/>
                </a:solidFill>
                <a:latin typeface="Arial" charset="0"/>
              </a:rPr>
              <a:t>During the past 180 days</a:t>
            </a:r>
            <a:r>
              <a:rPr lang="en-US" altLang="en-US" sz="1300" b="1" dirty="0" smtClean="0">
                <a:solidFill>
                  <a:schemeClr val="bg1"/>
                </a:solidFill>
                <a:latin typeface="Arial" charset="0"/>
              </a:rPr>
              <a:t>, western and eastern Guinea</a:t>
            </a:r>
            <a:r>
              <a:rPr lang="en-US" altLang="en-US" sz="1300" b="1" dirty="0">
                <a:solidFill>
                  <a:schemeClr val="bg1"/>
                </a:solidFill>
                <a:latin typeface="Arial" charset="0"/>
              </a:rPr>
              <a:t>, </a:t>
            </a:r>
            <a:r>
              <a:rPr lang="en-US" altLang="en-US" sz="1300" b="1" dirty="0" smtClean="0">
                <a:solidFill>
                  <a:schemeClr val="bg1"/>
                </a:solidFill>
                <a:latin typeface="Arial" charset="0"/>
              </a:rPr>
              <a:t>Sierra </a:t>
            </a:r>
            <a:r>
              <a:rPr lang="en-US" altLang="en-US" sz="1300" b="1" dirty="0">
                <a:solidFill>
                  <a:schemeClr val="bg1"/>
                </a:solidFill>
                <a:latin typeface="Arial" charset="0"/>
              </a:rPr>
              <a:t>Leone, </a:t>
            </a:r>
            <a:r>
              <a:rPr lang="en-US" altLang="en-US" sz="1300" b="1" dirty="0" smtClean="0">
                <a:solidFill>
                  <a:schemeClr val="bg1"/>
                </a:solidFill>
                <a:latin typeface="Arial" charset="0"/>
              </a:rPr>
              <a:t>southern and eastern Nigeria and portions of Cameroon registered rainfall totals of over 2500 mm (</a:t>
            </a:r>
            <a:r>
              <a:rPr lang="en-US" altLang="en-US" sz="1300" b="1" dirty="0">
                <a:solidFill>
                  <a:schemeClr val="bg1"/>
                </a:solidFill>
                <a:latin typeface="Arial" charset="0"/>
              </a:rPr>
              <a:t>moisture surpluses of over 500 </a:t>
            </a:r>
            <a:r>
              <a:rPr lang="en-US" altLang="en-US" sz="1300" b="1" dirty="0" smtClean="0">
                <a:solidFill>
                  <a:schemeClr val="bg1"/>
                </a:solidFill>
                <a:latin typeface="Arial" charset="0"/>
              </a:rPr>
              <a:t>mm). </a:t>
            </a:r>
          </a:p>
          <a:p>
            <a:pPr algn="just" eaLnBrk="1" hangingPunct="1">
              <a:lnSpc>
                <a:spcPct val="90000"/>
              </a:lnSpc>
              <a:spcBef>
                <a:spcPct val="50000"/>
              </a:spcBef>
              <a:buNone/>
              <a:defRPr/>
            </a:pPr>
            <a:r>
              <a:rPr lang="en-US" altLang="en-US" sz="1300" b="1" dirty="0" smtClean="0">
                <a:solidFill>
                  <a:schemeClr val="bg1"/>
                </a:solidFill>
                <a:latin typeface="Arial" charset="0"/>
              </a:rPr>
              <a:t>Moisture deficits of over 300 mm were observed in the eastern border of Nigeria and Cameroon, southern Cameroon, Equatorial Guinea, portions of Gabon and local areas in the southern part of South Sudan and western Ethiopia.</a:t>
            </a:r>
            <a:endParaRPr lang="en-US" altLang="en-US" sz="1300" b="1" dirty="0" smtClean="0">
              <a:solidFill>
                <a:schemeClr val="bg1"/>
              </a:solidFill>
              <a:latin typeface="Arial" charset="0"/>
              <a:cs typeface="+mn-cs"/>
            </a:endParaRPr>
          </a:p>
        </p:txBody>
      </p:sp>
      <p:pic>
        <p:nvPicPr>
          <p:cNvPr id="5122" name="Picture 2" descr="http://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b="1">
                <a:solidFill>
                  <a:srgbClr val="FFFF00"/>
                </a:solidFill>
                <a:latin typeface="Arial" charset="0"/>
              </a:rPr>
              <a:t>Recent Rainfall Evolution</a:t>
            </a:r>
          </a:p>
        </p:txBody>
      </p:sp>
      <p:sp>
        <p:nvSpPr>
          <p:cNvPr id="9219"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20" name="Picture 13" descr="Clickabl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9221" name="Line 169"/>
          <p:cNvSpPr>
            <a:spLocks noChangeShapeType="1"/>
          </p:cNvSpPr>
          <p:nvPr/>
        </p:nvSpPr>
        <p:spPr bwMode="auto">
          <a:xfrm flipV="1">
            <a:off x="762000" y="1676400"/>
            <a:ext cx="838200" cy="2232819"/>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2" name="Line 169"/>
          <p:cNvSpPr>
            <a:spLocks noChangeShapeType="1"/>
          </p:cNvSpPr>
          <p:nvPr/>
        </p:nvSpPr>
        <p:spPr bwMode="auto">
          <a:xfrm flipH="1" flipV="1">
            <a:off x="2468526" y="1984744"/>
            <a:ext cx="2590800" cy="1798638"/>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 Box 8"/>
          <p:cNvSpPr txBox="1">
            <a:spLocks noChangeArrowheads="1"/>
          </p:cNvSpPr>
          <p:nvPr/>
        </p:nvSpPr>
        <p:spPr bwMode="auto">
          <a:xfrm>
            <a:off x="0" y="6019800"/>
            <a:ext cx="89916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highlights moisture </a:t>
            </a:r>
            <a:r>
              <a:rPr lang="en-US" altLang="en-US" sz="1250" b="1" dirty="0">
                <a:solidFill>
                  <a:schemeClr val="bg1"/>
                </a:solidFill>
                <a:latin typeface="Arial" charset="0"/>
                <a:cs typeface="+mn-cs"/>
              </a:rPr>
              <a:t>surpluses over </a:t>
            </a:r>
            <a:r>
              <a:rPr lang="en-US" altLang="en-US" sz="1250" b="1" dirty="0" smtClean="0">
                <a:solidFill>
                  <a:schemeClr val="bg1"/>
                </a:solidFill>
                <a:latin typeface="Arial" charset="0"/>
                <a:cs typeface="+mn-cs"/>
              </a:rPr>
              <a:t>Sierra Leone (bottom </a:t>
            </a:r>
            <a:r>
              <a:rPr lang="en-US" altLang="en-US" sz="1250" b="1" dirty="0">
                <a:solidFill>
                  <a:schemeClr val="bg1"/>
                </a:solidFill>
                <a:latin typeface="Arial" charset="0"/>
                <a:cs typeface="+mn-cs"/>
              </a:rPr>
              <a:t>left</a:t>
            </a:r>
            <a:r>
              <a:rPr lang="en-US" altLang="en-US" sz="1250" b="1" dirty="0" smtClean="0">
                <a:solidFill>
                  <a:schemeClr val="bg1"/>
                </a:solidFill>
                <a:latin typeface="Arial" charset="0"/>
                <a:cs typeface="+mn-cs"/>
              </a:rPr>
              <a:t>), while moisture deficits are evident over southern Ethiopia Kenya that continues to experience suppressed rainfall (top right). Below-average rainfall prevailed over Gabon, despite the recent precipitation (bottom right).</a:t>
            </a:r>
          </a:p>
        </p:txBody>
      </p:sp>
      <p:sp>
        <p:nvSpPr>
          <p:cNvPr id="9224" name="Line 169"/>
          <p:cNvSpPr>
            <a:spLocks noChangeShapeType="1"/>
          </p:cNvSpPr>
          <p:nvPr/>
        </p:nvSpPr>
        <p:spPr bwMode="auto">
          <a:xfrm flipH="1">
            <a:off x="3584058" y="1752600"/>
            <a:ext cx="2362200" cy="1"/>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146" name="Picture 2" descr="http://www.cpc.ncep.noaa.gov/products/international/africa_arc/africa_arc_90day_ptts_Mouila_Gabon.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1604" y="3429000"/>
            <a:ext cx="3264195" cy="253881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cpc.ncep.noaa.gov/products/international/africa_arc/africa_arc_90day_ptts_Kenema_SierraLeon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429000"/>
            <a:ext cx="3276600" cy="254846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cpc.ncep.noaa.gov/products/international/africa_arc/africa_arc_90day_ptts_Yebelo_Ethiopia.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1604" y="710795"/>
            <a:ext cx="3264195" cy="25388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228600"/>
            <a:ext cx="7696200" cy="914400"/>
          </a:xfrm>
        </p:spPr>
        <p:txBody>
          <a:bodyPr/>
          <a:lstStyle/>
          <a:p>
            <a:pPr eaLnBrk="1" hangingPunct="1"/>
            <a:r>
              <a:rPr lang="en-US" altLang="en-US" sz="4000" b="1" smtClean="0">
                <a:solidFill>
                  <a:srgbClr val="FFFF00"/>
                </a:solidFill>
                <a:latin typeface="Arial" charset="0"/>
              </a:rPr>
              <a:t>Atmospheric Circulation:</a:t>
            </a:r>
            <a:br>
              <a:rPr lang="en-US" altLang="en-US" sz="4000" b="1" smtClean="0">
                <a:solidFill>
                  <a:srgbClr val="FFFF00"/>
                </a:solidFill>
                <a:latin typeface="Arial" charset="0"/>
              </a:rPr>
            </a:br>
            <a:r>
              <a:rPr lang="en-US" altLang="en-US" sz="4000" b="1" smtClean="0">
                <a:solidFill>
                  <a:srgbClr val="FFFF00"/>
                </a:solidFill>
                <a:latin typeface="Arial" charset="0"/>
              </a:rPr>
              <a:t>Last 7 Days</a:t>
            </a:r>
          </a:p>
        </p:txBody>
      </p:sp>
      <p:sp>
        <p:nvSpPr>
          <p:cNvPr id="10245" name="Text Box 3"/>
          <p:cNvSpPr txBox="1">
            <a:spLocks noChangeArrowheads="1"/>
          </p:cNvSpPr>
          <p:nvPr/>
        </p:nvSpPr>
        <p:spPr bwMode="auto">
          <a:xfrm>
            <a:off x="152400" y="5615869"/>
            <a:ext cx="87630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None/>
            </a:pPr>
            <a:r>
              <a:rPr lang="en-US" altLang="en-US" sz="1400" b="1" dirty="0" smtClean="0">
                <a:solidFill>
                  <a:schemeClr val="bg1"/>
                </a:solidFill>
                <a:latin typeface="Arial" charset="0"/>
              </a:rPr>
              <a:t>The upper-level convergence zones over Uganda, southwestern Kenya and northern Tanzania may have led to dry conditions in the southern part of the Greater Horn of Africa.</a:t>
            </a:r>
          </a:p>
        </p:txBody>
      </p:sp>
      <p:pic>
        <p:nvPicPr>
          <p:cNvPr id="8194" name="Picture 2" descr="http://www.cpc.ncep.noaa.gov/products/international/cdas/cdas_7day_af_200divg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892" y="1371600"/>
            <a:ext cx="38862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cpc.ncep.noaa.gov/products/international/cdas/cdas_7day_af_2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 y="13716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19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150852</TotalTime>
  <Words>1882</Words>
  <Application>Microsoft Office PowerPoint</Application>
  <PresentationFormat>On-screen Show (4:3)</PresentationFormat>
  <Paragraphs>72</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Vadlamani Kumar</cp:lastModifiedBy>
  <cp:revision>7715</cp:revision>
  <cp:lastPrinted>2018-07-09T15:13:07Z</cp:lastPrinted>
  <dcterms:created xsi:type="dcterms:W3CDTF">2001-08-31T10:39:36Z</dcterms:created>
  <dcterms:modified xsi:type="dcterms:W3CDTF">2018-12-03T18:12:22Z</dcterms:modified>
</cp:coreProperties>
</file>