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5" d="100"/>
          <a:sy n="115" d="100"/>
        </p:scale>
        <p:origin x="-666" y="-10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90189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4/16/2019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93847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122"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15 </a:t>
            </a:r>
            <a:r>
              <a:rPr lang="en-US" altLang="en-US" sz="2800" b="1" dirty="0" smtClean="0">
                <a:solidFill>
                  <a:schemeClr val="bg1"/>
                </a:solidFill>
              </a:rPr>
              <a:t>April </a:t>
            </a:r>
            <a:r>
              <a:rPr lang="en-US" altLang="en-US" sz="2800" b="1" dirty="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29200"/>
            <a:ext cx="8839200" cy="1600438"/>
          </a:xfrm>
          <a:prstGeom prst="rect">
            <a:avLst/>
          </a:prstGeom>
          <a:noFill/>
          <a:ln w="9525">
            <a:noFill/>
            <a:miter lim="800000"/>
            <a:headEnd/>
            <a:tailEnd/>
          </a:ln>
        </p:spPr>
        <p:txBody>
          <a:bodyPr>
            <a:spAutoFit/>
          </a:bodyPr>
          <a:lstStyle/>
          <a:p>
            <a:pPr eaLnBrk="1" hangingPunct="1"/>
            <a:r>
              <a:rPr lang="en-US" altLang="en-US" sz="1400" b="1" dirty="0">
                <a:solidFill>
                  <a:schemeClr val="bg1"/>
                </a:solidFill>
              </a:rPr>
              <a:t>For week-1 (left panel</a:t>
            </a:r>
            <a:r>
              <a:rPr lang="en-US" altLang="en-US" sz="1400" b="1" dirty="0" smtClean="0">
                <a:solidFill>
                  <a:schemeClr val="bg1"/>
                </a:solidFill>
              </a:rPr>
              <a:t>), </a:t>
            </a:r>
            <a:r>
              <a:rPr lang="en-US" altLang="en-US" sz="1400" b="1" dirty="0">
                <a:solidFill>
                  <a:schemeClr val="bg1"/>
                </a:solidFill>
              </a:rPr>
              <a:t>there is an increased chance for weekly rainfall totals to exceed 50 mm over  </a:t>
            </a:r>
            <a:r>
              <a:rPr lang="en-US" altLang="en-US" sz="1400" b="1" dirty="0" smtClean="0">
                <a:solidFill>
                  <a:schemeClr val="bg1"/>
                </a:solidFill>
              </a:rPr>
              <a:t>western Cameroon, local areas in CAR, southern and eastern DRC, </a:t>
            </a:r>
            <a:r>
              <a:rPr lang="en-US" altLang="en-US" sz="1400" b="1" dirty="0" smtClean="0">
                <a:solidFill>
                  <a:schemeClr val="bg1"/>
                </a:solidFill>
              </a:rPr>
              <a:t>local areas of western Angola, coastal and </a:t>
            </a:r>
            <a:r>
              <a:rPr lang="en-US" altLang="en-US" sz="1400" b="1" dirty="0" smtClean="0">
                <a:solidFill>
                  <a:schemeClr val="bg1"/>
                </a:solidFill>
              </a:rPr>
              <a:t>southern Tanzania, </a:t>
            </a:r>
            <a:r>
              <a:rPr lang="en-US" altLang="en-US" sz="1400" b="1" dirty="0" smtClean="0">
                <a:solidFill>
                  <a:schemeClr val="bg1"/>
                </a:solidFill>
              </a:rPr>
              <a:t>and southwestern and central </a:t>
            </a:r>
            <a:r>
              <a:rPr lang="en-US" altLang="en-US" sz="1400" b="1" dirty="0" smtClean="0">
                <a:solidFill>
                  <a:schemeClr val="bg1"/>
                </a:solidFill>
              </a:rPr>
              <a:t>Ethiopia.</a:t>
            </a:r>
          </a:p>
          <a:p>
            <a:pPr eaLnBrk="1" hangingPunct="1"/>
            <a:endParaRPr lang="en-US" altLang="en-US" sz="1400" b="1" dirty="0">
              <a:solidFill>
                <a:schemeClr val="bg1"/>
              </a:solidFill>
            </a:endParaRPr>
          </a:p>
          <a:p>
            <a:pPr eaLnBrk="1" hangingPunct="1"/>
            <a:r>
              <a:rPr lang="en-US" altLang="en-US" sz="1400" b="1" dirty="0">
                <a:solidFill>
                  <a:schemeClr val="bg1"/>
                </a:solidFill>
              </a:rPr>
              <a:t>For </a:t>
            </a:r>
            <a:r>
              <a:rPr lang="en-US" altLang="en-US" sz="1400" b="1" dirty="0" smtClean="0">
                <a:solidFill>
                  <a:schemeClr val="bg1"/>
                </a:solidFill>
              </a:rPr>
              <a:t>week-2 </a:t>
            </a:r>
            <a:r>
              <a:rPr lang="en-US" altLang="en-US" sz="1400" b="1" dirty="0">
                <a:solidFill>
                  <a:schemeClr val="bg1"/>
                </a:solidFill>
              </a:rPr>
              <a:t>(left panel), there is an increased chance for weekly rainfall totals to exceed 50 mm </a:t>
            </a:r>
            <a:r>
              <a:rPr lang="en-US" altLang="en-US" sz="1400" b="1" dirty="0" smtClean="0">
                <a:solidFill>
                  <a:schemeClr val="bg1"/>
                </a:solidFill>
              </a:rPr>
              <a:t>along the Nigeria-Cameroon border, eastern </a:t>
            </a:r>
            <a:r>
              <a:rPr lang="en-US" altLang="en-US" sz="1400" b="1" dirty="0" smtClean="0">
                <a:solidFill>
                  <a:schemeClr val="bg1"/>
                </a:solidFill>
              </a:rPr>
              <a:t>DRC, </a:t>
            </a:r>
            <a:r>
              <a:rPr lang="en-US" altLang="en-US" sz="1400" b="1" dirty="0" smtClean="0">
                <a:solidFill>
                  <a:schemeClr val="bg1"/>
                </a:solidFill>
              </a:rPr>
              <a:t>Rwanda, Burundi, the Lake Victoria region, local </a:t>
            </a:r>
            <a:r>
              <a:rPr lang="en-US" altLang="en-US" sz="1400" b="1" dirty="0" smtClean="0">
                <a:solidFill>
                  <a:schemeClr val="bg1"/>
                </a:solidFill>
              </a:rPr>
              <a:t>areas in </a:t>
            </a:r>
            <a:r>
              <a:rPr lang="en-US" altLang="en-US" sz="1400" b="1" dirty="0" smtClean="0">
                <a:solidFill>
                  <a:schemeClr val="bg1"/>
                </a:solidFill>
              </a:rPr>
              <a:t>Ethiopia, </a:t>
            </a:r>
            <a:r>
              <a:rPr lang="en-US" altLang="en-US" sz="1400" b="1" dirty="0" smtClean="0">
                <a:solidFill>
                  <a:schemeClr val="bg1"/>
                </a:solidFill>
              </a:rPr>
              <a:t>and </a:t>
            </a:r>
            <a:r>
              <a:rPr lang="en-US" altLang="en-US" sz="1400" b="1" dirty="0" smtClean="0">
                <a:solidFill>
                  <a:schemeClr val="bg1"/>
                </a:solidFill>
              </a:rPr>
              <a:t>coastal areas of Tanzania.</a:t>
            </a:r>
            <a:endParaRPr lang="en-US" altLang="en-US" sz="1400" b="1" dirty="0">
              <a:solidFill>
                <a:schemeClr val="bg1"/>
              </a:solidFill>
            </a:endParaRPr>
          </a:p>
        </p:txBody>
      </p:sp>
      <p:sp>
        <p:nvSpPr>
          <p:cNvPr id="22534" name="TextBox 2"/>
          <p:cNvSpPr txBox="1">
            <a:spLocks noChangeArrowheads="1"/>
          </p:cNvSpPr>
          <p:nvPr/>
        </p:nvSpPr>
        <p:spPr bwMode="auto">
          <a:xfrm>
            <a:off x="496601" y="1524000"/>
            <a:ext cx="3335913"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smtClean="0">
                <a:solidFill>
                  <a:srgbClr val="FFFF00"/>
                </a:solidFill>
              </a:rPr>
              <a:t>17 </a:t>
            </a:r>
            <a:r>
              <a:rPr lang="en-US" altLang="en-US" b="1" dirty="0">
                <a:solidFill>
                  <a:srgbClr val="FFFF00"/>
                </a:solidFill>
              </a:rPr>
              <a:t>– </a:t>
            </a:r>
            <a:r>
              <a:rPr lang="en-US" altLang="en-US" b="1" dirty="0" smtClean="0">
                <a:solidFill>
                  <a:srgbClr val="FFFF00"/>
                </a:solidFill>
              </a:rPr>
              <a:t>23 </a:t>
            </a:r>
            <a:r>
              <a:rPr lang="en-US" altLang="en-US" b="1" dirty="0">
                <a:solidFill>
                  <a:srgbClr val="FFFF00"/>
                </a:solidFill>
              </a:rPr>
              <a:t>April, 2019</a:t>
            </a:r>
          </a:p>
          <a:p>
            <a:pPr algn="ctr" eaLnBrk="1" hangingPunct="1"/>
            <a:endParaRPr lang="en-US" altLang="en-US" dirty="0"/>
          </a:p>
        </p:txBody>
      </p:sp>
      <p:sp>
        <p:nvSpPr>
          <p:cNvPr id="22535" name="TextBox 10"/>
          <p:cNvSpPr txBox="1">
            <a:spLocks noChangeArrowheads="1"/>
          </p:cNvSpPr>
          <p:nvPr/>
        </p:nvSpPr>
        <p:spPr bwMode="auto">
          <a:xfrm>
            <a:off x="4942865" y="1524000"/>
            <a:ext cx="339362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24 </a:t>
            </a:r>
            <a:r>
              <a:rPr lang="en-US" altLang="en-US" b="1" dirty="0">
                <a:solidFill>
                  <a:srgbClr val="FFFF00"/>
                </a:solidFill>
              </a:rPr>
              <a:t>– </a:t>
            </a:r>
            <a:r>
              <a:rPr lang="en-US" altLang="en-US" b="1" dirty="0" smtClean="0">
                <a:solidFill>
                  <a:srgbClr val="FFFF00"/>
                </a:solidFill>
              </a:rPr>
              <a:t>30 </a:t>
            </a:r>
            <a:r>
              <a:rPr lang="en-US" altLang="en-US" b="1" dirty="0" smtClean="0">
                <a:solidFill>
                  <a:srgbClr val="FFFF00"/>
                </a:solidFill>
              </a:rPr>
              <a:t>April, </a:t>
            </a:r>
            <a:r>
              <a:rPr lang="en-US" altLang="en-US" b="1" dirty="0">
                <a:solidFill>
                  <a:srgbClr val="FFFF00"/>
                </a:solidFill>
              </a:rPr>
              <a:t>2019</a:t>
            </a:r>
            <a:endParaRPr lang="en-US" altLang="en-US" dirty="0"/>
          </a:p>
        </p:txBody>
      </p:sp>
      <p:pic>
        <p:nvPicPr>
          <p:cNvPr id="8194"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828800"/>
            <a:ext cx="4270248" cy="32026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4270248" cy="32026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17 </a:t>
            </a:r>
            <a:r>
              <a:rPr lang="en-US" altLang="en-US" b="1" dirty="0">
                <a:solidFill>
                  <a:srgbClr val="FFFF00"/>
                </a:solidFill>
              </a:rPr>
              <a:t>– </a:t>
            </a:r>
            <a:r>
              <a:rPr lang="en-US" altLang="en-US" b="1" dirty="0" smtClean="0">
                <a:solidFill>
                  <a:srgbClr val="FFFF00"/>
                </a:solidFill>
              </a:rPr>
              <a:t>23 </a:t>
            </a:r>
            <a:r>
              <a:rPr lang="en-US" altLang="en-US" b="1" dirty="0">
                <a:solidFill>
                  <a:srgbClr val="FFFF00"/>
                </a:solidFill>
              </a:rPr>
              <a:t>April, 2019</a:t>
            </a:r>
            <a:endParaRPr lang="nl-NL" altLang="en-US" b="1" dirty="0">
              <a:solidFill>
                <a:srgbClr val="FFFF00"/>
              </a:solidFill>
            </a:endParaRPr>
          </a:p>
        </p:txBody>
      </p:sp>
      <p:sp>
        <p:nvSpPr>
          <p:cNvPr id="8" name="Text Box 8"/>
          <p:cNvSpPr txBox="1">
            <a:spLocks noChangeArrowheads="1"/>
          </p:cNvSpPr>
          <p:nvPr/>
        </p:nvSpPr>
        <p:spPr bwMode="auto">
          <a:xfrm>
            <a:off x="3581400" y="1219200"/>
            <a:ext cx="5349875" cy="526297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over northern Angola, southern DRC, and parts of Zambia, and Tanzania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 broa</a:t>
            </a:r>
            <a:r>
              <a:rPr lang="en-US" altLang="en-US" sz="1200" dirty="0" smtClean="0">
                <a:solidFill>
                  <a:schemeClr val="bg1"/>
                </a:solidFill>
                <a:latin typeface="Arial" charset="0"/>
              </a:rPr>
              <a:t>d area of </a:t>
            </a:r>
            <a:r>
              <a:rPr lang="en-US" altLang="en-US" sz="1200" dirty="0" smtClean="0">
                <a:solidFill>
                  <a:schemeClr val="bg1"/>
                </a:solidFill>
                <a:latin typeface="Arial" charset="0"/>
              </a:rPr>
              <a:t>anomalous lower-level divergence</a:t>
            </a:r>
            <a:r>
              <a:rPr lang="en-US" altLang="en-US" sz="1200" dirty="0" smtClean="0">
                <a:solidFill>
                  <a:schemeClr val="bg1"/>
                </a:solidFill>
                <a:latin typeface="Arial" charset="0"/>
              </a:rPr>
              <a:t>, combined with </a:t>
            </a:r>
            <a:r>
              <a:rPr lang="en-US" altLang="en-US" sz="1200" dirty="0">
                <a:solidFill>
                  <a:schemeClr val="bg1"/>
                </a:solidFill>
                <a:latin typeface="Arial" charset="0"/>
              </a:rPr>
              <a:t>anomalous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parts of southern Zambia and northern Zimbabwe: </a:t>
            </a:r>
            <a:r>
              <a:rPr lang="en-US" altLang="en-US" sz="1200" dirty="0" smtClean="0">
                <a:solidFill>
                  <a:schemeClr val="bg1"/>
                </a:solidFill>
                <a:latin typeface="Arial" charset="0"/>
              </a:rPr>
              <a:t>An area </a:t>
            </a:r>
            <a:r>
              <a:rPr lang="en-US" altLang="en-US" sz="1200" dirty="0">
                <a:solidFill>
                  <a:schemeClr val="bg1"/>
                </a:solidFill>
                <a:latin typeface="Arial" charset="0"/>
              </a:rPr>
              <a:t>of anomalous lower-level convergence, coupled with anomalous upper-level 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northern Uganda, Kenya, northern Tanzania, and southern Somalia: </a:t>
            </a:r>
            <a:r>
              <a:rPr lang="en-US" altLang="en-US" sz="1200" dirty="0">
                <a:solidFill>
                  <a:schemeClr val="bg1"/>
                </a:solidFill>
                <a:latin typeface="Arial" charset="0"/>
              </a:rPr>
              <a:t>A broad area of anomalous lower-level divergence and upper-level convergence is expected to suppress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southwestern and </a:t>
            </a:r>
            <a:r>
              <a:rPr lang="en-US" altLang="en-US" sz="1200" b="1" dirty="0" smtClean="0">
                <a:solidFill>
                  <a:srgbClr val="FFFF00"/>
                </a:solidFill>
                <a:latin typeface="Arial" charset="0"/>
              </a:rPr>
              <a:t>northcentral </a:t>
            </a:r>
            <a:r>
              <a:rPr lang="en-US" altLang="en-US" sz="1200" b="1" dirty="0">
                <a:solidFill>
                  <a:srgbClr val="FFFF00"/>
                </a:solidFill>
                <a:latin typeface="Arial" charset="0"/>
              </a:rPr>
              <a:t>Ethiopia</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anomalous lower-level convergence and anomalous upper-level divergence </a:t>
            </a:r>
            <a:r>
              <a:rPr lang="en-US" altLang="en-US" sz="1200" dirty="0" smtClean="0">
                <a:solidFill>
                  <a:schemeClr val="bg1"/>
                </a:solidFill>
                <a:latin typeface="Arial" charset="0"/>
              </a:rPr>
              <a:t>is expected to enhance rainfall in the region.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along coastal areas of Tanzania: </a:t>
            </a:r>
            <a:r>
              <a:rPr lang="en-US" altLang="en-US" sz="1200" dirty="0" smtClean="0">
                <a:solidFill>
                  <a:schemeClr val="bg1"/>
                </a:solidFill>
                <a:latin typeface="Arial" charset="0"/>
              </a:rPr>
              <a:t>Warmer than average sea-surface temperatures, with its associated lower-level on-shore flow, </a:t>
            </a:r>
            <a:r>
              <a:rPr lang="en-US" altLang="en-US" sz="1200" dirty="0">
                <a:solidFill>
                  <a:schemeClr val="bg1"/>
                </a:solidFill>
                <a:latin typeface="Arial" charset="0"/>
              </a:rPr>
              <a:t>coupled with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16 – 22 April,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828800"/>
            <a:ext cx="5349875" cy="432426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over eastern Nigeria, Cameroon, and Equatorial Guinea: </a:t>
            </a:r>
            <a:r>
              <a:rPr lang="en-US" altLang="en-US" sz="1250" dirty="0">
                <a:solidFill>
                  <a:schemeClr val="bg1"/>
                </a:solidFill>
                <a:latin typeface="Arial" charset="0"/>
              </a:rPr>
              <a:t>A broad area of anomalous lower-level </a:t>
            </a:r>
            <a:r>
              <a:rPr lang="en-US" altLang="en-US" sz="1250" dirty="0" smtClean="0">
                <a:solidFill>
                  <a:schemeClr val="bg1"/>
                </a:solidFill>
                <a:latin typeface="Arial" charset="0"/>
              </a:rPr>
              <a:t>divergence </a:t>
            </a:r>
            <a:r>
              <a:rPr lang="en-US" altLang="en-US" sz="1250" dirty="0">
                <a:solidFill>
                  <a:schemeClr val="bg1"/>
                </a:solidFill>
                <a:latin typeface="Arial" charset="0"/>
              </a:rPr>
              <a:t>and upper-level </a:t>
            </a:r>
            <a:r>
              <a:rPr lang="en-US" altLang="en-US" sz="1250" dirty="0" smtClean="0">
                <a:solidFill>
                  <a:schemeClr val="bg1"/>
                </a:solidFill>
                <a:latin typeface="Arial" charset="0"/>
              </a:rPr>
              <a:t>convergence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suppress </a:t>
            </a:r>
            <a:r>
              <a:rPr lang="en-US" altLang="en-US" sz="1250" dirty="0">
                <a:solidFill>
                  <a:schemeClr val="bg1"/>
                </a:solidFill>
                <a:latin typeface="Arial" charset="0"/>
              </a:rPr>
              <a:t>rainfall in the </a:t>
            </a:r>
            <a:r>
              <a:rPr lang="en-US" altLang="en-US" sz="1250" dirty="0" smtClean="0">
                <a:solidFill>
                  <a:schemeClr val="bg1"/>
                </a:solidFill>
                <a:latin typeface="Arial" charset="0"/>
              </a:rPr>
              <a:t>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p>
          <a:p>
            <a:pPr>
              <a:spcBef>
                <a:spcPct val="0"/>
              </a:spcBef>
              <a:buFontTx/>
              <a:buAutoNum type="arabicPeriod"/>
              <a:defRPr/>
            </a:pPr>
            <a:endParaRPr lang="en-US" altLang="en-US" sz="1250" b="1" dirty="0" smtClean="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eastern South Africa, Lesotho, and Swaziland</a:t>
            </a:r>
            <a:r>
              <a:rPr lang="en-US" altLang="en-US" sz="1250" b="1" dirty="0" smtClean="0">
                <a:solidFill>
                  <a:srgbClr val="FFFF00"/>
                </a:solidFill>
                <a:latin typeface="Arial" charset="0"/>
              </a:rPr>
              <a:t>: </a:t>
            </a:r>
            <a:r>
              <a:rPr lang="en-US" altLang="en-US" sz="1250" dirty="0" smtClean="0">
                <a:solidFill>
                  <a:schemeClr val="bg1"/>
                </a:solidFill>
                <a:latin typeface="Arial" charset="0"/>
              </a:rPr>
              <a:t>An eastward shift of the Congo Air Boundary, combined with anomalous upper-level </a:t>
            </a:r>
            <a:r>
              <a:rPr lang="en-US" altLang="en-US" sz="1250" dirty="0">
                <a:solidFill>
                  <a:schemeClr val="bg1"/>
                </a:solidFill>
                <a:latin typeface="Arial" charset="0"/>
              </a:rPr>
              <a:t>divergence is expected to enhance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over </a:t>
            </a:r>
            <a:r>
              <a:rPr lang="en-US" altLang="en-US" sz="1250" b="1" dirty="0" smtClean="0">
                <a:solidFill>
                  <a:srgbClr val="FFFF00"/>
                </a:solidFill>
                <a:latin typeface="Arial" charset="0"/>
              </a:rPr>
              <a:t>southern </a:t>
            </a:r>
            <a:r>
              <a:rPr lang="en-US" altLang="en-US" sz="1250" b="1" dirty="0">
                <a:solidFill>
                  <a:srgbClr val="FFFF00"/>
                </a:solidFill>
                <a:latin typeface="Arial" charset="0"/>
              </a:rPr>
              <a:t>and </a:t>
            </a:r>
            <a:r>
              <a:rPr lang="en-US" altLang="en-US" sz="1250" b="1" dirty="0" smtClean="0">
                <a:solidFill>
                  <a:srgbClr val="FFFF00"/>
                </a:solidFill>
                <a:latin typeface="Arial" charset="0"/>
              </a:rPr>
              <a:t>central Somalia</a:t>
            </a:r>
            <a:r>
              <a:rPr lang="en-US" altLang="en-US" sz="1250" b="1" dirty="0" smtClean="0">
                <a:solidFill>
                  <a:srgbClr val="FFFF00"/>
                </a:solidFill>
                <a:latin typeface="Arial" charset="0"/>
              </a:rPr>
              <a:t>: </a:t>
            </a:r>
            <a:r>
              <a:rPr lang="en-US" altLang="en-US" sz="1250" dirty="0">
                <a:solidFill>
                  <a:schemeClr val="bg1"/>
                </a:solidFill>
                <a:latin typeface="Arial" charset="0"/>
              </a:rPr>
              <a:t>A broad area of anomalous low-level divergence and upper-level convergence is expected to suppress rainfall in the region</a:t>
            </a:r>
            <a:r>
              <a:rPr lang="en-US" altLang="en-US" sz="1250" dirty="0" smtClean="0">
                <a:solidFill>
                  <a:schemeClr val="bg1"/>
                </a:solidFill>
                <a:latin typeface="Arial" charset="0"/>
              </a:rPr>
              <a:t>. </a:t>
            </a:r>
            <a:r>
              <a:rPr lang="en-US" altLang="en-US" sz="1250" b="1" dirty="0">
                <a:solidFill>
                  <a:srgbClr val="FFFF00"/>
                </a:solidFill>
                <a:latin typeface="Arial" charset="0"/>
              </a:rPr>
              <a:t>Confidence: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a:t>
            </a:r>
            <a:r>
              <a:rPr lang="en-US" altLang="en-US" sz="1250" b="1" dirty="0" smtClean="0">
                <a:solidFill>
                  <a:srgbClr val="FFFF00"/>
                </a:solidFill>
                <a:latin typeface="Arial" charset="0"/>
              </a:rPr>
              <a:t>central </a:t>
            </a:r>
            <a:r>
              <a:rPr lang="en-US" altLang="en-US" sz="1250" b="1" dirty="0">
                <a:solidFill>
                  <a:srgbClr val="FFFF00"/>
                </a:solidFill>
                <a:latin typeface="Arial" charset="0"/>
              </a:rPr>
              <a:t>and eastern Ethiopia: </a:t>
            </a:r>
            <a:r>
              <a:rPr lang="en-US" altLang="en-US" sz="1250" dirty="0" smtClean="0">
                <a:solidFill>
                  <a:schemeClr val="bg1"/>
                </a:solidFill>
                <a:latin typeface="Arial" charset="0"/>
              </a:rPr>
              <a:t>An area of anomalous lower-level </a:t>
            </a:r>
            <a:r>
              <a:rPr lang="en-US" altLang="en-US" sz="1250" dirty="0" smtClean="0">
                <a:solidFill>
                  <a:schemeClr val="bg1"/>
                </a:solidFill>
                <a:latin typeface="Arial" charset="0"/>
              </a:rPr>
              <a:t>convergence and anomalous upper-level divergence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enhance </a:t>
            </a:r>
            <a:r>
              <a:rPr lang="en-US" altLang="en-US" sz="1250" dirty="0">
                <a:solidFill>
                  <a:schemeClr val="bg1"/>
                </a:solidFill>
                <a:latin typeface="Arial" charset="0"/>
              </a:rPr>
              <a:t>rainfall in the region. </a:t>
            </a:r>
            <a:r>
              <a:rPr lang="en-US" altLang="en-US" sz="1250" b="1" dirty="0">
                <a:solidFill>
                  <a:srgbClr val="FFFF00"/>
                </a:solidFill>
                <a:latin typeface="Arial" charset="0"/>
              </a:rPr>
              <a:t>Confidence: Moderate</a:t>
            </a:r>
          </a:p>
          <a:p>
            <a:pPr>
              <a:spcBef>
                <a:spcPct val="0"/>
              </a:spcBef>
              <a:buFontTx/>
              <a:buAutoNum type="arabicPeriod"/>
              <a:defRPr/>
            </a:pPr>
            <a:endParaRPr lang="en-US" altLang="en-US" sz="1250" b="1" dirty="0" smtClean="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35811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Weekly rainfall surpluses ranged between 50-100mm over central Zambia, west-central and northeastern Ethiopia, and northern </a:t>
            </a:r>
            <a:r>
              <a:rPr lang="en-US" altLang="en-US" sz="1200" b="1" dirty="0" smtClean="0">
                <a:solidFill>
                  <a:schemeClr val="bg1"/>
                </a:solidFill>
              </a:rPr>
              <a:t>Madagascar. Rainfall </a:t>
            </a:r>
            <a:r>
              <a:rPr lang="en-US" altLang="en-US" sz="1200" b="1" dirty="0">
                <a:solidFill>
                  <a:schemeClr val="bg1"/>
                </a:solidFill>
              </a:rPr>
              <a:t>was above-average over southern Ghana and local areas of Cote d’Ivoire, eastern CAR, southern Sudan, and western South Sudan, southern DRC, central Zambia Malawi, central South Africa, portions of Ethiopia, and northern Madagascar</a:t>
            </a:r>
            <a:r>
              <a:rPr lang="en-US" altLang="en-US" sz="1200" b="1" dirty="0" smtClean="0">
                <a:solidFill>
                  <a:schemeClr val="bg1"/>
                </a:solidFill>
              </a:rPr>
              <a:t>. </a:t>
            </a:r>
            <a:r>
              <a:rPr lang="en-US" altLang="en-US" sz="1200" b="1" dirty="0">
                <a:solidFill>
                  <a:schemeClr val="bg1"/>
                </a:solidFill>
              </a:rPr>
              <a:t>Below-average rainfall was observed over parts of Guinea-Conakry, Cote d’Ivoire, northern Ghana, southern Nigeria, Equatorial Guinea, Gabon, Congo-Brazzaville, northwestern Angola, western DRC, Uganda, Kenya, northern Tanzania, southern Ethiopia, and southern Somalia</a:t>
            </a:r>
            <a:r>
              <a:rPr lang="en-US" altLang="en-US" sz="1200" b="1" dirty="0" smtClean="0">
                <a:solidFill>
                  <a:schemeClr val="bg1"/>
                </a:solidFill>
              </a:rPr>
              <a:t>.</a:t>
            </a:r>
            <a:endParaRPr lang="en-US" altLang="en-US" sz="1200" b="1" dirty="0" smtClean="0">
              <a:solidFill>
                <a:schemeClr val="bg1"/>
              </a:solidFill>
            </a:endParaRPr>
          </a:p>
          <a:p>
            <a:pPr marL="171450" indent="-171450"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30 days, rainfall was above-average over parts of Guinea-Conakry, Liberia, Cote d’Ivoire, southern Ghana, CAR, central DRC, eastern South Africa, central Malawi, western and southern Tanzania, central and northeastern Ethiopia, many parts of northern Mozambique, and central Madagascar. </a:t>
            </a:r>
            <a:r>
              <a:rPr lang="en-US" altLang="en-US" sz="1200" b="1" dirty="0" smtClean="0">
                <a:solidFill>
                  <a:schemeClr val="bg1"/>
                </a:solidFill>
              </a:rPr>
              <a:t>Below-average </a:t>
            </a:r>
            <a:r>
              <a:rPr lang="en-US" altLang="en-US" sz="1200" b="1" dirty="0">
                <a:solidFill>
                  <a:schemeClr val="bg1"/>
                </a:solidFill>
              </a:rPr>
              <a:t>rainfall was observed over southern Nigeria, western Cameroon, Equatorial Guinea, Gabon, Congo-Brazzaville, Angola, western and eastern DRC, western Zambia, northern Namibia, northern Botswana, central Zimbabwe, southern South Sudan, Uganda, Kenya, northern Tanzania, southern Ethiopia, southern Somalia, and western Madagascar</a:t>
            </a:r>
            <a:r>
              <a:rPr lang="en-US" altLang="en-US" sz="1200" b="1" dirty="0" smtClean="0">
                <a:solidFill>
                  <a:schemeClr val="bg1"/>
                </a:solidFill>
              </a:rPr>
              <a:t>.</a:t>
            </a:r>
            <a:endParaRPr lang="en-US" altLang="en-US" sz="1200" b="1" dirty="0" smtClean="0">
              <a:solidFill>
                <a:schemeClr val="bg1"/>
              </a:solidFill>
            </a:endParaRPr>
          </a:p>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90 days, rainfall was above-average over eastern Guinea, many parts of Cote d’Ivoire, the southern portions of Ghana; Togo; Benin; and Nigeria, parts of western and eastern Cameroon, much of CAR, western South Sudan, many parts of DRC, northeastern and southwestern Ethiopia, many parts of Tanzania, eastern Zambia, Malawi, many parts of Mozambique, and portions of South Africa and </a:t>
            </a:r>
            <a:r>
              <a:rPr lang="en-US" altLang="en-US" sz="1200" b="1" dirty="0" smtClean="0">
                <a:solidFill>
                  <a:schemeClr val="bg1"/>
                </a:solidFill>
              </a:rPr>
              <a:t>Madagascar. Parts </a:t>
            </a:r>
            <a:r>
              <a:rPr lang="en-US" altLang="en-US" sz="1200" b="1" dirty="0">
                <a:solidFill>
                  <a:schemeClr val="bg1"/>
                </a:solidFill>
              </a:rPr>
              <a:t>of Sierra Leone, western Liberia, local areas in Cote d’Ivoire, northern Ghana, northern Togo, northern Benin, parts of Nigeria and Cameroon, Equatorial Guinea,  Gabon, Congo, Angola, portions of DRC, Namibia, Botswana, Zimbabwe, western and central Zambia, portions of South Africa, southern South Sudan, portions of Ethiopia, Kenya, Somalia, northern Tanzania, local areas in Mozambique, and portions of Madagascar had below-average rainfall. </a:t>
            </a:r>
          </a:p>
          <a:p>
            <a:pPr marL="171450" indent="-171450" eaLnBrk="1" hangingPunct="1">
              <a:lnSpc>
                <a:spcPct val="90000"/>
              </a:lnSpc>
              <a:spcBef>
                <a:spcPct val="50000"/>
              </a:spcBef>
              <a:buFont typeface="Arial" panose="020B0604020202020204" pitchFamily="34" charset="0"/>
              <a:buChar char="•"/>
              <a:tabLst>
                <a:tab pos="1885950" algn="l"/>
              </a:tabLst>
            </a:pPr>
            <a:r>
              <a:rPr lang="en-US" altLang="en-US" sz="1200" b="1" dirty="0">
                <a:solidFill>
                  <a:schemeClr val="bg1"/>
                </a:solidFill>
              </a:rPr>
              <a:t>Week-1 outlooks call for an increased chance for above-average rainfall over southern Zambia, northern Zimbabwe, central Ethiopia, and coastal Tanzania. In contrast, there is an increased chance for below-average rainfall over </a:t>
            </a:r>
            <a:r>
              <a:rPr lang="en-US" sz="1200" b="1" dirty="0">
                <a:solidFill>
                  <a:schemeClr val="bg1"/>
                </a:solidFill>
              </a:rPr>
              <a:t>southern Nigeria, Uganda, parts of South Sudan, much of Kenya, northern Tanzania, and southern and central Somalia.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surpluses </a:t>
            </a:r>
            <a:r>
              <a:rPr lang="en-US" altLang="en-US" sz="1800" b="1" dirty="0" smtClean="0">
                <a:solidFill>
                  <a:schemeClr val="bg1"/>
                </a:solidFill>
              </a:rPr>
              <a:t>ranged between 50-100mm </a:t>
            </a:r>
            <a:r>
              <a:rPr lang="en-US" altLang="en-US" sz="1800" b="1" dirty="0">
                <a:solidFill>
                  <a:schemeClr val="bg1"/>
                </a:solidFill>
              </a:rPr>
              <a:t>over </a:t>
            </a:r>
            <a:r>
              <a:rPr lang="en-US" altLang="en-US" sz="1800" b="1" dirty="0" smtClean="0">
                <a:solidFill>
                  <a:schemeClr val="bg1"/>
                </a:solidFill>
              </a:rPr>
              <a:t>central Zambia, west-central and northeastern Ethiopia, and northern Madagascar.</a:t>
            </a:r>
            <a:endParaRPr lang="en-US" altLang="en-US" sz="1800" b="1" dirty="0">
              <a:solidFill>
                <a:schemeClr val="bg1"/>
              </a:solidFill>
            </a:endParaRP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a:solidFill>
                  <a:schemeClr val="bg1"/>
                </a:solidFill>
              </a:rPr>
              <a:t>Week-1 outlooks call for an increased chance for </a:t>
            </a:r>
            <a:r>
              <a:rPr lang="en-US" altLang="en-US" sz="1800" b="1" dirty="0" smtClean="0">
                <a:solidFill>
                  <a:schemeClr val="bg1"/>
                </a:solidFill>
              </a:rPr>
              <a:t>above-average </a:t>
            </a:r>
            <a:r>
              <a:rPr lang="en-US" altLang="en-US" sz="1800" b="1" dirty="0">
                <a:solidFill>
                  <a:schemeClr val="bg1"/>
                </a:solidFill>
              </a:rPr>
              <a:t>rainfall over </a:t>
            </a:r>
            <a:r>
              <a:rPr lang="en-US" altLang="en-US" sz="1800" b="1" dirty="0" smtClean="0">
                <a:solidFill>
                  <a:schemeClr val="bg1"/>
                </a:solidFill>
              </a:rPr>
              <a:t>southern Zambia, northern Zimbabwe, central Ethiopia, and coastal Tanzania. </a:t>
            </a:r>
            <a:r>
              <a:rPr lang="en-US" altLang="en-US" sz="1800" b="1" dirty="0">
                <a:solidFill>
                  <a:schemeClr val="bg1"/>
                </a:solidFill>
              </a:rPr>
              <a:t>In contrast, there is an increased chance for </a:t>
            </a:r>
            <a:r>
              <a:rPr lang="en-US" altLang="en-US" sz="1800" b="1" dirty="0" smtClean="0">
                <a:solidFill>
                  <a:schemeClr val="bg1"/>
                </a:solidFill>
              </a:rPr>
              <a:t>below-average </a:t>
            </a:r>
            <a:r>
              <a:rPr lang="en-US" altLang="en-US" sz="1800" b="1" dirty="0">
                <a:solidFill>
                  <a:schemeClr val="bg1"/>
                </a:solidFill>
              </a:rPr>
              <a:t>rainfall over </a:t>
            </a:r>
            <a:r>
              <a:rPr lang="en-US" sz="1800" b="1" dirty="0" smtClean="0">
                <a:solidFill>
                  <a:schemeClr val="bg1"/>
                </a:solidFill>
              </a:rPr>
              <a:t>southern Nigeria, Uganda, parts of South Sudan, much of Kenya, northern Tanzania, and southern and central Somalia.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6065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Weekly rainfall </a:t>
            </a:r>
            <a:r>
              <a:rPr lang="en-US" altLang="en-US" sz="1200" b="1" dirty="0" smtClean="0">
                <a:solidFill>
                  <a:schemeClr val="bg1"/>
                </a:solidFill>
              </a:rPr>
              <a:t>surpluses </a:t>
            </a:r>
            <a:r>
              <a:rPr lang="en-US" altLang="en-US" sz="1200" b="1" dirty="0" smtClean="0">
                <a:solidFill>
                  <a:schemeClr val="bg1"/>
                </a:solidFill>
              </a:rPr>
              <a:t>ranged between 50-100mm </a:t>
            </a:r>
            <a:r>
              <a:rPr lang="en-US" altLang="en-US" sz="1200" b="1" dirty="0">
                <a:solidFill>
                  <a:schemeClr val="bg1"/>
                </a:solidFill>
              </a:rPr>
              <a:t>over parts of </a:t>
            </a:r>
            <a:r>
              <a:rPr lang="en-US" altLang="en-US" sz="1200" b="1" dirty="0" smtClean="0">
                <a:solidFill>
                  <a:schemeClr val="bg1"/>
                </a:solidFill>
              </a:rPr>
              <a:t>central Zambia, west-central and northeastern Ethiopia, and northern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a:t>
            </a:r>
            <a:r>
              <a:rPr lang="en-US" altLang="en-US" sz="1200" b="1" dirty="0">
                <a:solidFill>
                  <a:schemeClr val="bg1"/>
                </a:solidFill>
              </a:rPr>
              <a:t>was above-average </a:t>
            </a:r>
            <a:r>
              <a:rPr lang="en-US" altLang="en-US" sz="1200" b="1" dirty="0" smtClean="0">
                <a:solidFill>
                  <a:schemeClr val="bg1"/>
                </a:solidFill>
              </a:rPr>
              <a:t>over southern Ghana and local areas of Cote d’Ivoire, eastern CAR, southern Sudan, and western South Sudan, southern DRC, central Zambia Malawi, central South Africa, portions of Ethiopia, and northern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observed over parts of </a:t>
            </a:r>
            <a:r>
              <a:rPr lang="en-US" altLang="en-US" sz="1200" b="1" dirty="0" smtClean="0">
                <a:solidFill>
                  <a:schemeClr val="bg1"/>
                </a:solidFill>
              </a:rPr>
              <a:t>Guinea-Conakry, Cote d’Ivoire, northern Ghana, southern Nigeria, Equatorial Guinea, Gabon, Congo-Brazzaville, northwestern Angola, western DRC, Uganda, Kenya, northern Tanzania, southern Ethiopia, and southern Somalia.</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pic>
        <p:nvPicPr>
          <p:cNvPr id="2050" name="Picture 2" descr="https://origin.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rigin.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29200"/>
            <a:ext cx="8994775" cy="1400383"/>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rainfall was above-average </a:t>
            </a:r>
            <a:r>
              <a:rPr lang="en-US" altLang="en-US" sz="1250" b="1" dirty="0" smtClean="0">
                <a:solidFill>
                  <a:schemeClr val="bg1"/>
                </a:solidFill>
              </a:rPr>
              <a:t>over </a:t>
            </a:r>
            <a:r>
              <a:rPr lang="en-US" altLang="en-US" sz="1250" b="1" dirty="0" smtClean="0">
                <a:solidFill>
                  <a:schemeClr val="bg1"/>
                </a:solidFill>
              </a:rPr>
              <a:t>parts of Guinea-Conakry, Liberia, Cote d’Ivoire, southern Ghana, CAR, central DRC, eastern South Africa, central Malawi, western and southern Tanzania, central and northeastern Ethiopia, many parts of northern Mozambique, and central Madagascar. </a:t>
            </a:r>
            <a:endParaRPr lang="en-US" altLang="en-US" sz="1250" b="1" dirty="0">
              <a:solidFill>
                <a:schemeClr val="bg1"/>
              </a:solidFill>
            </a:endParaRPr>
          </a:p>
          <a:p>
            <a:pPr eaLnBrk="1" hangingPunct="1">
              <a:lnSpc>
                <a:spcPct val="90000"/>
              </a:lnSpc>
              <a:spcBef>
                <a:spcPct val="50000"/>
              </a:spcBef>
            </a:pPr>
            <a:r>
              <a:rPr lang="en-US" altLang="en-US" sz="1250" b="1" dirty="0">
                <a:solidFill>
                  <a:schemeClr val="bg1"/>
                </a:solidFill>
              </a:rPr>
              <a:t>Below-average rainfall was observed </a:t>
            </a:r>
            <a:r>
              <a:rPr lang="en-US" altLang="en-US" sz="1250" b="1" dirty="0" smtClean="0">
                <a:solidFill>
                  <a:schemeClr val="bg1"/>
                </a:solidFill>
              </a:rPr>
              <a:t>over southern Nigeria, western Cameroon, Equatorial Guinea, Gabon, Congo-Brazzaville, Angola, western and eastern DRC, western Zambia, northern Namibia, northern Botswana, central Zimbabwe, southern South Sudan, Uganda, Kenya, northern Tanzania, southern Ethiopia, southern Somalia, and western Madagascar.</a:t>
            </a:r>
            <a:endParaRPr lang="en-US" altLang="en-US" sz="1250" b="1" dirty="0">
              <a:solidFill>
                <a:schemeClr val="bg1"/>
              </a:solidFill>
            </a:endParaRPr>
          </a:p>
        </p:txBody>
      </p:sp>
      <p:pic>
        <p:nvPicPr>
          <p:cNvPr id="3074" name="Picture 2" descr="https://origin.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rigin.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rainfall was above-average over eastern Guinea, many parts of Cote d’Ivoire, </a:t>
            </a:r>
            <a:r>
              <a:rPr lang="en-US" altLang="en-US" sz="1200" b="1" dirty="0" smtClean="0">
                <a:solidFill>
                  <a:schemeClr val="bg1"/>
                </a:solidFill>
              </a:rPr>
              <a:t>the southern portions of Ghana; Togo</a:t>
            </a:r>
            <a:r>
              <a:rPr lang="en-US" altLang="en-US" sz="1200" b="1" dirty="0">
                <a:solidFill>
                  <a:schemeClr val="bg1"/>
                </a:solidFill>
              </a:rPr>
              <a:t>;</a:t>
            </a:r>
            <a:r>
              <a:rPr lang="en-US" altLang="en-US" sz="1200" b="1" dirty="0" smtClean="0">
                <a:solidFill>
                  <a:schemeClr val="bg1"/>
                </a:solidFill>
              </a:rPr>
              <a:t> Benin; and Nigeria</a:t>
            </a:r>
            <a:r>
              <a:rPr lang="en-US" altLang="en-US" sz="1200" b="1" dirty="0" smtClean="0">
                <a:solidFill>
                  <a:schemeClr val="bg1"/>
                </a:solidFill>
              </a:rPr>
              <a:t>, parts of western and eastern Cameroon, much of CAR, western South Sudan, many parts of DRC, northeastern and southwestern Ethiopia, many parts of Tanzania, eastern Zambia, Malawi, many parts of Mozambique, and portions of South Africa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Parts of Sierra Leone, western Liberia, local areas in Cote d’Ivoire, northern Ghana, northern Togo, northern Benin, parts of Nigeria and Cameroon, Equatorial Guinea,  Gabon, Congo, Angola, portions of DRC, Namibia, Botswana, Zimbabwe, western and central Zambia, portions of South Africa, </a:t>
            </a:r>
            <a:r>
              <a:rPr lang="en-US" altLang="en-US" sz="1200" b="1" dirty="0" smtClean="0">
                <a:solidFill>
                  <a:schemeClr val="bg1"/>
                </a:solidFill>
              </a:rPr>
              <a:t>southern South </a:t>
            </a:r>
            <a:r>
              <a:rPr lang="en-US" altLang="en-US" sz="1200" b="1" dirty="0" smtClean="0">
                <a:solidFill>
                  <a:schemeClr val="bg1"/>
                </a:solidFill>
              </a:rPr>
              <a:t>Sudan, portions of Ethiopia, Kenya, Somalia, northern Tanzania, local areas in Mozambique, and portions of Madagascar had below-average rainfall. </a:t>
            </a:r>
            <a:endParaRPr lang="en-US" altLang="en-US" sz="1200" b="1" dirty="0">
              <a:solidFill>
                <a:schemeClr val="bg1"/>
              </a:solidFill>
            </a:endParaRPr>
          </a:p>
        </p:txBody>
      </p:sp>
      <p:pic>
        <p:nvPicPr>
          <p:cNvPr id="4098" name="Picture 2" descr="https://origin.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origin.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90834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180" b="1" dirty="0">
                <a:solidFill>
                  <a:schemeClr val="bg1"/>
                </a:solidFill>
                <a:latin typeface="Arial" charset="0"/>
              </a:rPr>
              <a:t>During the past 180 days, rainfall was above-average over </a:t>
            </a:r>
            <a:r>
              <a:rPr lang="en-US" altLang="en-US" sz="1180" b="1" dirty="0" smtClean="0">
                <a:solidFill>
                  <a:schemeClr val="bg1"/>
                </a:solidFill>
                <a:latin typeface="Arial" charset="0"/>
              </a:rPr>
              <a:t>parts of Mali</a:t>
            </a:r>
            <a:r>
              <a:rPr lang="en-US" altLang="en-US" sz="1180" b="1" dirty="0">
                <a:solidFill>
                  <a:schemeClr val="bg1"/>
                </a:solidFill>
                <a:latin typeface="Arial" charset="0"/>
              </a:rPr>
              <a:t>, </a:t>
            </a:r>
            <a:r>
              <a:rPr lang="en-US" altLang="en-US" sz="1180" b="1" dirty="0" smtClean="0">
                <a:solidFill>
                  <a:schemeClr val="bg1"/>
                </a:solidFill>
                <a:latin typeface="Arial" charset="0"/>
              </a:rPr>
              <a:t>Guinea, Sierra </a:t>
            </a:r>
            <a:r>
              <a:rPr lang="en-US" altLang="en-US" sz="1180" b="1" dirty="0">
                <a:solidFill>
                  <a:schemeClr val="bg1"/>
                </a:solidFill>
                <a:latin typeface="Arial" charset="0"/>
              </a:rPr>
              <a:t>Leone, </a:t>
            </a:r>
            <a:r>
              <a:rPr lang="en-US" altLang="en-US" sz="1180" b="1" dirty="0" smtClean="0">
                <a:solidFill>
                  <a:schemeClr val="bg1"/>
                </a:solidFill>
                <a:latin typeface="Arial" charset="0"/>
              </a:rPr>
              <a:t>parts of Cote d’Ivoire, southern Ghana, Burkina Faso, Togo, Benin</a:t>
            </a:r>
            <a:r>
              <a:rPr lang="en-US" altLang="en-US" sz="1180" b="1" dirty="0">
                <a:solidFill>
                  <a:schemeClr val="bg1"/>
                </a:solidFill>
                <a:latin typeface="Arial" charset="0"/>
              </a:rPr>
              <a:t>, </a:t>
            </a:r>
            <a:r>
              <a:rPr lang="en-US" altLang="en-US" sz="1180" b="1" dirty="0" smtClean="0">
                <a:solidFill>
                  <a:schemeClr val="bg1"/>
                </a:solidFill>
                <a:latin typeface="Arial" charset="0"/>
              </a:rPr>
              <a:t>many parts of Nigeria and Cameroon, parts of eastern Chad,  many parts of CAR</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western South Sudan, portions of Ethiopia, many parts of </a:t>
            </a:r>
            <a:r>
              <a:rPr lang="en-US" altLang="en-US" sz="1180" b="1" dirty="0">
                <a:solidFill>
                  <a:schemeClr val="bg1"/>
                </a:solidFill>
                <a:latin typeface="Arial" charset="0"/>
              </a:rPr>
              <a:t>Tanzania</a:t>
            </a:r>
            <a:r>
              <a:rPr lang="en-US" altLang="en-US" sz="1180" b="1" dirty="0" smtClean="0">
                <a:solidFill>
                  <a:schemeClr val="bg1"/>
                </a:solidFill>
                <a:latin typeface="Arial" charset="0"/>
              </a:rPr>
              <a:t>, much of Congo-Brazzaville</a:t>
            </a:r>
            <a:r>
              <a:rPr lang="en-US" altLang="en-US" sz="1180" b="1" dirty="0">
                <a:solidFill>
                  <a:schemeClr val="bg1"/>
                </a:solidFill>
                <a:latin typeface="Arial" charset="0"/>
              </a:rPr>
              <a:t>, </a:t>
            </a:r>
            <a:r>
              <a:rPr lang="en-US" altLang="en-US" sz="1180" b="1" dirty="0" smtClean="0">
                <a:solidFill>
                  <a:schemeClr val="bg1"/>
                </a:solidFill>
                <a:latin typeface="Arial" charset="0"/>
              </a:rPr>
              <a:t>many parts of DRC, local areas in South Africa, eastern Zambia, Malawi, many parts of Mozambique, and portions of Madagascar. </a:t>
            </a:r>
          </a:p>
          <a:p>
            <a:pPr algn="just" eaLnBrk="1" hangingPunct="1">
              <a:lnSpc>
                <a:spcPct val="90000"/>
              </a:lnSpc>
              <a:spcBef>
                <a:spcPct val="50000"/>
              </a:spcBef>
              <a:buFontTx/>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a:t>
            </a:r>
            <a:r>
              <a:rPr lang="en-US" altLang="en-US" sz="1180" b="1" dirty="0" smtClean="0">
                <a:solidFill>
                  <a:schemeClr val="bg1"/>
                </a:solidFill>
                <a:latin typeface="Arial" charset="0"/>
              </a:rPr>
              <a:t>over local </a:t>
            </a:r>
            <a:r>
              <a:rPr lang="en-US" altLang="en-US" sz="1180" b="1" dirty="0" smtClean="0">
                <a:solidFill>
                  <a:schemeClr val="bg1"/>
                </a:solidFill>
                <a:latin typeface="Arial" charset="0"/>
              </a:rPr>
              <a:t>central Liberia</a:t>
            </a:r>
            <a:r>
              <a:rPr lang="en-US" altLang="en-US" sz="1180" b="1" dirty="0" smtClean="0">
                <a:solidFill>
                  <a:schemeClr val="bg1"/>
                </a:solidFill>
                <a:latin typeface="Arial" charset="0"/>
              </a:rPr>
              <a:t>, local areas in Cote d’Ivoire, portions of Ghana, parts of Nigeria and Cameroon, Equatorial Guinea, Gabon, parts of southern Chad, </a:t>
            </a:r>
            <a:r>
              <a:rPr lang="en-US" altLang="en-US" sz="1180" b="1" dirty="0" smtClean="0">
                <a:solidFill>
                  <a:schemeClr val="bg1"/>
                </a:solidFill>
                <a:latin typeface="Arial" charset="0"/>
              </a:rPr>
              <a:t>northwestern CAR</a:t>
            </a:r>
            <a:r>
              <a:rPr lang="en-US" altLang="en-US" sz="1180" b="1" dirty="0" smtClean="0">
                <a:solidFill>
                  <a:schemeClr val="bg1"/>
                </a:solidFill>
                <a:latin typeface="Arial" charset="0"/>
              </a:rPr>
              <a:t>, </a:t>
            </a:r>
            <a:r>
              <a:rPr lang="en-US" altLang="en-US" sz="1180" b="1" dirty="0" smtClean="0">
                <a:solidFill>
                  <a:schemeClr val="bg1"/>
                </a:solidFill>
                <a:latin typeface="Arial" charset="0"/>
              </a:rPr>
              <a:t>central DRC</a:t>
            </a:r>
            <a:r>
              <a:rPr lang="en-US" altLang="en-US" sz="1180" b="1" dirty="0" smtClean="0">
                <a:solidFill>
                  <a:schemeClr val="bg1"/>
                </a:solidFill>
                <a:latin typeface="Arial" charset="0"/>
              </a:rPr>
              <a:t>, many parts of South Sudan, portions of Ethiopia, Somalia, Uganda, Kenya, many parts of Angola and Namibia, western Zambia, many parts of Botswana</a:t>
            </a:r>
            <a:r>
              <a:rPr lang="en-US" altLang="en-US" sz="1180" b="1" dirty="0">
                <a:solidFill>
                  <a:schemeClr val="bg1"/>
                </a:solidFill>
                <a:latin typeface="Arial" charset="0"/>
              </a:rPr>
              <a:t>, </a:t>
            </a:r>
            <a:r>
              <a:rPr lang="en-US" altLang="en-US" sz="1180" b="1" dirty="0" smtClean="0">
                <a:solidFill>
                  <a:schemeClr val="bg1"/>
                </a:solidFill>
                <a:latin typeface="Arial" charset="0"/>
              </a:rPr>
              <a:t>Zimbabwe, many parts of South Africa, local areas in Mozambique, and portions of Madagascar.</a:t>
            </a:r>
            <a:endParaRPr lang="en-US" altLang="en-US" sz="1180" b="1" dirty="0">
              <a:solidFill>
                <a:schemeClr val="bg1"/>
              </a:solidFill>
              <a:latin typeface="Arial" charset="0"/>
            </a:endParaRPr>
          </a:p>
          <a:p>
            <a:pPr algn="just" eaLnBrk="1" hangingPunct="1">
              <a:lnSpc>
                <a:spcPct val="90000"/>
              </a:lnSpc>
              <a:spcBef>
                <a:spcPct val="50000"/>
              </a:spcBef>
              <a:buFontTx/>
              <a:buNone/>
              <a:defRPr/>
            </a:pPr>
            <a:endParaRPr lang="en-US" altLang="en-US" sz="1180" b="1" dirty="0" smtClean="0">
              <a:solidFill>
                <a:schemeClr val="bg1"/>
              </a:solidFill>
              <a:latin typeface="Arial" charset="0"/>
              <a:cs typeface="+mn-cs"/>
            </a:endParaRPr>
          </a:p>
        </p:txBody>
      </p:sp>
      <p:pic>
        <p:nvPicPr>
          <p:cNvPr id="5122" name="Picture 2" descr="https://origin.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origin.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51237" y="1828801"/>
            <a:ext cx="1096963" cy="15240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1752600" y="2557463"/>
            <a:ext cx="1047750" cy="947737"/>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seasonal total rainfall remained below-average over southern Angola (bottom left panel) and parts of Kenya (top right). In contrast, seasonal total rainfall remained above-average over parts of western Tanzania (bottom right).</a:t>
            </a:r>
          </a:p>
        </p:txBody>
      </p:sp>
      <p:sp>
        <p:nvSpPr>
          <p:cNvPr id="18441" name="Line 169"/>
          <p:cNvSpPr>
            <a:spLocks noChangeShapeType="1"/>
          </p:cNvSpPr>
          <p:nvPr/>
        </p:nvSpPr>
        <p:spPr bwMode="auto">
          <a:xfrm flipH="1" flipV="1">
            <a:off x="3352800" y="2133600"/>
            <a:ext cx="1123950" cy="1600200"/>
          </a:xfrm>
          <a:prstGeom prst="line">
            <a:avLst/>
          </a:prstGeom>
          <a:noFill/>
          <a:ln w="50800">
            <a:solidFill>
              <a:srgbClr val="FF0000"/>
            </a:solidFill>
            <a:round/>
            <a:headEnd/>
            <a:tailEnd type="triangle" w="med" len="med"/>
          </a:ln>
        </p:spPr>
        <p:txBody>
          <a:bodyPr/>
          <a:lstStyle/>
          <a:p>
            <a:endParaRPr lang="en-US"/>
          </a:p>
        </p:txBody>
      </p:sp>
      <p:pic>
        <p:nvPicPr>
          <p:cNvPr id="6152" name="Picture 8" descr="https://www.cpc.ncep.noaa.gov/products/international/africa_arc/africa_arc_90day_ptts_Ondjiva_Angola.gi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3465576"/>
            <a:ext cx="39433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www.cpc.ncep.noaa.gov/products/international/africa_arc/africa_arc_90day_ptts_Ushirombo_Tanzania.gif"/>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248" y="3465576"/>
            <a:ext cx="39433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www.cpc.ncep.noaa.gov/products/international/africa_arc/africa_arc_90day_ptts_Garissa_Kenya.gif"/>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672" y="566928"/>
            <a:ext cx="3922776"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rigin.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533400" y="5711952"/>
            <a:ext cx="8763000" cy="757130"/>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b="1" dirty="0" smtClean="0">
                <a:solidFill>
                  <a:schemeClr val="bg1"/>
                </a:solidFill>
              </a:rPr>
              <a:t>Anomalous lower-level </a:t>
            </a:r>
            <a:r>
              <a:rPr lang="en-US" altLang="en-US" b="1" dirty="0">
                <a:solidFill>
                  <a:schemeClr val="bg1"/>
                </a:solidFill>
              </a:rPr>
              <a:t>divergence (left panel</a:t>
            </a:r>
            <a:r>
              <a:rPr lang="en-US" altLang="en-US" b="1" dirty="0" smtClean="0">
                <a:solidFill>
                  <a:schemeClr val="bg1"/>
                </a:solidFill>
              </a:rPr>
              <a:t>), coupled with upper-level convergence was </a:t>
            </a:r>
            <a:r>
              <a:rPr lang="en-US" altLang="en-US" b="1" dirty="0" smtClean="0">
                <a:solidFill>
                  <a:schemeClr val="bg1"/>
                </a:solidFill>
              </a:rPr>
              <a:t>observed across </a:t>
            </a:r>
            <a:r>
              <a:rPr lang="en-US" altLang="en-US" b="1" dirty="0" smtClean="0">
                <a:solidFill>
                  <a:schemeClr val="bg1"/>
                </a:solidFill>
              </a:rPr>
              <a:t>equatorial eastern Africa, </a:t>
            </a:r>
            <a:r>
              <a:rPr lang="en-US" altLang="en-US" b="1" dirty="0" smtClean="0">
                <a:solidFill>
                  <a:schemeClr val="bg1"/>
                </a:solidFill>
              </a:rPr>
              <a:t>which may have contributed to the observed rainfall deficits in the </a:t>
            </a:r>
            <a:r>
              <a:rPr lang="en-US" altLang="en-US" b="1" dirty="0" smtClean="0">
                <a:solidFill>
                  <a:schemeClr val="bg1"/>
                </a:solidFill>
              </a:rPr>
              <a:t>region.</a:t>
            </a:r>
            <a:endParaRPr lang="en-US" altLang="en-US" b="1" dirty="0">
              <a:solidFill>
                <a:schemeClr val="bg1"/>
              </a:solidFill>
            </a:endParaRPr>
          </a:p>
        </p:txBody>
      </p:sp>
      <p:sp>
        <p:nvSpPr>
          <p:cNvPr id="11" name="Oval 10"/>
          <p:cNvSpPr/>
          <p:nvPr/>
        </p:nvSpPr>
        <p:spPr>
          <a:xfrm rot="18866061">
            <a:off x="2907357" y="3242128"/>
            <a:ext cx="892447" cy="830251"/>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172" name="Picture 4" descr="https://origin.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155078</TotalTime>
  <Words>1772</Words>
  <Application>Microsoft Office PowerPoint</Application>
  <PresentationFormat>On-screen Show (4:3)</PresentationFormat>
  <Paragraphs>75</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Miliaritiana Robjhon</cp:lastModifiedBy>
  <cp:revision>8018</cp:revision>
  <cp:lastPrinted>2018-07-09T15:13:07Z</cp:lastPrinted>
  <dcterms:created xsi:type="dcterms:W3CDTF">2001-08-31T10:39:36Z</dcterms:created>
  <dcterms:modified xsi:type="dcterms:W3CDTF">2019-04-16T19:10:44Z</dcterms:modified>
</cp:coreProperties>
</file>