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6" d="100"/>
          <a:sy n="116" d="100"/>
        </p:scale>
        <p:origin x="-426" y="-9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901896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4/22/2019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938470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154"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smtClean="0">
                <a:solidFill>
                  <a:srgbClr val="FFFF00"/>
                </a:solidFill>
                <a:latin typeface="Arial" charset="0"/>
              </a:rPr>
              <a:t>The African Monsoon Recent Evolution and Current Status</a:t>
            </a:r>
            <a:br>
              <a:rPr lang="en-US" altLang="en-US" b="1" smtClean="0">
                <a:solidFill>
                  <a:srgbClr val="FFFF00"/>
                </a:solidFill>
                <a:latin typeface="Arial" charset="0"/>
              </a:rPr>
            </a:br>
            <a:r>
              <a:rPr lang="en-US" altLang="en-US" b="1" smtClean="0">
                <a:solidFill>
                  <a:srgbClr val="FFFF00"/>
                </a:solidFill>
                <a:latin typeface="Arial" charset="0"/>
              </a:rPr>
              <a:t/>
            </a:r>
            <a:br>
              <a:rPr lang="en-US" altLang="en-US" b="1" smtClean="0">
                <a:solidFill>
                  <a:srgbClr val="FFFF00"/>
                </a:solidFill>
                <a:latin typeface="Arial" charset="0"/>
              </a:rPr>
            </a:br>
            <a:r>
              <a:rPr lang="en-US" altLang="en-US" b="1"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22 </a:t>
            </a:r>
            <a:r>
              <a:rPr lang="en-US" altLang="en-US" sz="2800" b="1" dirty="0" smtClean="0">
                <a:solidFill>
                  <a:schemeClr val="bg1"/>
                </a:solidFill>
              </a:rPr>
              <a:t>April </a:t>
            </a:r>
            <a:r>
              <a:rPr lang="en-US" altLang="en-US" sz="2800" b="1" dirty="0">
                <a:solidFill>
                  <a:schemeClr val="bg1"/>
                </a:solidFill>
              </a:rPr>
              <a:t>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29200"/>
            <a:ext cx="8839200" cy="1384995"/>
          </a:xfrm>
          <a:prstGeom prst="rect">
            <a:avLst/>
          </a:prstGeom>
          <a:noFill/>
          <a:ln w="9525">
            <a:noFill/>
            <a:miter lim="800000"/>
            <a:headEnd/>
            <a:tailEnd/>
          </a:ln>
        </p:spPr>
        <p:txBody>
          <a:bodyPr>
            <a:spAutoFit/>
          </a:bodyPr>
          <a:lstStyle/>
          <a:p>
            <a:pPr eaLnBrk="1" hangingPunct="1"/>
            <a:r>
              <a:rPr lang="en-US" altLang="en-US" sz="1400" b="1" dirty="0">
                <a:solidFill>
                  <a:schemeClr val="bg1"/>
                </a:solidFill>
              </a:rPr>
              <a:t>For week-1 (left panel</a:t>
            </a:r>
            <a:r>
              <a:rPr lang="en-US" altLang="en-US" sz="1400" b="1" dirty="0" smtClean="0">
                <a:solidFill>
                  <a:schemeClr val="bg1"/>
                </a:solidFill>
              </a:rPr>
              <a:t>), </a:t>
            </a:r>
            <a:r>
              <a:rPr lang="en-US" altLang="en-US" sz="1400" b="1" dirty="0">
                <a:solidFill>
                  <a:schemeClr val="bg1"/>
                </a:solidFill>
              </a:rPr>
              <a:t>there is an increased chance for weekly rainfall totals to exceed 50 mm over  </a:t>
            </a:r>
            <a:r>
              <a:rPr lang="en-US" altLang="en-US" sz="1400" b="1" dirty="0" smtClean="0">
                <a:solidFill>
                  <a:schemeClr val="bg1"/>
                </a:solidFill>
              </a:rPr>
              <a:t>central South Africa and Lesotho, eastern DRC, northwestern Tanzania and southwestern Kenya, southern Ethiopia, and coastal areas of Tanzania, northern Mozambique, and eastern Madagascar.</a:t>
            </a:r>
            <a:endParaRPr lang="en-US" altLang="en-US" sz="1400" b="1" dirty="0" smtClean="0">
              <a:solidFill>
                <a:schemeClr val="bg1"/>
              </a:solidFill>
            </a:endParaRPr>
          </a:p>
          <a:p>
            <a:pPr eaLnBrk="1" hangingPunct="1"/>
            <a:endParaRPr lang="en-US" altLang="en-US" sz="1400" b="1" dirty="0">
              <a:solidFill>
                <a:schemeClr val="bg1"/>
              </a:solidFill>
            </a:endParaRPr>
          </a:p>
          <a:p>
            <a:pPr eaLnBrk="1" hangingPunct="1"/>
            <a:r>
              <a:rPr lang="en-US" altLang="en-US" sz="1400" b="1" dirty="0">
                <a:solidFill>
                  <a:schemeClr val="bg1"/>
                </a:solidFill>
              </a:rPr>
              <a:t>For </a:t>
            </a:r>
            <a:r>
              <a:rPr lang="en-US" altLang="en-US" sz="1400" b="1" dirty="0" smtClean="0">
                <a:solidFill>
                  <a:schemeClr val="bg1"/>
                </a:solidFill>
              </a:rPr>
              <a:t>week-2 </a:t>
            </a:r>
            <a:r>
              <a:rPr lang="en-US" altLang="en-US" sz="1400" b="1" dirty="0">
                <a:solidFill>
                  <a:schemeClr val="bg1"/>
                </a:solidFill>
              </a:rPr>
              <a:t>(left panel), there is an increased chance for weekly rainfall totals to exceed 50 mm </a:t>
            </a:r>
            <a:r>
              <a:rPr lang="en-US" altLang="en-US" sz="1400" b="1" dirty="0" smtClean="0">
                <a:solidFill>
                  <a:schemeClr val="bg1"/>
                </a:solidFill>
              </a:rPr>
              <a:t>over eastern DRC, northern Tanzania, and along coastal areas of eastern Madagascar.</a:t>
            </a:r>
            <a:endParaRPr lang="en-US" altLang="en-US" sz="1400" b="1" dirty="0">
              <a:solidFill>
                <a:schemeClr val="bg1"/>
              </a:solidFill>
            </a:endParaRPr>
          </a:p>
        </p:txBody>
      </p:sp>
      <p:sp>
        <p:nvSpPr>
          <p:cNvPr id="22534" name="TextBox 2"/>
          <p:cNvSpPr txBox="1">
            <a:spLocks noChangeArrowheads="1"/>
          </p:cNvSpPr>
          <p:nvPr/>
        </p:nvSpPr>
        <p:spPr bwMode="auto">
          <a:xfrm>
            <a:off x="496601" y="1524000"/>
            <a:ext cx="3335913"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a:t>
            </a:r>
            <a:r>
              <a:rPr lang="en-US" altLang="en-US" b="1" dirty="0">
                <a:solidFill>
                  <a:srgbClr val="FFFF00"/>
                </a:solidFill>
              </a:rPr>
              <a:t>Valid </a:t>
            </a:r>
            <a:r>
              <a:rPr lang="en-US" altLang="en-US" b="1" dirty="0" smtClean="0">
                <a:solidFill>
                  <a:srgbClr val="FFFF00"/>
                </a:solidFill>
              </a:rPr>
              <a:t>23 </a:t>
            </a:r>
            <a:r>
              <a:rPr lang="en-US" altLang="en-US" b="1" dirty="0">
                <a:solidFill>
                  <a:srgbClr val="FFFF00"/>
                </a:solidFill>
              </a:rPr>
              <a:t>– </a:t>
            </a:r>
            <a:r>
              <a:rPr lang="en-US" altLang="en-US" b="1" dirty="0" smtClean="0">
                <a:solidFill>
                  <a:srgbClr val="FFFF00"/>
                </a:solidFill>
              </a:rPr>
              <a:t>29 </a:t>
            </a:r>
            <a:r>
              <a:rPr lang="en-US" altLang="en-US" b="1" dirty="0">
                <a:solidFill>
                  <a:srgbClr val="FFFF00"/>
                </a:solidFill>
              </a:rPr>
              <a:t>April, 2019</a:t>
            </a:r>
          </a:p>
          <a:p>
            <a:pPr algn="ctr" eaLnBrk="1" hangingPunct="1"/>
            <a:endParaRPr lang="en-US" altLang="en-US" dirty="0"/>
          </a:p>
        </p:txBody>
      </p:sp>
      <p:sp>
        <p:nvSpPr>
          <p:cNvPr id="22535" name="TextBox 10"/>
          <p:cNvSpPr txBox="1">
            <a:spLocks noChangeArrowheads="1"/>
          </p:cNvSpPr>
          <p:nvPr/>
        </p:nvSpPr>
        <p:spPr bwMode="auto">
          <a:xfrm>
            <a:off x="4778975" y="1524000"/>
            <a:ext cx="3721403"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30 April </a:t>
            </a:r>
            <a:r>
              <a:rPr lang="en-US" altLang="en-US" b="1" dirty="0">
                <a:solidFill>
                  <a:srgbClr val="FFFF00"/>
                </a:solidFill>
              </a:rPr>
              <a:t>– </a:t>
            </a:r>
            <a:r>
              <a:rPr lang="en-US" altLang="en-US" b="1" dirty="0" smtClean="0">
                <a:solidFill>
                  <a:srgbClr val="FFFF00"/>
                </a:solidFill>
              </a:rPr>
              <a:t>6 May, </a:t>
            </a:r>
            <a:r>
              <a:rPr lang="en-US" altLang="en-US" b="1" dirty="0">
                <a:solidFill>
                  <a:srgbClr val="FFFF00"/>
                </a:solidFill>
              </a:rPr>
              <a:t>2019</a:t>
            </a:r>
            <a:endParaRPr lang="en-US" altLang="en-US" dirty="0"/>
          </a:p>
        </p:txBody>
      </p:sp>
      <p:pic>
        <p:nvPicPr>
          <p:cNvPr id="2" name="Picture 2" descr="GEFS Prec Prob: wk1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1828800"/>
            <a:ext cx="4270248" cy="32026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GEFS Prec Prob: wk2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8800"/>
            <a:ext cx="4270248" cy="32026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138"/>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23 </a:t>
            </a:r>
            <a:r>
              <a:rPr lang="en-US" altLang="en-US" b="1" dirty="0">
                <a:solidFill>
                  <a:srgbClr val="FFFF00"/>
                </a:solidFill>
              </a:rPr>
              <a:t>– </a:t>
            </a:r>
            <a:r>
              <a:rPr lang="en-US" altLang="en-US" b="1" dirty="0" smtClean="0">
                <a:solidFill>
                  <a:srgbClr val="FFFF00"/>
                </a:solidFill>
              </a:rPr>
              <a:t>29 </a:t>
            </a:r>
            <a:r>
              <a:rPr lang="en-US" altLang="en-US" b="1" dirty="0">
                <a:solidFill>
                  <a:srgbClr val="FFFF00"/>
                </a:solidFill>
              </a:rPr>
              <a:t>April, 2019</a:t>
            </a:r>
            <a:endParaRPr lang="nl-NL" altLang="en-US" b="1" dirty="0">
              <a:solidFill>
                <a:srgbClr val="FFFF00"/>
              </a:solidFill>
            </a:endParaRPr>
          </a:p>
        </p:txBody>
      </p:sp>
      <p:sp>
        <p:nvSpPr>
          <p:cNvPr id="8" name="Text Box 8"/>
          <p:cNvSpPr txBox="1">
            <a:spLocks noChangeArrowheads="1"/>
          </p:cNvSpPr>
          <p:nvPr/>
        </p:nvSpPr>
        <p:spPr bwMode="auto">
          <a:xfrm>
            <a:off x="3581400" y="1219200"/>
            <a:ext cx="5349875" cy="452431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below-average </a:t>
            </a:r>
            <a:r>
              <a:rPr lang="en-US" altLang="en-US" sz="1200" b="1" dirty="0">
                <a:solidFill>
                  <a:srgbClr val="FFFF00"/>
                </a:solidFill>
                <a:latin typeface="Arial" charset="0"/>
              </a:rPr>
              <a:t>rainfall over </a:t>
            </a:r>
            <a:r>
              <a:rPr lang="en-US" altLang="en-US" sz="1200" b="1" dirty="0" smtClean="0">
                <a:solidFill>
                  <a:srgbClr val="FFFF00"/>
                </a:solidFill>
                <a:latin typeface="Arial" charset="0"/>
              </a:rPr>
              <a:t>Guinea-Conakry and Sierra Leone: </a:t>
            </a:r>
            <a:r>
              <a:rPr lang="en-US" altLang="en-US" sz="1200" dirty="0" smtClean="0">
                <a:solidFill>
                  <a:schemeClr val="bg1"/>
                </a:solidFill>
                <a:latin typeface="Arial" charset="0"/>
              </a:rPr>
              <a:t>An area </a:t>
            </a:r>
            <a:r>
              <a:rPr lang="en-US" altLang="en-US" sz="1200" dirty="0" smtClean="0">
                <a:solidFill>
                  <a:schemeClr val="bg1"/>
                </a:solidFill>
                <a:latin typeface="Arial" charset="0"/>
              </a:rPr>
              <a:t>of anomalous lower-level </a:t>
            </a:r>
            <a:r>
              <a:rPr lang="en-US" altLang="en-US" sz="1200" dirty="0" smtClean="0">
                <a:solidFill>
                  <a:schemeClr val="bg1"/>
                </a:solidFill>
                <a:latin typeface="Arial" charset="0"/>
              </a:rPr>
              <a:t>divergence and anomalous </a:t>
            </a:r>
            <a:r>
              <a:rPr lang="en-US" altLang="en-US" sz="1200" dirty="0">
                <a:solidFill>
                  <a:schemeClr val="bg1"/>
                </a:solidFill>
                <a:latin typeface="Arial" charset="0"/>
              </a:rPr>
              <a:t>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below-average </a:t>
            </a:r>
            <a:r>
              <a:rPr lang="en-US" altLang="en-US" sz="1200" b="1" dirty="0">
                <a:solidFill>
                  <a:srgbClr val="FFFF00"/>
                </a:solidFill>
                <a:latin typeface="Arial" charset="0"/>
              </a:rPr>
              <a:t>rainfall </a:t>
            </a:r>
            <a:r>
              <a:rPr lang="en-US" altLang="en-US" sz="1200" b="1" dirty="0" smtClean="0">
                <a:solidFill>
                  <a:srgbClr val="FFFF00"/>
                </a:solidFill>
                <a:latin typeface="Arial" charset="0"/>
              </a:rPr>
              <a:t>across Nigeria, Cameroon, southern Chad, CARD, northern DRC, and western South Sudan: </a:t>
            </a:r>
            <a:r>
              <a:rPr lang="en-US" altLang="en-US" sz="1200" dirty="0" smtClean="0">
                <a:solidFill>
                  <a:schemeClr val="bg1"/>
                </a:solidFill>
                <a:latin typeface="Arial" charset="0"/>
              </a:rPr>
              <a:t>A broad area </a:t>
            </a:r>
            <a:r>
              <a:rPr lang="en-US" altLang="en-US" sz="1200" dirty="0">
                <a:solidFill>
                  <a:schemeClr val="bg1"/>
                </a:solidFill>
                <a:latin typeface="Arial" charset="0"/>
              </a:rPr>
              <a:t>of anomalous lower-level </a:t>
            </a:r>
            <a:r>
              <a:rPr lang="en-US" altLang="en-US" sz="1200" dirty="0" smtClean="0">
                <a:solidFill>
                  <a:schemeClr val="bg1"/>
                </a:solidFill>
                <a:latin typeface="Arial" charset="0"/>
              </a:rPr>
              <a:t>divergence</a:t>
            </a:r>
            <a:r>
              <a:rPr lang="en-US" altLang="en-US" sz="1200" dirty="0">
                <a:solidFill>
                  <a:schemeClr val="bg1"/>
                </a:solidFill>
                <a:latin typeface="Arial" charset="0"/>
              </a:rPr>
              <a:t>, coupled with anomalous 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over </a:t>
            </a:r>
            <a:r>
              <a:rPr lang="en-US" altLang="en-US" sz="1200" b="1" dirty="0" smtClean="0">
                <a:solidFill>
                  <a:srgbClr val="FFFF00"/>
                </a:solidFill>
                <a:latin typeface="Arial" charset="0"/>
              </a:rPr>
              <a:t>eastern South Africa and Lesotho: </a:t>
            </a:r>
            <a:r>
              <a:rPr lang="en-US" altLang="en-US" sz="1200" dirty="0" smtClean="0">
                <a:solidFill>
                  <a:schemeClr val="bg1"/>
                </a:solidFill>
                <a:latin typeface="Arial" charset="0"/>
              </a:rPr>
              <a:t>An area </a:t>
            </a:r>
            <a:r>
              <a:rPr lang="en-US" altLang="en-US" sz="1200" dirty="0">
                <a:solidFill>
                  <a:schemeClr val="bg1"/>
                </a:solidFill>
                <a:latin typeface="Arial" charset="0"/>
              </a:rPr>
              <a:t>of anomalous lower-level </a:t>
            </a:r>
            <a:r>
              <a:rPr lang="en-US" altLang="en-US" sz="1200" dirty="0" smtClean="0">
                <a:solidFill>
                  <a:schemeClr val="bg1"/>
                </a:solidFill>
                <a:latin typeface="Arial" charset="0"/>
              </a:rPr>
              <a:t>cyclonic circulation, coupled with anomalous  </a:t>
            </a:r>
            <a:r>
              <a:rPr lang="en-US" altLang="en-US" sz="1200" dirty="0">
                <a:solidFill>
                  <a:schemeClr val="bg1"/>
                </a:solidFill>
                <a:latin typeface="Arial" charset="0"/>
              </a:rPr>
              <a:t>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t>
            </a:r>
            <a:r>
              <a:rPr lang="en-US" altLang="en-US" sz="1200" b="1" dirty="0" smtClean="0">
                <a:solidFill>
                  <a:srgbClr val="FFFF00"/>
                </a:solidFill>
                <a:latin typeface="Arial" charset="0"/>
              </a:rPr>
              <a:t>across eastern DRC, Rwanda, Burundi, much of Tanzania, Kenya, southern Ethiopia, and coastal areas of northern Mozambique</a:t>
            </a:r>
            <a:r>
              <a:rPr lang="en-US" altLang="en-US" sz="1200" b="1" dirty="0" smtClean="0">
                <a:solidFill>
                  <a:srgbClr val="FFFF00"/>
                </a:solidFill>
                <a:latin typeface="Arial" charset="0"/>
              </a:rPr>
              <a:t>: </a:t>
            </a:r>
            <a:r>
              <a:rPr lang="en-US" altLang="en-US" sz="1200" dirty="0" smtClean="0">
                <a:solidFill>
                  <a:schemeClr val="bg1"/>
                </a:solidFill>
                <a:latin typeface="Arial" charset="0"/>
              </a:rPr>
              <a:t>The projected phase of the MJO, a</a:t>
            </a:r>
            <a:r>
              <a:rPr lang="en-US" altLang="en-US" sz="1200" dirty="0">
                <a:solidFill>
                  <a:schemeClr val="bg1"/>
                </a:solidFill>
                <a:latin typeface="Arial" charset="0"/>
              </a:rPr>
              <a:t> </a:t>
            </a:r>
            <a:r>
              <a:rPr lang="en-US" altLang="en-US" sz="1200" dirty="0" smtClean="0">
                <a:solidFill>
                  <a:schemeClr val="bg1"/>
                </a:solidFill>
                <a:latin typeface="Arial" charset="0"/>
              </a:rPr>
              <a:t>broad  </a:t>
            </a:r>
            <a:r>
              <a:rPr lang="en-US" altLang="en-US" sz="1200" dirty="0" smtClean="0">
                <a:solidFill>
                  <a:schemeClr val="bg1"/>
                </a:solidFill>
                <a:latin typeface="Arial" charset="0"/>
              </a:rPr>
              <a:t>area </a:t>
            </a:r>
            <a:r>
              <a:rPr lang="en-US" altLang="en-US" sz="1200" dirty="0" smtClean="0">
                <a:solidFill>
                  <a:schemeClr val="bg1"/>
                </a:solidFill>
                <a:latin typeface="Arial" charset="0"/>
              </a:rPr>
              <a:t>of anomalous lower-level convergence and anomalous upper-level </a:t>
            </a:r>
            <a:r>
              <a:rPr lang="en-US" altLang="en-US" sz="1200" dirty="0" smtClean="0">
                <a:solidFill>
                  <a:schemeClr val="bg1"/>
                </a:solidFill>
                <a:latin typeface="Arial" charset="0"/>
              </a:rPr>
              <a:t>divergence, and forecast tropical cyclone passage over the northern Mozambique Channel are expected </a:t>
            </a:r>
            <a:r>
              <a:rPr lang="en-US" altLang="en-US" sz="1200" dirty="0" smtClean="0">
                <a:solidFill>
                  <a:schemeClr val="bg1"/>
                </a:solidFill>
                <a:latin typeface="Arial" charset="0"/>
              </a:rPr>
              <a:t>to enhance rainfall in the region.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marL="0" indent="0">
              <a:spcBef>
                <a:spcPct val="0"/>
              </a:spcBef>
              <a:buNone/>
              <a:defRPr/>
            </a:pPr>
            <a:endParaRPr lang="en-US" altLang="en-US" sz="1200" b="1" dirty="0">
              <a:solidFill>
                <a:srgbClr val="FFFF00"/>
              </a:solidFill>
              <a:latin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48" y="1828800"/>
            <a:ext cx="2980944" cy="38576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138"/>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30 April </a:t>
            </a:r>
            <a:r>
              <a:rPr lang="en-US" altLang="en-US" b="1" dirty="0" smtClean="0">
                <a:solidFill>
                  <a:srgbClr val="FFFF00"/>
                </a:solidFill>
              </a:rPr>
              <a:t>– </a:t>
            </a:r>
            <a:r>
              <a:rPr lang="en-US" altLang="en-US" b="1" dirty="0" smtClean="0">
                <a:solidFill>
                  <a:srgbClr val="FFFF00"/>
                </a:solidFill>
              </a:rPr>
              <a:t>6 May, </a:t>
            </a:r>
            <a:r>
              <a:rPr lang="en-US" altLang="en-US" b="1" dirty="0">
                <a:solidFill>
                  <a:srgbClr val="FFFF00"/>
                </a:solidFill>
              </a:rPr>
              <a:t>2019</a:t>
            </a:r>
            <a:endParaRPr lang="nl-NL" altLang="en-US" b="1" dirty="0">
              <a:solidFill>
                <a:srgbClr val="FFFF00"/>
              </a:solidFill>
            </a:endParaRPr>
          </a:p>
        </p:txBody>
      </p:sp>
      <p:sp>
        <p:nvSpPr>
          <p:cNvPr id="13319" name="Text Box 8"/>
          <p:cNvSpPr txBox="1">
            <a:spLocks noChangeArrowheads="1"/>
          </p:cNvSpPr>
          <p:nvPr/>
        </p:nvSpPr>
        <p:spPr bwMode="auto">
          <a:xfrm>
            <a:off x="3581400" y="1828800"/>
            <a:ext cx="5349875" cy="470898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t>
            </a:r>
            <a:r>
              <a:rPr lang="en-US" altLang="en-US" sz="1250" b="1" dirty="0" smtClean="0">
                <a:solidFill>
                  <a:srgbClr val="FFFF00"/>
                </a:solidFill>
                <a:latin typeface="Arial" charset="0"/>
              </a:rPr>
              <a:t>below-average </a:t>
            </a:r>
            <a:r>
              <a:rPr lang="en-US" altLang="en-US" sz="1250" b="1" dirty="0">
                <a:solidFill>
                  <a:srgbClr val="FFFF00"/>
                </a:solidFill>
                <a:latin typeface="Arial" charset="0"/>
              </a:rPr>
              <a:t>rainfall over </a:t>
            </a:r>
            <a:r>
              <a:rPr lang="en-US" altLang="en-US" sz="1250" b="1" dirty="0" smtClean="0">
                <a:solidFill>
                  <a:srgbClr val="FFFF00"/>
                </a:solidFill>
                <a:latin typeface="Arial" charset="0"/>
              </a:rPr>
              <a:t>portions of Nigeria: </a:t>
            </a:r>
            <a:r>
              <a:rPr lang="en-US" altLang="en-US" sz="1250" dirty="0" smtClean="0">
                <a:solidFill>
                  <a:schemeClr val="bg1"/>
                </a:solidFill>
                <a:latin typeface="Arial" charset="0"/>
              </a:rPr>
              <a:t>An area </a:t>
            </a:r>
            <a:r>
              <a:rPr lang="en-US" altLang="en-US" sz="1250" dirty="0">
                <a:solidFill>
                  <a:schemeClr val="bg1"/>
                </a:solidFill>
                <a:latin typeface="Arial" charset="0"/>
              </a:rPr>
              <a:t>of anomalous lower-level </a:t>
            </a:r>
            <a:r>
              <a:rPr lang="en-US" altLang="en-US" sz="1250" dirty="0" smtClean="0">
                <a:solidFill>
                  <a:schemeClr val="bg1"/>
                </a:solidFill>
                <a:latin typeface="Arial" charset="0"/>
              </a:rPr>
              <a:t>divergence </a:t>
            </a:r>
            <a:r>
              <a:rPr lang="en-US" altLang="en-US" sz="1250" dirty="0">
                <a:solidFill>
                  <a:schemeClr val="bg1"/>
                </a:solidFill>
                <a:latin typeface="Arial" charset="0"/>
              </a:rPr>
              <a:t>and </a:t>
            </a:r>
            <a:r>
              <a:rPr lang="en-US" altLang="en-US" sz="1250" dirty="0" smtClean="0">
                <a:solidFill>
                  <a:schemeClr val="bg1"/>
                </a:solidFill>
                <a:latin typeface="Arial" charset="0"/>
              </a:rPr>
              <a:t>anomalous upper-level </a:t>
            </a:r>
            <a:r>
              <a:rPr lang="en-US" altLang="en-US" sz="1250" dirty="0" smtClean="0">
                <a:solidFill>
                  <a:schemeClr val="bg1"/>
                </a:solidFill>
                <a:latin typeface="Arial" charset="0"/>
              </a:rPr>
              <a:t>convergence </a:t>
            </a:r>
            <a:r>
              <a:rPr lang="en-US" altLang="en-US" sz="1250" dirty="0">
                <a:solidFill>
                  <a:schemeClr val="bg1"/>
                </a:solidFill>
                <a:latin typeface="Arial" charset="0"/>
              </a:rPr>
              <a:t>is expected to </a:t>
            </a:r>
            <a:r>
              <a:rPr lang="en-US" altLang="en-US" sz="1250" dirty="0" smtClean="0">
                <a:solidFill>
                  <a:schemeClr val="bg1"/>
                </a:solidFill>
                <a:latin typeface="Arial" charset="0"/>
              </a:rPr>
              <a:t>suppress </a:t>
            </a:r>
            <a:r>
              <a:rPr lang="en-US" altLang="en-US" sz="1250" dirty="0">
                <a:solidFill>
                  <a:schemeClr val="bg1"/>
                </a:solidFill>
                <a:latin typeface="Arial" charset="0"/>
              </a:rPr>
              <a:t>rainfall in the </a:t>
            </a:r>
            <a:r>
              <a:rPr lang="en-US" altLang="en-US" sz="1250" dirty="0" smtClean="0">
                <a:solidFill>
                  <a:schemeClr val="bg1"/>
                </a:solidFill>
                <a:latin typeface="Arial" charset="0"/>
              </a:rPr>
              <a:t>region.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r>
              <a:rPr lang="en-US" altLang="en-US" sz="1250" dirty="0" smtClean="0">
                <a:solidFill>
                  <a:schemeClr val="bg1"/>
                </a:solidFill>
                <a:latin typeface="Arial" charset="0"/>
              </a:rPr>
              <a:t> </a:t>
            </a:r>
          </a:p>
          <a:p>
            <a:pPr>
              <a:spcBef>
                <a:spcPct val="0"/>
              </a:spcBef>
              <a:buFontTx/>
              <a:buAutoNum type="arabicPeriod"/>
              <a:defRPr/>
            </a:pPr>
            <a:endParaRPr lang="en-US" altLang="en-US" sz="1250" b="1" dirty="0" smtClean="0">
              <a:solidFill>
                <a:schemeClr val="bg1"/>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above-average rainfall over eastern </a:t>
            </a:r>
            <a:r>
              <a:rPr lang="en-US" altLang="en-US" sz="1250" b="1" dirty="0" smtClean="0">
                <a:solidFill>
                  <a:srgbClr val="FFFF00"/>
                </a:solidFill>
                <a:latin typeface="Arial" charset="0"/>
              </a:rPr>
              <a:t>DRC, Rwanda, Burundi, and northwestern Tanzania: </a:t>
            </a:r>
            <a:r>
              <a:rPr lang="en-US" altLang="en-US" sz="1250" dirty="0" smtClean="0">
                <a:solidFill>
                  <a:schemeClr val="bg1"/>
                </a:solidFill>
                <a:latin typeface="Arial" charset="0"/>
              </a:rPr>
              <a:t>An </a:t>
            </a:r>
            <a:r>
              <a:rPr lang="en-US" altLang="en-US" sz="1250" dirty="0" smtClean="0">
                <a:solidFill>
                  <a:schemeClr val="bg1"/>
                </a:solidFill>
                <a:latin typeface="Arial" charset="0"/>
              </a:rPr>
              <a:t>area of anomalous lower-level convergence and anomalous </a:t>
            </a:r>
            <a:r>
              <a:rPr lang="en-US" altLang="en-US" sz="1250" dirty="0" smtClean="0">
                <a:solidFill>
                  <a:schemeClr val="bg1"/>
                </a:solidFill>
                <a:latin typeface="Arial" charset="0"/>
              </a:rPr>
              <a:t>upper-level </a:t>
            </a:r>
            <a:r>
              <a:rPr lang="en-US" altLang="en-US" sz="1250" dirty="0">
                <a:solidFill>
                  <a:schemeClr val="bg1"/>
                </a:solidFill>
                <a:latin typeface="Arial" charset="0"/>
              </a:rPr>
              <a:t>divergence is expected to enhance rainfall in the region.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p>
          <a:p>
            <a:pPr>
              <a:spcBef>
                <a:spcPct val="0"/>
              </a:spcBef>
              <a:buFontTx/>
              <a:buAutoNum type="arabicPeriod"/>
              <a:defRPr/>
            </a:pPr>
            <a:endParaRPr lang="en-US" altLang="en-US" sz="1250" b="1" dirty="0">
              <a:solidFill>
                <a:schemeClr val="bg1"/>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below-average rainfall </a:t>
            </a:r>
            <a:r>
              <a:rPr lang="en-US" altLang="en-US" sz="1250" b="1" dirty="0" smtClean="0">
                <a:solidFill>
                  <a:srgbClr val="FFFF00"/>
                </a:solidFill>
                <a:latin typeface="Arial" charset="0"/>
              </a:rPr>
              <a:t>over northeastern Kenya and the </a:t>
            </a:r>
            <a:r>
              <a:rPr lang="en-US" altLang="en-US" sz="1250" b="1" dirty="0" smtClean="0">
                <a:solidFill>
                  <a:srgbClr val="FFFF00"/>
                </a:solidFill>
                <a:latin typeface="Arial" charset="0"/>
              </a:rPr>
              <a:t>southern </a:t>
            </a:r>
            <a:r>
              <a:rPr lang="en-US" altLang="en-US" sz="1250" b="1" dirty="0">
                <a:solidFill>
                  <a:srgbClr val="FFFF00"/>
                </a:solidFill>
                <a:latin typeface="Arial" charset="0"/>
              </a:rPr>
              <a:t>and </a:t>
            </a:r>
            <a:r>
              <a:rPr lang="en-US" altLang="en-US" sz="1250" b="1" dirty="0" smtClean="0">
                <a:solidFill>
                  <a:srgbClr val="FFFF00"/>
                </a:solidFill>
                <a:latin typeface="Arial" charset="0"/>
              </a:rPr>
              <a:t>central </a:t>
            </a:r>
            <a:r>
              <a:rPr lang="en-US" altLang="en-US" sz="1250" b="1" dirty="0" smtClean="0">
                <a:solidFill>
                  <a:srgbClr val="FFFF00"/>
                </a:solidFill>
                <a:latin typeface="Arial" charset="0"/>
              </a:rPr>
              <a:t>parts of Somalia</a:t>
            </a:r>
            <a:r>
              <a:rPr lang="en-US" altLang="en-US" sz="1250" b="1" dirty="0" smtClean="0">
                <a:solidFill>
                  <a:srgbClr val="FFFF00"/>
                </a:solidFill>
                <a:latin typeface="Arial" charset="0"/>
              </a:rPr>
              <a:t>: </a:t>
            </a:r>
            <a:r>
              <a:rPr lang="en-US" altLang="en-US" sz="1250" dirty="0">
                <a:solidFill>
                  <a:schemeClr val="bg1"/>
                </a:solidFill>
                <a:latin typeface="Arial" charset="0"/>
              </a:rPr>
              <a:t>A broad area of anomalous </a:t>
            </a:r>
            <a:r>
              <a:rPr lang="en-US" altLang="en-US" sz="1250" dirty="0" smtClean="0">
                <a:solidFill>
                  <a:schemeClr val="bg1"/>
                </a:solidFill>
                <a:latin typeface="Arial" charset="0"/>
              </a:rPr>
              <a:t>lower-level </a:t>
            </a:r>
            <a:r>
              <a:rPr lang="en-US" altLang="en-US" sz="1250" dirty="0">
                <a:solidFill>
                  <a:schemeClr val="bg1"/>
                </a:solidFill>
                <a:latin typeface="Arial" charset="0"/>
              </a:rPr>
              <a:t>divergence and </a:t>
            </a:r>
            <a:r>
              <a:rPr lang="en-US" altLang="en-US" sz="1250" dirty="0" smtClean="0">
                <a:solidFill>
                  <a:schemeClr val="bg1"/>
                </a:solidFill>
                <a:latin typeface="Arial" charset="0"/>
              </a:rPr>
              <a:t>anomalous upper-level </a:t>
            </a:r>
            <a:r>
              <a:rPr lang="en-US" altLang="en-US" sz="1250" dirty="0">
                <a:solidFill>
                  <a:schemeClr val="bg1"/>
                </a:solidFill>
                <a:latin typeface="Arial" charset="0"/>
              </a:rPr>
              <a:t>convergence is expected to suppress rainfall in the region</a:t>
            </a:r>
            <a:r>
              <a:rPr lang="en-US" altLang="en-US" sz="1250" dirty="0" smtClean="0">
                <a:solidFill>
                  <a:schemeClr val="bg1"/>
                </a:solidFill>
                <a:latin typeface="Arial" charset="0"/>
              </a:rPr>
              <a:t>. </a:t>
            </a:r>
            <a:r>
              <a:rPr lang="en-US" altLang="en-US" sz="1250" b="1" dirty="0">
                <a:solidFill>
                  <a:srgbClr val="FFFF00"/>
                </a:solidFill>
                <a:latin typeface="Arial" charset="0"/>
              </a:rPr>
              <a:t>Confidence: </a:t>
            </a:r>
            <a:r>
              <a:rPr lang="en-US" altLang="en-US" sz="1250" b="1" dirty="0" smtClean="0">
                <a:solidFill>
                  <a:srgbClr val="FFFF00"/>
                </a:solidFill>
                <a:latin typeface="Arial" charset="0"/>
              </a:rPr>
              <a:t>Moderate</a:t>
            </a:r>
          </a:p>
          <a:p>
            <a:pPr>
              <a:spcBef>
                <a:spcPct val="0"/>
              </a:spcBef>
              <a:buFontTx/>
              <a:buAutoNum type="arabicPeriod"/>
              <a:defRPr/>
            </a:pPr>
            <a:endParaRPr lang="en-US" altLang="en-US" sz="1250" b="1" dirty="0">
              <a:solidFill>
                <a:srgbClr val="FFFF00"/>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above-average rainfall over </a:t>
            </a:r>
            <a:r>
              <a:rPr lang="en-US" altLang="en-US" sz="1250" b="1" dirty="0" smtClean="0">
                <a:solidFill>
                  <a:srgbClr val="FFFF00"/>
                </a:solidFill>
                <a:latin typeface="Arial" charset="0"/>
              </a:rPr>
              <a:t>along coasta</a:t>
            </a:r>
            <a:r>
              <a:rPr lang="en-US" altLang="en-US" sz="1250" b="1" dirty="0" smtClean="0">
                <a:solidFill>
                  <a:srgbClr val="FFFF00"/>
                </a:solidFill>
                <a:latin typeface="Arial" charset="0"/>
              </a:rPr>
              <a:t>l areas of northern Mozambique and southern Tanzania, and eastern Madagascar</a:t>
            </a:r>
            <a:r>
              <a:rPr lang="en-US" altLang="en-US" sz="1250" b="1" dirty="0" smtClean="0">
                <a:solidFill>
                  <a:srgbClr val="FFFF00"/>
                </a:solidFill>
                <a:latin typeface="Arial" charset="0"/>
              </a:rPr>
              <a:t>: </a:t>
            </a:r>
            <a:r>
              <a:rPr lang="en-US" altLang="en-US" sz="1250" dirty="0" smtClean="0">
                <a:solidFill>
                  <a:schemeClr val="bg1"/>
                </a:solidFill>
                <a:latin typeface="Arial" charset="0"/>
              </a:rPr>
              <a:t>Stronger than normal lower-level easterly flow, coupled with anomalous </a:t>
            </a:r>
            <a:r>
              <a:rPr lang="en-US" altLang="en-US" sz="1250" dirty="0" smtClean="0">
                <a:solidFill>
                  <a:schemeClr val="bg1"/>
                </a:solidFill>
                <a:latin typeface="Arial" charset="0"/>
              </a:rPr>
              <a:t>upper-level divergence </a:t>
            </a:r>
            <a:r>
              <a:rPr lang="en-US" altLang="en-US" sz="1250" dirty="0">
                <a:solidFill>
                  <a:schemeClr val="bg1"/>
                </a:solidFill>
                <a:latin typeface="Arial" charset="0"/>
              </a:rPr>
              <a:t>is expected to </a:t>
            </a:r>
            <a:r>
              <a:rPr lang="en-US" altLang="en-US" sz="1250" dirty="0" smtClean="0">
                <a:solidFill>
                  <a:schemeClr val="bg1"/>
                </a:solidFill>
                <a:latin typeface="Arial" charset="0"/>
              </a:rPr>
              <a:t>enhance </a:t>
            </a:r>
            <a:r>
              <a:rPr lang="en-US" altLang="en-US" sz="1250" dirty="0">
                <a:solidFill>
                  <a:schemeClr val="bg1"/>
                </a:solidFill>
                <a:latin typeface="Arial" charset="0"/>
              </a:rPr>
              <a:t>rainfall in the region. </a:t>
            </a:r>
            <a:r>
              <a:rPr lang="en-US" altLang="en-US" sz="1250" b="1" dirty="0">
                <a:solidFill>
                  <a:srgbClr val="FFFF00"/>
                </a:solidFill>
                <a:latin typeface="Arial" charset="0"/>
              </a:rPr>
              <a:t>Confidence: Moderate</a:t>
            </a:r>
          </a:p>
          <a:p>
            <a:pPr>
              <a:spcBef>
                <a:spcPct val="0"/>
              </a:spcBef>
              <a:buFontTx/>
              <a:buAutoNum type="arabicPeriod"/>
              <a:defRPr/>
            </a:pPr>
            <a:endParaRPr lang="en-US" altLang="en-US" sz="1250" b="1" dirty="0" smtClean="0">
              <a:solidFill>
                <a:srgbClr val="FFFF00"/>
              </a:solidFill>
              <a:latin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48" y="1828800"/>
            <a:ext cx="2980944" cy="385769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0257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Heavy rainfall fell over areas of northeastern Angola, central DRC, eastern CAR, western and eastern Tanzania, western Ethiopia, and northern Mozambique, while suppressed rainfall continued over much of Kenya and southeastern </a:t>
            </a:r>
            <a:r>
              <a:rPr lang="en-US" altLang="en-US" sz="1200" b="1" dirty="0" smtClean="0">
                <a:solidFill>
                  <a:schemeClr val="bg1"/>
                </a:solidFill>
              </a:rPr>
              <a:t>Ethiopia. Above-average </a:t>
            </a:r>
            <a:r>
              <a:rPr lang="en-US" altLang="en-US" sz="1200" b="1" dirty="0">
                <a:solidFill>
                  <a:schemeClr val="bg1"/>
                </a:solidFill>
              </a:rPr>
              <a:t>rainfall was observed over parts of CAR, DRC, eastern Angola, Zambia, central South Africa, western Ethiopia, parts of Tanzania, and central </a:t>
            </a:r>
            <a:r>
              <a:rPr lang="en-US" altLang="en-US" sz="1200" b="1" dirty="0" smtClean="0">
                <a:solidFill>
                  <a:schemeClr val="bg1"/>
                </a:solidFill>
              </a:rPr>
              <a:t>Madagascar. Below-average </a:t>
            </a:r>
            <a:r>
              <a:rPr lang="en-US" altLang="en-US" sz="1200" b="1" dirty="0">
                <a:solidFill>
                  <a:schemeClr val="bg1"/>
                </a:solidFill>
              </a:rPr>
              <a:t>rainfall was observed over areas of Cote d’Ivoire, Togo, Nigeria, Cameroon, Equatorial Guinea, Gabon, eastern DRC, South Sudan, Uganda, Kenya, southern Ethiopia, and southern Somalia.</a:t>
            </a:r>
          </a:p>
          <a:p>
            <a:pPr marL="171450" indent="-171450"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30 days, rainfall was above-average over parts of Liberia, Cote d’Ivoire, Ghana, Benin, CAR, DRC, Zambia, central Namibia, eastern South Africa, much of Tanzania, northern Ethiopia, and northern Madagascar. </a:t>
            </a:r>
            <a:r>
              <a:rPr lang="en-US" altLang="en-US" sz="1200" b="1" dirty="0" smtClean="0">
                <a:solidFill>
                  <a:schemeClr val="bg1"/>
                </a:solidFill>
              </a:rPr>
              <a:t> Below-average </a:t>
            </a:r>
            <a:r>
              <a:rPr lang="en-US" altLang="en-US" sz="1200" b="1" dirty="0">
                <a:solidFill>
                  <a:schemeClr val="bg1"/>
                </a:solidFill>
              </a:rPr>
              <a:t>rainfall was observed over the southern parts of Cote d’Ivoire, Ghana, Togo, Benin, much of Nigeria, western Cameroon, Equatorial Guinea, Gabon, Angola, western and eastern DRC, South Sudan, Uganda, Kenya, northern Tanzania, southern Ethiopia, southern Somalia, and parts of Madagascar.</a:t>
            </a:r>
          </a:p>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90 days, rainfall was above-average along the coastal areas of Cote d’Ivoire, Ghana, Togo, Benin, and southeastern Nigeria, CAR, many parts of DRC, eastern South Africa, western South Sudan, northern Zambia, Malawi, southern Tanzania, northern Mozambique, western and northeastern Ethiopia, and parts of </a:t>
            </a:r>
            <a:r>
              <a:rPr lang="en-US" altLang="en-US" sz="1200" b="1" dirty="0" smtClean="0">
                <a:solidFill>
                  <a:schemeClr val="bg1"/>
                </a:solidFill>
              </a:rPr>
              <a:t>Madagascar. Below-average </a:t>
            </a:r>
            <a:r>
              <a:rPr lang="en-US" altLang="en-US" sz="1200" b="1" dirty="0">
                <a:solidFill>
                  <a:schemeClr val="bg1"/>
                </a:solidFill>
              </a:rPr>
              <a:t>rainfall was registered over parts of Sierra Leone, western Liberia, parts of Cote d’Ivoire, areas of northern Ghana, northern Togo, northern Benin, much of Nigeria, parts of Cameroon, Equatorial Guinea, Gabon, Congo-Brazzaville, Angola, Namibia, western and eastern areas of DRC, southern Zambia, Botswana, Zimbabwe, Uganda, South Sudan, northern Tanzania, Kenya, southern Ethiopia, southern Somalia, and parts of Madagascar. </a:t>
            </a:r>
          </a:p>
          <a:p>
            <a:pPr marL="171450" indent="-171450" eaLnBrk="1" hangingPunct="1">
              <a:lnSpc>
                <a:spcPct val="90000"/>
              </a:lnSpc>
              <a:spcBef>
                <a:spcPct val="50000"/>
              </a:spcBef>
              <a:buFont typeface="Arial" panose="020B0604020202020204" pitchFamily="34" charset="0"/>
              <a:buChar char="•"/>
            </a:pPr>
            <a:r>
              <a:rPr lang="en-US" altLang="en-US" sz="1200" b="1" dirty="0">
                <a:solidFill>
                  <a:schemeClr val="bg1"/>
                </a:solidFill>
              </a:rPr>
              <a:t>Week-1 outlooks call for an increased chance for above-average rainfall over Rwanda, Burundi, Kenya, southern Ethiopia, much of Tanzania, and coastal areas of northern Mozambique. In contrast, there is an increased chance for below-average rainfall over Guinea-Conakry, Sierra Leone, Nigeria, Cameroon, CAR, southern Chad, northern DRC, and western South Sudan.</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285750" indent="-285750" eaLnBrk="1" hangingPunct="1">
              <a:buFont typeface="Arial" panose="020B0604020202020204" pitchFamily="34" charset="0"/>
              <a:buChar char="•"/>
            </a:pPr>
            <a:r>
              <a:rPr lang="en-US" altLang="en-US" sz="1800" b="1" dirty="0">
                <a:solidFill>
                  <a:schemeClr val="bg1"/>
                </a:solidFill>
              </a:rPr>
              <a:t>Moderate to heavy rainfall resulted in moisture surpluses over many areas of DRC, eastern Angola, Zambia, central South Africa, parts of northern Zimbabwe, western Tanzania, and west-central Ethiopia.</a:t>
            </a:r>
          </a:p>
          <a:p>
            <a:pPr marL="342900" indent="-342900" eaLnBrk="1" hangingPunct="1">
              <a:buFontTx/>
              <a:buChar char="•"/>
              <a:tabLst>
                <a:tab pos="1885950" algn="l"/>
              </a:tabLst>
            </a:pPr>
            <a:endParaRPr lang="en-US" altLang="en-US" sz="1800" b="1" dirty="0">
              <a:solidFill>
                <a:schemeClr val="bg1"/>
              </a:solidFill>
            </a:endParaRPr>
          </a:p>
          <a:p>
            <a:pPr marL="285750" indent="-285750" eaLnBrk="1" hangingPunct="1">
              <a:lnSpc>
                <a:spcPct val="90000"/>
              </a:lnSpc>
              <a:spcBef>
                <a:spcPct val="50000"/>
              </a:spcBef>
              <a:buFont typeface="Arial" panose="020B0604020202020204" pitchFamily="34" charset="0"/>
              <a:buChar char="•"/>
            </a:pPr>
            <a:r>
              <a:rPr lang="en-US" altLang="en-US" sz="1800" b="1" dirty="0">
                <a:solidFill>
                  <a:schemeClr val="bg1"/>
                </a:solidFill>
              </a:rPr>
              <a:t>Week-1 outlooks call for an increased chance for above-average rainfall over Rwanda, Burundi, Kenya, southern Ethiopia, much of Tanzania, and coastal areas of northern Mozambique. In contrast, there is an increased chance for below-average rainfall over Guinea-Conakry, Sierra Leone, Nigeria, Cameroon, CAR, southern Chad, northern DRC, and western South Sudan.</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440394"/>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smtClean="0">
                <a:solidFill>
                  <a:schemeClr val="bg1"/>
                </a:solidFill>
              </a:rPr>
              <a:t>Heavy rainfall fell over areas of northeastern Angola, central DRC, eastern CAR, western and eastern Tanzania, western Ethiopia, and northern Mozambique, while suppressed rainfall continued over much of Kenya and southeastern Ethiopia.</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Above-average rainfall was observed over parts of CAR, DRC, eastern Angola, Zambia, central South Africa, western Ethiopia, parts of Tanzania, and central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Below-average rainfall was observed over </a:t>
            </a:r>
            <a:r>
              <a:rPr lang="en-US" altLang="en-US" sz="1200" b="1" dirty="0" smtClean="0">
                <a:solidFill>
                  <a:schemeClr val="bg1"/>
                </a:solidFill>
              </a:rPr>
              <a:t>areas </a:t>
            </a:r>
            <a:r>
              <a:rPr lang="en-US" altLang="en-US" sz="1200" b="1" dirty="0" smtClean="0">
                <a:solidFill>
                  <a:schemeClr val="bg1"/>
                </a:solidFill>
              </a:rPr>
              <a:t>of </a:t>
            </a:r>
            <a:r>
              <a:rPr lang="en-US" altLang="en-US" sz="1200" b="1" dirty="0" smtClean="0">
                <a:solidFill>
                  <a:schemeClr val="bg1"/>
                </a:solidFill>
              </a:rPr>
              <a:t>Cote d’Ivoire, Togo, Nigeria, Cameroon, Equatorial Guinea, Gabon, eastern DRC, South Sudan, Uganda, Kenya, southern Ethiopia, and southern Somalia.</a:t>
            </a:r>
            <a:endParaRPr lang="en-US" altLang="en-US" sz="120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pic>
        <p:nvPicPr>
          <p:cNvPr id="2" name="Picture 2" descr="https://origin.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origin.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29200"/>
            <a:ext cx="8994775" cy="1054135"/>
          </a:xfrm>
          <a:prstGeom prst="rect">
            <a:avLst/>
          </a:prstGeom>
          <a:noFill/>
          <a:ln w="9525">
            <a:noFill/>
            <a:miter lim="800000"/>
            <a:headEnd/>
            <a:tailEnd/>
          </a:ln>
        </p:spPr>
        <p:txBody>
          <a:bodyPr>
            <a:spAutoFit/>
          </a:bodyPr>
          <a:lstStyle/>
          <a:p>
            <a:pPr eaLnBrk="1" hangingPunct="1">
              <a:lnSpc>
                <a:spcPct val="90000"/>
              </a:lnSpc>
              <a:spcBef>
                <a:spcPct val="50000"/>
              </a:spcBef>
            </a:pPr>
            <a:r>
              <a:rPr lang="en-US" altLang="en-US" sz="1250" b="1" dirty="0">
                <a:solidFill>
                  <a:schemeClr val="bg1"/>
                </a:solidFill>
              </a:rPr>
              <a:t>During the past 30 days, rainfall was above-average </a:t>
            </a:r>
            <a:r>
              <a:rPr lang="en-US" altLang="en-US" sz="1250" b="1" dirty="0" smtClean="0">
                <a:solidFill>
                  <a:schemeClr val="bg1"/>
                </a:solidFill>
              </a:rPr>
              <a:t>over parts </a:t>
            </a:r>
            <a:r>
              <a:rPr lang="en-US" altLang="en-US" sz="1250" b="1" dirty="0" smtClean="0">
                <a:solidFill>
                  <a:schemeClr val="bg1"/>
                </a:solidFill>
              </a:rPr>
              <a:t>of Liberia, Cote d’Ivoire, Ghana, Benin, CAR, DRC, Zambia, central Namibia, eastern South Africa, much of Tanzania, northern Ethiopia, and northern Madagascar. </a:t>
            </a:r>
            <a:endParaRPr lang="en-US" altLang="en-US" sz="1250" b="1" dirty="0">
              <a:solidFill>
                <a:schemeClr val="bg1"/>
              </a:solidFill>
            </a:endParaRPr>
          </a:p>
          <a:p>
            <a:pPr eaLnBrk="1" hangingPunct="1">
              <a:lnSpc>
                <a:spcPct val="90000"/>
              </a:lnSpc>
              <a:spcBef>
                <a:spcPct val="50000"/>
              </a:spcBef>
            </a:pPr>
            <a:r>
              <a:rPr lang="en-US" altLang="en-US" sz="1250" b="1" dirty="0">
                <a:solidFill>
                  <a:schemeClr val="bg1"/>
                </a:solidFill>
              </a:rPr>
              <a:t>Below-average rainfall was observed </a:t>
            </a:r>
            <a:r>
              <a:rPr lang="en-US" altLang="en-US" sz="1250" b="1" dirty="0" smtClean="0">
                <a:solidFill>
                  <a:schemeClr val="bg1"/>
                </a:solidFill>
              </a:rPr>
              <a:t>over </a:t>
            </a:r>
            <a:r>
              <a:rPr lang="en-US" altLang="en-US" sz="1250" b="1" dirty="0" smtClean="0">
                <a:solidFill>
                  <a:schemeClr val="bg1"/>
                </a:solidFill>
              </a:rPr>
              <a:t>the southern parts of Cote d’Ivoire, Ghana, Togo, Benin, much of Nigeria, western Cameroon, Equatorial Guinea, Gabon, Angola, western and eastern DRC, South Sudan, Uganda, Kenya, northern Tanzania, southern Ethiopia, southern Somalia, and parts of Madagascar.</a:t>
            </a:r>
            <a:endParaRPr lang="en-US" altLang="en-US" sz="1250" b="1" dirty="0">
              <a:solidFill>
                <a:schemeClr val="bg1"/>
              </a:solidFill>
            </a:endParaRPr>
          </a:p>
        </p:txBody>
      </p:sp>
      <p:pic>
        <p:nvPicPr>
          <p:cNvPr id="2" name="Picture 2" descr="https://origin.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origin.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rainfall was above-average </a:t>
            </a:r>
            <a:r>
              <a:rPr lang="en-US" altLang="en-US" sz="1200" b="1" dirty="0" smtClean="0">
                <a:solidFill>
                  <a:schemeClr val="bg1"/>
                </a:solidFill>
              </a:rPr>
              <a:t>along the coastal areas of Cote d’Ivoire, Ghana, Togo, Benin, and southeastern Nigeria, CAR, many parts of DRC, eastern South Africa, western South Sudan, northern Zambia, Malawi, southern Tanzania, northern Mozambique, western and northeastern Ethiopia, and parts of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Below-average rainfall was registered over parts of Sierra Leone, western Liberia, parts of Cote d’Ivoire, areas of northern Ghana, northern Togo, northern Benin, much of Nigeria, parts of Cameroon, Equatorial Guinea, Gabon, Congo-Brazzaville, Angola, Namibia, western and eastern areas of DRC, southern Zambia, Botswana, Zimbabwe, Uganda, South Sudan, northern Tanzania, Kenya, southern Ethiopia, southern Somalia, and parts of Madagascar. </a:t>
            </a:r>
            <a:endParaRPr lang="en-US" altLang="en-US" sz="1200" b="1" dirty="0">
              <a:solidFill>
                <a:schemeClr val="bg1"/>
              </a:solidFill>
            </a:endParaRPr>
          </a:p>
        </p:txBody>
      </p:sp>
      <p:pic>
        <p:nvPicPr>
          <p:cNvPr id="2" name="Picture 2" descr="https://origin.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origin.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744901"/>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defRPr/>
            </a:pPr>
            <a:r>
              <a:rPr lang="en-US" altLang="en-US" sz="1180" b="1" dirty="0">
                <a:solidFill>
                  <a:schemeClr val="bg1"/>
                </a:solidFill>
                <a:latin typeface="Arial" charset="0"/>
              </a:rPr>
              <a:t>During the past 180 days, rainfall was above-average over </a:t>
            </a:r>
            <a:r>
              <a:rPr lang="en-US" altLang="en-US" sz="1180" b="1" dirty="0" smtClean="0">
                <a:solidFill>
                  <a:schemeClr val="bg1"/>
                </a:solidFill>
                <a:latin typeface="Arial" charset="0"/>
              </a:rPr>
              <a:t>parts of Mali</a:t>
            </a:r>
            <a:r>
              <a:rPr lang="en-US" altLang="en-US" sz="1180" b="1" dirty="0">
                <a:solidFill>
                  <a:schemeClr val="bg1"/>
                </a:solidFill>
                <a:latin typeface="Arial" charset="0"/>
              </a:rPr>
              <a:t>, </a:t>
            </a:r>
            <a:r>
              <a:rPr lang="en-US" altLang="en-US" sz="1180" b="1" dirty="0" smtClean="0">
                <a:solidFill>
                  <a:schemeClr val="bg1"/>
                </a:solidFill>
                <a:latin typeface="Arial" charset="0"/>
              </a:rPr>
              <a:t>Guinea-Conakry, </a:t>
            </a:r>
            <a:r>
              <a:rPr lang="en-US" altLang="en-US" sz="1180" b="1" dirty="0" smtClean="0">
                <a:solidFill>
                  <a:schemeClr val="bg1"/>
                </a:solidFill>
                <a:latin typeface="Arial" charset="0"/>
              </a:rPr>
              <a:t>Sierra </a:t>
            </a:r>
            <a:r>
              <a:rPr lang="en-US" altLang="en-US" sz="1180" b="1" dirty="0">
                <a:solidFill>
                  <a:schemeClr val="bg1"/>
                </a:solidFill>
                <a:latin typeface="Arial" charset="0"/>
              </a:rPr>
              <a:t>Leone, </a:t>
            </a:r>
            <a:r>
              <a:rPr lang="en-US" altLang="en-US" sz="1180" b="1" dirty="0" smtClean="0">
                <a:solidFill>
                  <a:schemeClr val="bg1"/>
                </a:solidFill>
                <a:latin typeface="Arial" charset="0"/>
              </a:rPr>
              <a:t>parts of Cote d’Ivoire, southern Ghana, </a:t>
            </a:r>
            <a:r>
              <a:rPr lang="en-US" altLang="en-US" sz="1180" b="1" dirty="0" smtClean="0">
                <a:solidFill>
                  <a:schemeClr val="bg1"/>
                </a:solidFill>
                <a:latin typeface="Arial" charset="0"/>
              </a:rPr>
              <a:t>Togo</a:t>
            </a:r>
            <a:r>
              <a:rPr lang="en-US" altLang="en-US" sz="1180" b="1" dirty="0" smtClean="0">
                <a:solidFill>
                  <a:schemeClr val="bg1"/>
                </a:solidFill>
                <a:latin typeface="Arial" charset="0"/>
              </a:rPr>
              <a:t>, Benin</a:t>
            </a:r>
            <a:r>
              <a:rPr lang="en-US" altLang="en-US" sz="1180" b="1" dirty="0">
                <a:solidFill>
                  <a:schemeClr val="bg1"/>
                </a:solidFill>
                <a:latin typeface="Arial" charset="0"/>
              </a:rPr>
              <a:t>, </a:t>
            </a:r>
            <a:r>
              <a:rPr lang="en-US" altLang="en-US" sz="1180" b="1" dirty="0" smtClean="0">
                <a:solidFill>
                  <a:schemeClr val="bg1"/>
                </a:solidFill>
                <a:latin typeface="Arial" charset="0"/>
              </a:rPr>
              <a:t>southeastern Nigeria, parts of Cameroon</a:t>
            </a:r>
            <a:r>
              <a:rPr lang="en-US" altLang="en-US" sz="1180" b="1" dirty="0" smtClean="0">
                <a:solidFill>
                  <a:schemeClr val="bg1"/>
                </a:solidFill>
                <a:latin typeface="Arial" charset="0"/>
              </a:rPr>
              <a:t>, parts of eastern Chad, </a:t>
            </a:r>
            <a:r>
              <a:rPr lang="en-US" altLang="en-US" sz="1180" b="1" dirty="0" smtClean="0">
                <a:solidFill>
                  <a:schemeClr val="bg1"/>
                </a:solidFill>
                <a:latin typeface="Arial" charset="0"/>
              </a:rPr>
              <a:t>CAR</a:t>
            </a:r>
            <a:r>
              <a:rPr lang="en-US" altLang="en-US" sz="1180" b="1" dirty="0">
                <a:solidFill>
                  <a:schemeClr val="bg1"/>
                </a:solidFill>
                <a:latin typeface="Arial" charset="0"/>
              </a:rPr>
              <a:t>, </a:t>
            </a:r>
            <a:r>
              <a:rPr lang="en-US" altLang="en-US" sz="1180" b="1" dirty="0" smtClean="0">
                <a:solidFill>
                  <a:schemeClr val="bg1"/>
                </a:solidFill>
                <a:latin typeface="Arial" charset="0"/>
              </a:rPr>
              <a:t>local areas in western South Sudan, portions of Ethiopia, </a:t>
            </a:r>
            <a:r>
              <a:rPr lang="en-US" altLang="en-US" sz="1180" b="1" dirty="0" smtClean="0">
                <a:solidFill>
                  <a:schemeClr val="bg1"/>
                </a:solidFill>
                <a:latin typeface="Arial" charset="0"/>
              </a:rPr>
              <a:t>much </a:t>
            </a:r>
            <a:r>
              <a:rPr lang="en-US" altLang="en-US" sz="1180" b="1" dirty="0" smtClean="0">
                <a:solidFill>
                  <a:schemeClr val="bg1"/>
                </a:solidFill>
                <a:latin typeface="Arial" charset="0"/>
              </a:rPr>
              <a:t>of </a:t>
            </a:r>
            <a:r>
              <a:rPr lang="en-US" altLang="en-US" sz="1180" b="1" dirty="0">
                <a:solidFill>
                  <a:schemeClr val="bg1"/>
                </a:solidFill>
                <a:latin typeface="Arial" charset="0"/>
              </a:rPr>
              <a:t>Tanzania</a:t>
            </a:r>
            <a:r>
              <a:rPr lang="en-US" altLang="en-US" sz="1180" b="1" dirty="0" smtClean="0">
                <a:solidFill>
                  <a:schemeClr val="bg1"/>
                </a:solidFill>
                <a:latin typeface="Arial" charset="0"/>
              </a:rPr>
              <a:t>, </a:t>
            </a:r>
            <a:r>
              <a:rPr lang="en-US" altLang="en-US" sz="1180" b="1" dirty="0" smtClean="0">
                <a:solidFill>
                  <a:schemeClr val="bg1"/>
                </a:solidFill>
                <a:latin typeface="Arial" charset="0"/>
              </a:rPr>
              <a:t>many parts of Congo-Brazzaville</a:t>
            </a:r>
            <a:r>
              <a:rPr lang="en-US" altLang="en-US" sz="1180" b="1" dirty="0">
                <a:solidFill>
                  <a:schemeClr val="bg1"/>
                </a:solidFill>
                <a:latin typeface="Arial" charset="0"/>
              </a:rPr>
              <a:t>, </a:t>
            </a:r>
            <a:r>
              <a:rPr lang="en-US" altLang="en-US" sz="1180" b="1" dirty="0" smtClean="0">
                <a:solidFill>
                  <a:schemeClr val="bg1"/>
                </a:solidFill>
                <a:latin typeface="Arial" charset="0"/>
              </a:rPr>
              <a:t>many parts of </a:t>
            </a:r>
            <a:r>
              <a:rPr lang="en-US" altLang="en-US" sz="1180" b="1" dirty="0" smtClean="0">
                <a:solidFill>
                  <a:schemeClr val="bg1"/>
                </a:solidFill>
                <a:latin typeface="Arial" charset="0"/>
              </a:rPr>
              <a:t>northern DRC</a:t>
            </a:r>
            <a:r>
              <a:rPr lang="en-US" altLang="en-US" sz="1180" b="1" dirty="0" smtClean="0">
                <a:solidFill>
                  <a:schemeClr val="bg1"/>
                </a:solidFill>
                <a:latin typeface="Arial" charset="0"/>
              </a:rPr>
              <a:t>, local areas in South Africa, eastern Zambia, Malawi, many parts of Mozambique, and portions of Madagascar. </a:t>
            </a:r>
          </a:p>
          <a:p>
            <a:pPr algn="just" eaLnBrk="1" hangingPunct="1">
              <a:lnSpc>
                <a:spcPct val="90000"/>
              </a:lnSpc>
              <a:spcBef>
                <a:spcPct val="50000"/>
              </a:spcBef>
              <a:buFontTx/>
              <a:buNone/>
              <a:defRPr/>
            </a:pP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a:t>
            </a:r>
            <a:r>
              <a:rPr lang="en-US" altLang="en-US" sz="1180" b="1" dirty="0" smtClean="0">
                <a:solidFill>
                  <a:schemeClr val="bg1"/>
                </a:solidFill>
                <a:latin typeface="Arial" charset="0"/>
              </a:rPr>
              <a:t>over </a:t>
            </a:r>
            <a:r>
              <a:rPr lang="en-US" altLang="en-US" sz="1180" b="1" dirty="0" smtClean="0">
                <a:solidFill>
                  <a:schemeClr val="bg1"/>
                </a:solidFill>
                <a:latin typeface="Arial" charset="0"/>
              </a:rPr>
              <a:t>central </a:t>
            </a:r>
            <a:r>
              <a:rPr lang="en-US" altLang="en-US" sz="1180" b="1" dirty="0" smtClean="0">
                <a:solidFill>
                  <a:schemeClr val="bg1"/>
                </a:solidFill>
                <a:latin typeface="Arial" charset="0"/>
              </a:rPr>
              <a:t>Liberia, local areas in Cote d’Ivoire, portions of Ghana, parts of Nigeria and Cameroon, Equatorial Guinea, Gabon, </a:t>
            </a:r>
            <a:r>
              <a:rPr lang="en-US" altLang="en-US" sz="1180" b="1" dirty="0" smtClean="0">
                <a:solidFill>
                  <a:schemeClr val="bg1"/>
                </a:solidFill>
                <a:latin typeface="Arial" charset="0"/>
              </a:rPr>
              <a:t>northwestern </a:t>
            </a:r>
            <a:r>
              <a:rPr lang="en-US" altLang="en-US" sz="1180" b="1" dirty="0" smtClean="0">
                <a:solidFill>
                  <a:schemeClr val="bg1"/>
                </a:solidFill>
                <a:latin typeface="Arial" charset="0"/>
              </a:rPr>
              <a:t>CAR, </a:t>
            </a:r>
            <a:r>
              <a:rPr lang="en-US" altLang="en-US" sz="1180" b="1" dirty="0" smtClean="0">
                <a:solidFill>
                  <a:schemeClr val="bg1"/>
                </a:solidFill>
                <a:latin typeface="Arial" charset="0"/>
              </a:rPr>
              <a:t>southern </a:t>
            </a:r>
            <a:r>
              <a:rPr lang="en-US" altLang="en-US" sz="1180" b="1" dirty="0" smtClean="0">
                <a:solidFill>
                  <a:schemeClr val="bg1"/>
                </a:solidFill>
                <a:latin typeface="Arial" charset="0"/>
              </a:rPr>
              <a:t>DRC, many parts of South Sudan, portions of Ethiopia, Somalia, Uganda, Kenya, many parts of Angola and Namibia, western Zambia, many parts of Botswana</a:t>
            </a:r>
            <a:r>
              <a:rPr lang="en-US" altLang="en-US" sz="1180" b="1" dirty="0">
                <a:solidFill>
                  <a:schemeClr val="bg1"/>
                </a:solidFill>
                <a:latin typeface="Arial" charset="0"/>
              </a:rPr>
              <a:t>, </a:t>
            </a:r>
            <a:r>
              <a:rPr lang="en-US" altLang="en-US" sz="1180" b="1" dirty="0" smtClean="0">
                <a:solidFill>
                  <a:schemeClr val="bg1"/>
                </a:solidFill>
                <a:latin typeface="Arial" charset="0"/>
              </a:rPr>
              <a:t>Zimbabwe, many parts of South Africa, local areas in Mozambique, and portions of Madagascar.</a:t>
            </a:r>
            <a:endParaRPr lang="en-US" altLang="en-US" sz="1180" b="1" dirty="0">
              <a:solidFill>
                <a:schemeClr val="bg1"/>
              </a:solidFill>
              <a:latin typeface="Arial" charset="0"/>
            </a:endParaRPr>
          </a:p>
          <a:p>
            <a:pPr algn="just" eaLnBrk="1" hangingPunct="1">
              <a:lnSpc>
                <a:spcPct val="90000"/>
              </a:lnSpc>
              <a:spcBef>
                <a:spcPct val="50000"/>
              </a:spcBef>
              <a:buFontTx/>
              <a:buNone/>
              <a:defRPr/>
            </a:pPr>
            <a:endParaRPr lang="en-US" altLang="en-US" sz="1180" b="1" dirty="0" smtClean="0">
              <a:solidFill>
                <a:schemeClr val="bg1"/>
              </a:solidFill>
              <a:latin typeface="Arial" charset="0"/>
              <a:cs typeface="+mn-cs"/>
            </a:endParaRPr>
          </a:p>
        </p:txBody>
      </p:sp>
      <p:pic>
        <p:nvPicPr>
          <p:cNvPr id="2" name="Picture 2" descr="https://origin.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origin.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733799" y="1828801"/>
            <a:ext cx="914400" cy="7620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1752600" y="2557463"/>
            <a:ext cx="1047750" cy="947737"/>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seasonal total rainfall remained below-average over southern Angola (bottom left panel) and </a:t>
            </a:r>
            <a:r>
              <a:rPr lang="en-US" altLang="en-US" sz="1250" b="1" dirty="0" smtClean="0">
                <a:solidFill>
                  <a:schemeClr val="bg1"/>
                </a:solidFill>
                <a:latin typeface="Arial" charset="0"/>
                <a:cs typeface="+mn-cs"/>
              </a:rPr>
              <a:t>southern Somalia (top </a:t>
            </a:r>
            <a:r>
              <a:rPr lang="en-US" altLang="en-US" sz="1250" b="1" dirty="0" smtClean="0">
                <a:solidFill>
                  <a:schemeClr val="bg1"/>
                </a:solidFill>
                <a:latin typeface="Arial" charset="0"/>
                <a:cs typeface="+mn-cs"/>
              </a:rPr>
              <a:t>right). In contrast, seasonal total rainfall remained above-average over parts of </a:t>
            </a:r>
            <a:r>
              <a:rPr lang="en-US" altLang="en-US" sz="1250" b="1" dirty="0" smtClean="0">
                <a:solidFill>
                  <a:schemeClr val="bg1"/>
                </a:solidFill>
                <a:latin typeface="Arial" charset="0"/>
                <a:cs typeface="+mn-cs"/>
              </a:rPr>
              <a:t>southern Malawi (bottom </a:t>
            </a:r>
            <a:r>
              <a:rPr lang="en-US" altLang="en-US" sz="1250" b="1" dirty="0" smtClean="0">
                <a:solidFill>
                  <a:schemeClr val="bg1"/>
                </a:solidFill>
                <a:latin typeface="Arial" charset="0"/>
                <a:cs typeface="+mn-cs"/>
              </a:rPr>
              <a:t>right).</a:t>
            </a:r>
          </a:p>
        </p:txBody>
      </p:sp>
      <p:sp>
        <p:nvSpPr>
          <p:cNvPr id="18441" name="Line 169"/>
          <p:cNvSpPr>
            <a:spLocks noChangeShapeType="1"/>
          </p:cNvSpPr>
          <p:nvPr/>
        </p:nvSpPr>
        <p:spPr bwMode="auto">
          <a:xfrm flipH="1" flipV="1">
            <a:off x="3429000" y="2514599"/>
            <a:ext cx="1047750" cy="1219199"/>
          </a:xfrm>
          <a:prstGeom prst="line">
            <a:avLst/>
          </a:prstGeom>
          <a:noFill/>
          <a:ln w="50800">
            <a:solidFill>
              <a:srgbClr val="FF0000"/>
            </a:solidFill>
            <a:round/>
            <a:headEnd/>
            <a:tailEnd type="triangle" w="med" len="med"/>
          </a:ln>
        </p:spPr>
        <p:txBody>
          <a:bodyPr/>
          <a:lstStyle/>
          <a:p>
            <a:endParaRPr lang="en-US"/>
          </a:p>
        </p:txBody>
      </p:sp>
      <p:pic>
        <p:nvPicPr>
          <p:cNvPr id="6146" name="Picture 2" descr="https://www.cpc.ncep.noaa.gov/products/international/africa_arc/africa_arc_90day_ptts_Ondjiva_Angola.gif"/>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 y="3465576"/>
            <a:ext cx="394335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arc/africa_arc_90day_ptts_Bardere_Somalia.gif"/>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450" y="533400"/>
            <a:ext cx="394335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arc/africa_arc_90day_ptts_Blantyre_Malawi.gif"/>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2450" y="3495675"/>
            <a:ext cx="3943350" cy="2600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origin.cpc.ncep.noaa.gov/products/international/cdas/cdas_7day_af_85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48" y="1517904"/>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smtClean="0">
                <a:solidFill>
                  <a:srgbClr val="FFFF00"/>
                </a:solidFill>
                <a:latin typeface="Arial" charset="0"/>
              </a:rPr>
              <a:t>Atmospheric Circulation:</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20485" name="Text Box 3"/>
          <p:cNvSpPr txBox="1">
            <a:spLocks noChangeArrowheads="1"/>
          </p:cNvSpPr>
          <p:nvPr/>
        </p:nvSpPr>
        <p:spPr bwMode="auto">
          <a:xfrm>
            <a:off x="533400" y="5711952"/>
            <a:ext cx="8763000" cy="757130"/>
          </a:xfrm>
          <a:prstGeom prst="rect">
            <a:avLst/>
          </a:prstGeom>
          <a:noFill/>
          <a:ln w="9525">
            <a:noFill/>
            <a:miter lim="800000"/>
            <a:headEnd/>
            <a:tailEnd/>
          </a:ln>
        </p:spPr>
        <p:txBody>
          <a:bodyPr>
            <a:spAutoFit/>
          </a:bodyPr>
          <a:lstStyle/>
          <a:p>
            <a:pPr eaLnBrk="1" hangingPunct="1">
              <a:lnSpc>
                <a:spcPct val="90000"/>
              </a:lnSpc>
              <a:spcBef>
                <a:spcPct val="50000"/>
              </a:spcBef>
            </a:pPr>
            <a:r>
              <a:rPr lang="en-US" altLang="en-US" b="1" dirty="0" smtClean="0">
                <a:solidFill>
                  <a:schemeClr val="bg1"/>
                </a:solidFill>
              </a:rPr>
              <a:t>Anomalous lower-level </a:t>
            </a:r>
            <a:r>
              <a:rPr lang="en-US" altLang="en-US" b="1" dirty="0" smtClean="0">
                <a:solidFill>
                  <a:schemeClr val="bg1"/>
                </a:solidFill>
              </a:rPr>
              <a:t>convergence </a:t>
            </a:r>
            <a:r>
              <a:rPr lang="en-US" altLang="en-US" b="1" dirty="0">
                <a:solidFill>
                  <a:schemeClr val="bg1"/>
                </a:solidFill>
              </a:rPr>
              <a:t>(left panel</a:t>
            </a:r>
            <a:r>
              <a:rPr lang="en-US" altLang="en-US" b="1" dirty="0" smtClean="0">
                <a:solidFill>
                  <a:schemeClr val="bg1"/>
                </a:solidFill>
              </a:rPr>
              <a:t>), coupled with upper-level </a:t>
            </a:r>
            <a:r>
              <a:rPr lang="en-US" altLang="en-US" b="1" dirty="0" smtClean="0">
                <a:solidFill>
                  <a:schemeClr val="bg1"/>
                </a:solidFill>
              </a:rPr>
              <a:t>divergence </a:t>
            </a:r>
            <a:r>
              <a:rPr lang="en-US" altLang="en-US" b="1" dirty="0" smtClean="0">
                <a:solidFill>
                  <a:schemeClr val="bg1"/>
                </a:solidFill>
              </a:rPr>
              <a:t>was observed across </a:t>
            </a:r>
            <a:r>
              <a:rPr lang="en-US" altLang="en-US" b="1" dirty="0" smtClean="0">
                <a:solidFill>
                  <a:schemeClr val="bg1"/>
                </a:solidFill>
              </a:rPr>
              <a:t>central southern </a:t>
            </a:r>
            <a:r>
              <a:rPr lang="en-US" altLang="en-US" b="1" dirty="0" smtClean="0">
                <a:solidFill>
                  <a:schemeClr val="bg1"/>
                </a:solidFill>
              </a:rPr>
              <a:t>Africa, which may have contributed to the observed </a:t>
            </a:r>
            <a:r>
              <a:rPr lang="en-US" altLang="en-US" b="1" dirty="0" smtClean="0">
                <a:solidFill>
                  <a:schemeClr val="bg1"/>
                </a:solidFill>
              </a:rPr>
              <a:t>rainfall surpluses </a:t>
            </a:r>
            <a:r>
              <a:rPr lang="en-US" altLang="en-US" b="1" dirty="0" smtClean="0">
                <a:solidFill>
                  <a:schemeClr val="bg1"/>
                </a:solidFill>
              </a:rPr>
              <a:t>in the region.</a:t>
            </a:r>
            <a:endParaRPr lang="en-US" altLang="en-US" b="1" dirty="0">
              <a:solidFill>
                <a:schemeClr val="bg1"/>
              </a:solidFill>
            </a:endParaRPr>
          </a:p>
        </p:txBody>
      </p:sp>
      <p:sp>
        <p:nvSpPr>
          <p:cNvPr id="11" name="Oval 10"/>
          <p:cNvSpPr/>
          <p:nvPr/>
        </p:nvSpPr>
        <p:spPr>
          <a:xfrm rot="18866061">
            <a:off x="2575179" y="3515177"/>
            <a:ext cx="775705" cy="738166"/>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 name="Picture 4" descr="https://origin.cpc.ncep.noaa.gov/products/international/cdas/cdas_7day_af_2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517904"/>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155305</TotalTime>
  <Words>1719</Words>
  <Application>Microsoft Office PowerPoint</Application>
  <PresentationFormat>On-screen Show (4:3)</PresentationFormat>
  <Paragraphs>73</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Miliaritiana Robjhon</cp:lastModifiedBy>
  <cp:revision>8047</cp:revision>
  <cp:lastPrinted>2018-07-09T15:13:07Z</cp:lastPrinted>
  <dcterms:created xsi:type="dcterms:W3CDTF">2001-08-31T10:39:36Z</dcterms:created>
  <dcterms:modified xsi:type="dcterms:W3CDTF">2019-04-22T18:48:22Z</dcterms:modified>
</cp:coreProperties>
</file>