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96847" autoAdjust="0"/>
  </p:normalViewPr>
  <p:slideViewPr>
    <p:cSldViewPr>
      <p:cViewPr varScale="1">
        <p:scale>
          <a:sx n="113" d="100"/>
          <a:sy n="113" d="100"/>
        </p:scale>
        <p:origin x="-726" y="-108"/>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90189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7/8/2019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938470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206"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8 July </a:t>
            </a:r>
            <a:r>
              <a:rPr lang="en-US" altLang="en-US" sz="2800" b="1" dirty="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29200"/>
            <a:ext cx="8839200" cy="1600438"/>
          </a:xfrm>
          <a:prstGeom prst="rect">
            <a:avLst/>
          </a:prstGeom>
          <a:noFill/>
          <a:ln w="9525">
            <a:noFill/>
            <a:miter lim="800000"/>
            <a:headEnd/>
            <a:tailEnd/>
          </a:ln>
        </p:spPr>
        <p:txBody>
          <a:bodyPr>
            <a:spAutoFit/>
          </a:bodyPr>
          <a:lstStyle/>
          <a:p>
            <a:pPr eaLnBrk="1" hangingPunct="1"/>
            <a:r>
              <a:rPr lang="en-US" altLang="en-US" sz="1400" b="1" dirty="0">
                <a:solidFill>
                  <a:schemeClr val="bg1"/>
                </a:solidFill>
              </a:rPr>
              <a:t>For week-1 (left panel</a:t>
            </a:r>
            <a:r>
              <a:rPr lang="en-US" altLang="en-US" sz="1400" b="1" dirty="0" smtClean="0">
                <a:solidFill>
                  <a:schemeClr val="bg1"/>
                </a:solidFill>
              </a:rPr>
              <a:t>), </a:t>
            </a:r>
            <a:r>
              <a:rPr lang="en-US" altLang="en-US" sz="1400" b="1" dirty="0">
                <a:solidFill>
                  <a:schemeClr val="bg1"/>
                </a:solidFill>
              </a:rPr>
              <a:t>there is an increased chance for weekly rainfall totals to exceed 50 mm over  </a:t>
            </a:r>
            <a:r>
              <a:rPr lang="en-US" altLang="en-US" sz="1400" b="1" dirty="0" smtClean="0">
                <a:solidFill>
                  <a:schemeClr val="bg1"/>
                </a:solidFill>
              </a:rPr>
              <a:t>Guinea-Conakry, Sierra Leone, parts of Cote d’Ivoire, areas of Ghana, Togo, Benin, parts of Nigeria, Cameroon, DRC, southeastern Uganda, southwestern Kenya, western Ethiopia, and coastal Kenya.</a:t>
            </a:r>
            <a:endParaRPr lang="en-US" altLang="en-US" sz="1400" b="1" dirty="0" smtClean="0">
              <a:solidFill>
                <a:schemeClr val="bg1"/>
              </a:solidFill>
            </a:endParaRPr>
          </a:p>
          <a:p>
            <a:pPr eaLnBrk="1" hangingPunct="1"/>
            <a:endParaRPr lang="en-US" altLang="en-US" sz="1400" b="1" dirty="0">
              <a:solidFill>
                <a:schemeClr val="bg1"/>
              </a:solidFill>
            </a:endParaRPr>
          </a:p>
          <a:p>
            <a:pPr eaLnBrk="1" hangingPunct="1"/>
            <a:r>
              <a:rPr lang="en-US" altLang="en-US" sz="1400" b="1" dirty="0">
                <a:solidFill>
                  <a:schemeClr val="bg1"/>
                </a:solidFill>
              </a:rPr>
              <a:t>For </a:t>
            </a:r>
            <a:r>
              <a:rPr lang="en-US" altLang="en-US" sz="1400" b="1" dirty="0" smtClean="0">
                <a:solidFill>
                  <a:schemeClr val="bg1"/>
                </a:solidFill>
              </a:rPr>
              <a:t>week-2 </a:t>
            </a:r>
            <a:r>
              <a:rPr lang="en-US" altLang="en-US" sz="1400" b="1" dirty="0">
                <a:solidFill>
                  <a:schemeClr val="bg1"/>
                </a:solidFill>
              </a:rPr>
              <a:t>(left panel), there is an increased chance for weekly rainfall totals to exceed 50 mm </a:t>
            </a:r>
            <a:r>
              <a:rPr lang="en-US" altLang="en-US" sz="1400" b="1" dirty="0" smtClean="0">
                <a:solidFill>
                  <a:schemeClr val="bg1"/>
                </a:solidFill>
              </a:rPr>
              <a:t>over parts of Guinea-Conakry, Sierra Leone, southern Niger and northern Nigeria, Chad, parts of Cameroon, western CAR, western Sudan, western Ethiopia, southeastern Uganda, and southwestern Kenya.</a:t>
            </a:r>
            <a:endParaRPr lang="en-US" altLang="en-US" sz="1400" b="1" dirty="0">
              <a:solidFill>
                <a:schemeClr val="bg1"/>
              </a:solidFill>
            </a:endParaRPr>
          </a:p>
        </p:txBody>
      </p:sp>
      <p:sp>
        <p:nvSpPr>
          <p:cNvPr id="22534" name="TextBox 2"/>
          <p:cNvSpPr txBox="1">
            <a:spLocks noChangeArrowheads="1"/>
          </p:cNvSpPr>
          <p:nvPr/>
        </p:nvSpPr>
        <p:spPr bwMode="auto">
          <a:xfrm>
            <a:off x="586177" y="1524000"/>
            <a:ext cx="3156762"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a:t>
            </a:r>
            <a:r>
              <a:rPr lang="en-US" altLang="en-US" b="1" dirty="0">
                <a:solidFill>
                  <a:srgbClr val="FFFF00"/>
                </a:solidFill>
              </a:rPr>
              <a:t>Valid </a:t>
            </a:r>
            <a:r>
              <a:rPr lang="en-US" altLang="en-US" b="1" dirty="0" smtClean="0">
                <a:solidFill>
                  <a:srgbClr val="FFFF00"/>
                </a:solidFill>
              </a:rPr>
              <a:t>9 </a:t>
            </a:r>
            <a:r>
              <a:rPr lang="en-US" altLang="en-US" b="1" dirty="0">
                <a:solidFill>
                  <a:srgbClr val="FFFF00"/>
                </a:solidFill>
              </a:rPr>
              <a:t>– </a:t>
            </a:r>
            <a:r>
              <a:rPr lang="en-US" altLang="en-US" b="1" dirty="0" smtClean="0">
                <a:solidFill>
                  <a:srgbClr val="FFFF00"/>
                </a:solidFill>
              </a:rPr>
              <a:t>15 July </a:t>
            </a:r>
            <a:r>
              <a:rPr lang="en-US" altLang="en-US" b="1" dirty="0">
                <a:solidFill>
                  <a:srgbClr val="FFFF00"/>
                </a:solidFill>
              </a:rPr>
              <a:t>2019</a:t>
            </a:r>
          </a:p>
          <a:p>
            <a:pPr algn="ctr" eaLnBrk="1" hangingPunct="1"/>
            <a:endParaRPr lang="en-US" altLang="en-US" dirty="0"/>
          </a:p>
        </p:txBody>
      </p:sp>
      <p:sp>
        <p:nvSpPr>
          <p:cNvPr id="22535" name="TextBox 10"/>
          <p:cNvSpPr txBox="1">
            <a:spLocks noChangeArrowheads="1"/>
          </p:cNvSpPr>
          <p:nvPr/>
        </p:nvSpPr>
        <p:spPr bwMode="auto">
          <a:xfrm>
            <a:off x="4975536" y="1524000"/>
            <a:ext cx="332828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16 – 22 July </a:t>
            </a:r>
            <a:r>
              <a:rPr lang="en-US" altLang="en-US" b="1" dirty="0">
                <a:solidFill>
                  <a:srgbClr val="FFFF00"/>
                </a:solidFill>
              </a:rPr>
              <a:t>2019</a:t>
            </a:r>
            <a:endParaRPr lang="en-US" altLang="en-US" dirty="0"/>
          </a:p>
        </p:txBody>
      </p:sp>
      <p:pic>
        <p:nvPicPr>
          <p:cNvPr id="8194"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828800"/>
            <a:ext cx="4215384" cy="3161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4215384" cy="3161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9 </a:t>
            </a:r>
            <a:r>
              <a:rPr lang="en-US" altLang="en-US" b="1" dirty="0">
                <a:solidFill>
                  <a:srgbClr val="FFFF00"/>
                </a:solidFill>
              </a:rPr>
              <a:t>– </a:t>
            </a:r>
            <a:r>
              <a:rPr lang="en-US" altLang="en-US" b="1" dirty="0" smtClean="0">
                <a:solidFill>
                  <a:srgbClr val="FFFF00"/>
                </a:solidFill>
              </a:rPr>
              <a:t>15 July, </a:t>
            </a:r>
            <a:r>
              <a:rPr lang="en-US" altLang="en-US" b="1" dirty="0">
                <a:solidFill>
                  <a:srgbClr val="FFFF00"/>
                </a:solidFill>
              </a:rPr>
              <a:t>2019</a:t>
            </a:r>
            <a:endParaRPr lang="nl-NL" altLang="en-US" b="1" dirty="0">
              <a:solidFill>
                <a:srgbClr val="FFFF00"/>
              </a:solidFill>
            </a:endParaRPr>
          </a:p>
        </p:txBody>
      </p:sp>
      <p:sp>
        <p:nvSpPr>
          <p:cNvPr id="8" name="Text Box 8"/>
          <p:cNvSpPr txBox="1">
            <a:spLocks noChangeArrowheads="1"/>
          </p:cNvSpPr>
          <p:nvPr/>
        </p:nvSpPr>
        <p:spPr bwMode="auto">
          <a:xfrm>
            <a:off x="3581400" y="1219200"/>
            <a:ext cx="5349875" cy="397031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parts of Guinea-Conakry, Sierra Leone, southern Mali, northern Cote d’Ivoire, and Burkina Faso: </a:t>
            </a:r>
            <a:r>
              <a:rPr lang="en-US" altLang="en-US" sz="1200" dirty="0" smtClean="0">
                <a:solidFill>
                  <a:schemeClr val="bg1"/>
                </a:solidFill>
                <a:latin typeface="Arial" charset="0"/>
              </a:rPr>
              <a:t>An area of anomalous lower-level </a:t>
            </a:r>
            <a:r>
              <a:rPr lang="en-US" altLang="en-US" sz="1200" dirty="0" smtClean="0">
                <a:solidFill>
                  <a:schemeClr val="bg1"/>
                </a:solidFill>
                <a:latin typeface="Arial" charset="0"/>
              </a:rPr>
              <a:t>convergence </a:t>
            </a:r>
            <a:r>
              <a:rPr lang="en-US" altLang="en-US" sz="1200" dirty="0" smtClean="0">
                <a:solidFill>
                  <a:schemeClr val="bg1"/>
                </a:solidFill>
                <a:latin typeface="Arial" charset="0"/>
              </a:rPr>
              <a:t>and anomalous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a:t>
            </a:r>
            <a:r>
              <a:rPr lang="en-US" altLang="en-US" sz="1200" b="1" dirty="0" smtClean="0">
                <a:solidFill>
                  <a:srgbClr val="FFFF00"/>
                </a:solidFill>
                <a:latin typeface="Arial" charset="0"/>
              </a:rPr>
              <a:t>across </a:t>
            </a:r>
            <a:r>
              <a:rPr lang="en-US" altLang="en-US" sz="1200" b="1" dirty="0" smtClean="0">
                <a:solidFill>
                  <a:srgbClr val="FFFF00"/>
                </a:solidFill>
                <a:latin typeface="Arial" charset="0"/>
              </a:rPr>
              <a:t>Nigeria and Cameroon: </a:t>
            </a:r>
            <a:r>
              <a:rPr lang="en-US" altLang="en-US" sz="1200" dirty="0" smtClean="0">
                <a:solidFill>
                  <a:schemeClr val="bg1"/>
                </a:solidFill>
                <a:latin typeface="Arial" charset="0"/>
              </a:rPr>
              <a:t>An area </a:t>
            </a:r>
            <a:r>
              <a:rPr lang="en-US" altLang="en-US" sz="1200" dirty="0">
                <a:solidFill>
                  <a:schemeClr val="bg1"/>
                </a:solidFill>
                <a:latin typeface="Arial" charset="0"/>
              </a:rPr>
              <a:t>of anomalous lower-level </a:t>
            </a:r>
            <a:r>
              <a:rPr lang="en-US" altLang="en-US" sz="1200" dirty="0" smtClean="0">
                <a:solidFill>
                  <a:schemeClr val="bg1"/>
                </a:solidFill>
                <a:latin typeface="Arial" charset="0"/>
              </a:rPr>
              <a:t>convergence</a:t>
            </a:r>
            <a:r>
              <a:rPr lang="en-US" altLang="en-US" sz="1200" dirty="0">
                <a:solidFill>
                  <a:schemeClr val="bg1"/>
                </a:solidFill>
                <a:latin typeface="Arial" charset="0"/>
              </a:rPr>
              <a:t>, coupled with anomalous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rainfall </a:t>
            </a:r>
            <a:r>
              <a:rPr lang="en-US" altLang="en-US" sz="1200" dirty="0">
                <a:solidFill>
                  <a:schemeClr val="bg1"/>
                </a:solidFill>
                <a:latin typeface="Arial" charset="0"/>
              </a:rPr>
              <a:t>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parts of Chad, CAR, Sudan, and South Sudan: </a:t>
            </a:r>
            <a:r>
              <a:rPr lang="en-US" altLang="en-US" sz="1200" dirty="0" smtClean="0">
                <a:solidFill>
                  <a:schemeClr val="bg1"/>
                </a:solidFill>
                <a:latin typeface="Arial" charset="0"/>
              </a:rPr>
              <a:t>An area </a:t>
            </a:r>
            <a:r>
              <a:rPr lang="en-US" altLang="en-US" sz="1200" dirty="0">
                <a:solidFill>
                  <a:schemeClr val="bg1"/>
                </a:solidFill>
                <a:latin typeface="Arial" charset="0"/>
              </a:rPr>
              <a:t>of anomalous lower-level </a:t>
            </a:r>
            <a:r>
              <a:rPr lang="en-US" altLang="en-US" sz="1200" dirty="0" smtClean="0">
                <a:solidFill>
                  <a:schemeClr val="bg1"/>
                </a:solidFill>
                <a:latin typeface="Arial" charset="0"/>
              </a:rPr>
              <a:t>convergence and </a:t>
            </a:r>
            <a:r>
              <a:rPr lang="en-US" altLang="en-US" sz="1200" dirty="0" smtClean="0">
                <a:solidFill>
                  <a:schemeClr val="bg1"/>
                </a:solidFill>
                <a:latin typeface="Arial" charset="0"/>
              </a:rPr>
              <a:t>anomalous  </a:t>
            </a:r>
            <a:r>
              <a:rPr lang="en-US" altLang="en-US" sz="1200" dirty="0">
                <a:solidFill>
                  <a:schemeClr val="bg1"/>
                </a:solidFill>
                <a:latin typeface="Arial" charset="0"/>
              </a:rPr>
              <a:t>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a:t>
            </a:r>
            <a:r>
              <a:rPr lang="en-US" altLang="en-US" sz="1200" b="1" dirty="0" smtClean="0">
                <a:solidFill>
                  <a:srgbClr val="FFFF00"/>
                </a:solidFill>
                <a:latin typeface="Arial" charset="0"/>
              </a:rPr>
              <a:t>over parts of </a:t>
            </a:r>
            <a:r>
              <a:rPr lang="en-US" altLang="en-US" sz="1200" b="1" dirty="0" smtClean="0">
                <a:solidFill>
                  <a:srgbClr val="FFFF00"/>
                </a:solidFill>
                <a:latin typeface="Arial" charset="0"/>
              </a:rPr>
              <a:t>DRC, </a:t>
            </a:r>
            <a:r>
              <a:rPr lang="en-US" altLang="en-US" sz="1200" b="1" dirty="0" smtClean="0">
                <a:solidFill>
                  <a:srgbClr val="FFFF00"/>
                </a:solidFill>
                <a:latin typeface="Arial" charset="0"/>
              </a:rPr>
              <a:t>Uganda, and Kenya: </a:t>
            </a:r>
            <a:r>
              <a:rPr lang="en-US" altLang="en-US" sz="1200" dirty="0">
                <a:solidFill>
                  <a:schemeClr val="bg1"/>
                </a:solidFill>
                <a:latin typeface="Arial" charset="0"/>
              </a:rPr>
              <a:t>An area of </a:t>
            </a:r>
            <a:r>
              <a:rPr lang="en-US" altLang="en-US" sz="1200" dirty="0" smtClean="0">
                <a:solidFill>
                  <a:schemeClr val="bg1"/>
                </a:solidFill>
                <a:latin typeface="Arial" charset="0"/>
              </a:rPr>
              <a:t>anomalous lower-level moist southwesterly flow is </a:t>
            </a:r>
            <a:r>
              <a:rPr lang="en-US" altLang="en-US" sz="1200" dirty="0">
                <a:solidFill>
                  <a:schemeClr val="bg1"/>
                </a:solidFill>
                <a:latin typeface="Arial" charset="0"/>
              </a:rPr>
              <a:t>expected to enhance rainfall in the region</a:t>
            </a:r>
            <a:r>
              <a:rPr lang="en-US" altLang="en-US" sz="1200" dirty="0" smtClean="0">
                <a:solidFill>
                  <a:schemeClr val="bg1"/>
                </a:solidFill>
                <a:latin typeface="Arial" charset="0"/>
              </a:rPr>
              <a:t>.  </a:t>
            </a:r>
            <a:r>
              <a:rPr lang="en-US" altLang="en-US" sz="1200" b="1" dirty="0">
                <a:solidFill>
                  <a:srgbClr val="FFFF00"/>
                </a:solidFill>
                <a:latin typeface="Arial" charset="0"/>
              </a:rPr>
              <a:t>Confidence: </a:t>
            </a:r>
            <a:r>
              <a:rPr lang="en-US" altLang="en-US" sz="1200" b="1" dirty="0" smtClean="0">
                <a:solidFill>
                  <a:srgbClr val="FFFF00"/>
                </a:solidFill>
                <a:latin typeface="Arial" charset="0"/>
              </a:rPr>
              <a:t>Moderate</a:t>
            </a:r>
          </a:p>
          <a:p>
            <a:pPr marL="0" indent="0">
              <a:spcBef>
                <a:spcPct val="0"/>
              </a:spcBef>
              <a:buNone/>
              <a:defRPr/>
            </a:pPr>
            <a:endParaRPr lang="en-US" altLang="en-US" sz="1200" b="1" dirty="0">
              <a:solidFill>
                <a:srgbClr val="FFFF00"/>
              </a:solidFill>
              <a:latin typeface="Arial"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138"/>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16 – 22 July </a:t>
            </a:r>
            <a:r>
              <a:rPr lang="en-US" altLang="en-US" b="1" dirty="0">
                <a:solidFill>
                  <a:srgbClr val="FFFF00"/>
                </a:solidFill>
              </a:rPr>
              <a:t>2019</a:t>
            </a:r>
            <a:endParaRPr lang="nl-NL" altLang="en-US" b="1" dirty="0">
              <a:solidFill>
                <a:srgbClr val="FFFF00"/>
              </a:solidFill>
            </a:endParaRPr>
          </a:p>
        </p:txBody>
      </p:sp>
      <p:sp>
        <p:nvSpPr>
          <p:cNvPr id="13319" name="Text Box 8"/>
          <p:cNvSpPr txBox="1">
            <a:spLocks noChangeArrowheads="1"/>
          </p:cNvSpPr>
          <p:nvPr/>
        </p:nvSpPr>
        <p:spPr bwMode="auto">
          <a:xfrm>
            <a:off x="3581400" y="1828800"/>
            <a:ext cx="5349875" cy="355481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portions of </a:t>
            </a:r>
            <a:r>
              <a:rPr lang="en-US" altLang="en-US" sz="1250" b="1" dirty="0" smtClean="0">
                <a:solidFill>
                  <a:srgbClr val="FFFF00"/>
                </a:solidFill>
                <a:latin typeface="Arial" charset="0"/>
              </a:rPr>
              <a:t>Liberia, Cote d’Ivoire, Ghana, Togo, Benin, and Nigeria: </a:t>
            </a:r>
            <a:r>
              <a:rPr lang="en-US" altLang="en-US" sz="1250" dirty="0" smtClean="0">
                <a:solidFill>
                  <a:schemeClr val="bg1"/>
                </a:solidFill>
                <a:latin typeface="Arial" charset="0"/>
              </a:rPr>
              <a:t>An area </a:t>
            </a:r>
            <a:r>
              <a:rPr lang="en-US" altLang="en-US" sz="1250" dirty="0">
                <a:solidFill>
                  <a:schemeClr val="bg1"/>
                </a:solidFill>
                <a:latin typeface="Arial" charset="0"/>
              </a:rPr>
              <a:t>of anomalous </a:t>
            </a:r>
            <a:r>
              <a:rPr lang="en-US" altLang="en-US" sz="1250" dirty="0" smtClean="0">
                <a:solidFill>
                  <a:schemeClr val="bg1"/>
                </a:solidFill>
                <a:latin typeface="Arial" charset="0"/>
              </a:rPr>
              <a:t>upper-level </a:t>
            </a:r>
            <a:r>
              <a:rPr lang="en-US" altLang="en-US" sz="1250" dirty="0" smtClean="0">
                <a:solidFill>
                  <a:schemeClr val="bg1"/>
                </a:solidFill>
                <a:latin typeface="Arial" charset="0"/>
              </a:rPr>
              <a:t>convergence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suppress </a:t>
            </a:r>
            <a:r>
              <a:rPr lang="en-US" altLang="en-US" sz="1250" dirty="0">
                <a:solidFill>
                  <a:schemeClr val="bg1"/>
                </a:solidFill>
                <a:latin typeface="Arial" charset="0"/>
              </a:rPr>
              <a:t>rainfall in the </a:t>
            </a:r>
            <a:r>
              <a:rPr lang="en-US" altLang="en-US" sz="1250" dirty="0" smtClean="0">
                <a:solidFill>
                  <a:schemeClr val="bg1"/>
                </a:solidFill>
                <a:latin typeface="Arial" charset="0"/>
              </a:rPr>
              <a:t>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p>
          <a:p>
            <a:pPr>
              <a:spcBef>
                <a:spcPct val="0"/>
              </a:spcBef>
              <a:buFontTx/>
              <a:buAutoNum type="arabicPeriod"/>
              <a:defRPr/>
            </a:pPr>
            <a:endParaRPr lang="en-US" altLang="en-US" sz="1250" b="1" dirty="0" smtClean="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above-average rainfall over </a:t>
            </a:r>
            <a:r>
              <a:rPr lang="en-US" altLang="en-US" sz="1250" b="1" dirty="0" smtClean="0">
                <a:solidFill>
                  <a:srgbClr val="FFFF00"/>
                </a:solidFill>
                <a:latin typeface="Arial" charset="0"/>
              </a:rPr>
              <a:t>Mali, Burkina Faso, southern Niger, northern Benin, Nigeria, Cameroon, Chad, CAR, and western Sudan: </a:t>
            </a:r>
            <a:r>
              <a:rPr lang="en-US" altLang="en-US" sz="1250" dirty="0" smtClean="0">
                <a:solidFill>
                  <a:schemeClr val="bg1"/>
                </a:solidFill>
                <a:latin typeface="Arial" charset="0"/>
              </a:rPr>
              <a:t>An area of anomalous lower-level convergence and anomalous upper-level </a:t>
            </a:r>
            <a:r>
              <a:rPr lang="en-US" altLang="en-US" sz="1250" dirty="0">
                <a:solidFill>
                  <a:schemeClr val="bg1"/>
                </a:solidFill>
                <a:latin typeface="Arial" charset="0"/>
              </a:rPr>
              <a:t>divergence is expected to enhance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chemeClr val="bg1"/>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above-average </a:t>
            </a:r>
            <a:r>
              <a:rPr lang="en-US" altLang="en-US" sz="1250" b="1" dirty="0">
                <a:solidFill>
                  <a:srgbClr val="FFFF00"/>
                </a:solidFill>
                <a:latin typeface="Arial" charset="0"/>
              </a:rPr>
              <a:t>rainfall </a:t>
            </a:r>
            <a:r>
              <a:rPr lang="en-US" altLang="en-US" sz="1250" b="1" dirty="0" smtClean="0">
                <a:solidFill>
                  <a:srgbClr val="FFFF00"/>
                </a:solidFill>
                <a:latin typeface="Arial" charset="0"/>
              </a:rPr>
              <a:t>over northeastern </a:t>
            </a:r>
            <a:r>
              <a:rPr lang="en-US" altLang="en-US" sz="1250" b="1" dirty="0" smtClean="0">
                <a:solidFill>
                  <a:srgbClr val="FFFF00"/>
                </a:solidFill>
                <a:latin typeface="Arial" charset="0"/>
              </a:rPr>
              <a:t>DRC, Uganda, and western Kenya: </a:t>
            </a:r>
            <a:r>
              <a:rPr lang="en-US" altLang="en-US" sz="1250" dirty="0" smtClean="0">
                <a:solidFill>
                  <a:schemeClr val="bg1"/>
                </a:solidFill>
                <a:latin typeface="Arial" charset="0"/>
              </a:rPr>
              <a:t>An area </a:t>
            </a:r>
            <a:r>
              <a:rPr lang="en-US" altLang="en-US" sz="1250" dirty="0">
                <a:solidFill>
                  <a:schemeClr val="bg1"/>
                </a:solidFill>
                <a:latin typeface="Arial" charset="0"/>
              </a:rPr>
              <a:t>of anomalous </a:t>
            </a:r>
            <a:r>
              <a:rPr lang="en-US" altLang="en-US" sz="1250" dirty="0" smtClean="0">
                <a:solidFill>
                  <a:schemeClr val="bg1"/>
                </a:solidFill>
                <a:latin typeface="Arial" charset="0"/>
              </a:rPr>
              <a:t>lower-level </a:t>
            </a:r>
            <a:r>
              <a:rPr lang="en-US" altLang="en-US" sz="1250" dirty="0" smtClean="0">
                <a:solidFill>
                  <a:schemeClr val="bg1"/>
                </a:solidFill>
                <a:latin typeface="Arial" charset="0"/>
              </a:rPr>
              <a:t>convergence </a:t>
            </a:r>
            <a:r>
              <a:rPr lang="en-US" altLang="en-US" sz="1250" dirty="0">
                <a:solidFill>
                  <a:schemeClr val="bg1"/>
                </a:solidFill>
                <a:latin typeface="Arial" charset="0"/>
              </a:rPr>
              <a:t>and </a:t>
            </a:r>
            <a:r>
              <a:rPr lang="en-US" altLang="en-US" sz="1250" dirty="0" smtClean="0">
                <a:solidFill>
                  <a:schemeClr val="bg1"/>
                </a:solidFill>
                <a:latin typeface="Arial" charset="0"/>
              </a:rPr>
              <a:t>anomalous upper-level </a:t>
            </a:r>
            <a:r>
              <a:rPr lang="en-US" altLang="en-US" sz="1250" dirty="0" smtClean="0">
                <a:solidFill>
                  <a:schemeClr val="bg1"/>
                </a:solidFill>
                <a:latin typeface="Arial" charset="0"/>
              </a:rPr>
              <a:t>divergence </a:t>
            </a:r>
            <a:r>
              <a:rPr lang="en-US" altLang="en-US" sz="1250" dirty="0">
                <a:solidFill>
                  <a:schemeClr val="bg1"/>
                </a:solidFill>
                <a:latin typeface="Arial" charset="0"/>
              </a:rPr>
              <a:t>is expected to </a:t>
            </a:r>
            <a:r>
              <a:rPr lang="en-US" altLang="en-US" sz="1250" dirty="0" smtClean="0">
                <a:solidFill>
                  <a:schemeClr val="bg1"/>
                </a:solidFill>
                <a:latin typeface="Arial" charset="0"/>
              </a:rPr>
              <a:t>enhance </a:t>
            </a:r>
            <a:r>
              <a:rPr lang="en-US" altLang="en-US" sz="1250" dirty="0">
                <a:solidFill>
                  <a:schemeClr val="bg1"/>
                </a:solidFill>
                <a:latin typeface="Arial" charset="0"/>
              </a:rPr>
              <a:t>rainfall in the region</a:t>
            </a:r>
            <a:r>
              <a:rPr lang="en-US" altLang="en-US" sz="1250" dirty="0" smtClean="0">
                <a:solidFill>
                  <a:schemeClr val="bg1"/>
                </a:solidFill>
                <a:latin typeface="Arial" charset="0"/>
              </a:rPr>
              <a:t>. </a:t>
            </a:r>
            <a:r>
              <a:rPr lang="en-US" altLang="en-US" sz="1250" b="1" dirty="0">
                <a:solidFill>
                  <a:srgbClr val="FFFF00"/>
                </a:solidFill>
                <a:latin typeface="Arial" charset="0"/>
              </a:rPr>
              <a:t>Confidence: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a:solidFill>
                <a:srgbClr val="FFFF00"/>
              </a:solidFill>
              <a:latin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1828800"/>
            <a:ext cx="2980944" cy="385769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Heavy rainfall fell over Guinea-Bissau, northern Guinea-Conakry, eastern Senegal, western Mali, parts of Burkina Faso, Ghana, Togo, Benin, northern Cameroon, western Chad, CAR, northern DRC, and northwestern Ethiopia, while light to locally moderate rainfall was received over central Mali, the interior of Nigeria, South Sudan, and western </a:t>
            </a:r>
            <a:r>
              <a:rPr lang="en-US" altLang="en-US" sz="1200" b="1" dirty="0" smtClean="0">
                <a:solidFill>
                  <a:schemeClr val="bg1"/>
                </a:solidFill>
              </a:rPr>
              <a:t>Ethiopia. Above-average </a:t>
            </a:r>
            <a:r>
              <a:rPr lang="en-US" altLang="en-US" sz="1200" b="1" dirty="0">
                <a:solidFill>
                  <a:schemeClr val="bg1"/>
                </a:solidFill>
              </a:rPr>
              <a:t>rainfall was recorded over southern Senegal, Guinea-Bissau, northern Guinea-Conakry, western Mali, eastern Burkina Faso, parts of Ghana, Togo, Benin, central and northern Cameroon, western Chad, CAR, northern DRC, and parts of northwestern </a:t>
            </a:r>
            <a:r>
              <a:rPr lang="en-US" altLang="en-US" sz="1200" b="1" dirty="0" smtClean="0">
                <a:solidFill>
                  <a:schemeClr val="bg1"/>
                </a:solidFill>
              </a:rPr>
              <a:t>Ethiopia. Below-average </a:t>
            </a:r>
            <a:r>
              <a:rPr lang="en-US" altLang="en-US" sz="1200" b="1" dirty="0">
                <a:solidFill>
                  <a:schemeClr val="bg1"/>
                </a:solidFill>
              </a:rPr>
              <a:t>rainfall was observed over areas of central Mali, eastern Liberia, central Nigeria, South Sudan, and portions of western Ethiopia.</a:t>
            </a:r>
          </a:p>
          <a:p>
            <a:pPr marL="171450" indent="-171450"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30 days, above-average rainfall was observed across Guinea-Bissau, Guinea-Conakry, Sierra Leone, Liberia, western Mali, southern Burkina Faso, much of Ghana, Togo, Benin, western Niger, western Nigeria, Chad, eastern CAR, Sudan, South Sudan, western Ethiopia, Eritrea, Uganda, and western Kenya. </a:t>
            </a:r>
            <a:r>
              <a:rPr lang="en-US" altLang="en-US" sz="1200" b="1" dirty="0" smtClean="0">
                <a:solidFill>
                  <a:schemeClr val="bg1"/>
                </a:solidFill>
              </a:rPr>
              <a:t> In </a:t>
            </a:r>
            <a:r>
              <a:rPr lang="en-US" altLang="en-US" sz="1200" b="1" dirty="0">
                <a:solidFill>
                  <a:schemeClr val="bg1"/>
                </a:solidFill>
              </a:rPr>
              <a:t>contrast, below-average rainfall was registered over parts of Senegal, central Mali, southern Cote-d’Ivoire, southern Ghana, central Nigeria, much of Cameroon, Congo-Brazzaville, and western DRC.</a:t>
            </a:r>
          </a:p>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90 days, above-average rainfall spread over parts of Sierra Leone, eastern Guinea-Conakry, parts of Liberia, southern Mali, Burkina Faso, Ghana, Togo, Benin, western Nigeria, western and southern Niger, northern Cameroon, Chad, eastern CAR, southern Sudan, South Sudan, much of DRC, Uganda, western Ethiopia, southern Somalia, Tanzania, Zambia, eastern Angola, northern Mozambique, northern Madagascar, and central South </a:t>
            </a:r>
            <a:r>
              <a:rPr lang="en-US" altLang="en-US" sz="1200" b="1" dirty="0" smtClean="0">
                <a:solidFill>
                  <a:schemeClr val="bg1"/>
                </a:solidFill>
              </a:rPr>
              <a:t>Africa. Below-average </a:t>
            </a:r>
            <a:r>
              <a:rPr lang="en-US" altLang="en-US" sz="1200" b="1" dirty="0">
                <a:solidFill>
                  <a:schemeClr val="bg1"/>
                </a:solidFill>
              </a:rPr>
              <a:t>rainfall was registered over areas of Senegal, western Guinea Conakry, Sierra Leone, Liberia, Cote d’Ivoire, central Nigeria, Cameroon, Gabon, Equatorial Guinea, Congo-Brazzaville, western DRC, northwestern Angola, areas of Ethiopia, central Kenya, northern Somalia, areas of South Africa, and southeastern Madagascar. </a:t>
            </a:r>
            <a:endParaRPr lang="en-US" altLang="en-US" sz="1200" b="1" dirty="0" smtClean="0">
              <a:solidFill>
                <a:schemeClr val="bg1"/>
              </a:solidFill>
            </a:endParaRPr>
          </a:p>
          <a:p>
            <a:pPr marL="171450" indent="-171450" eaLnBrk="1" hangingPunct="1">
              <a:lnSpc>
                <a:spcPct val="90000"/>
              </a:lnSpc>
              <a:spcBef>
                <a:spcPct val="50000"/>
              </a:spcBef>
              <a:buFont typeface="Arial" panose="020B0604020202020204" pitchFamily="34" charset="0"/>
              <a:buChar char="•"/>
            </a:pPr>
            <a:r>
              <a:rPr lang="en-US" altLang="en-US" sz="1200" b="1" dirty="0">
                <a:solidFill>
                  <a:schemeClr val="bg1"/>
                </a:solidFill>
              </a:rPr>
              <a:t>Week-1 outlooks call for an increased chance for above-average rainfall over Guinea-Conakry, Sierra Leone, southern Mali, parts of Cote d’Ivoire and Burkina Faso, much of Nigeria, northern Cameroon, northeastern CAR, parts of Chad, Sudan, and South Sudan, northeastern DRC, Uganda, and southwestern Kenya.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285750" indent="-285750" eaLnBrk="1" hangingPunct="1">
              <a:buFont typeface="Arial" panose="020B0604020202020204" pitchFamily="34" charset="0"/>
              <a:buChar char="•"/>
            </a:pPr>
            <a:r>
              <a:rPr lang="en-US" altLang="en-US" sz="1800" b="1" dirty="0">
                <a:solidFill>
                  <a:schemeClr val="bg1"/>
                </a:solidFill>
              </a:rPr>
              <a:t>Stronger than average lower-level, westerly flow brought heavy downpours over Guinea-Bissau, Guinea-Conakry, western Mali, Burkina Faso, Ghana, Togo, and Benin.</a:t>
            </a:r>
          </a:p>
          <a:p>
            <a:pPr marL="342900" indent="-342900" eaLnBrk="1" hangingPunct="1">
              <a:buFontTx/>
              <a:buChar char="•"/>
              <a:tabLst>
                <a:tab pos="1885950" algn="l"/>
              </a:tabLst>
            </a:pPr>
            <a:endParaRPr lang="en-US" altLang="en-US" sz="1800" b="1" dirty="0" smtClean="0">
              <a:solidFill>
                <a:schemeClr val="bg1"/>
              </a:solidFill>
            </a:endParaRPr>
          </a:p>
          <a:p>
            <a:pPr marL="285750" indent="-285750" eaLnBrk="1" hangingPunct="1">
              <a:lnSpc>
                <a:spcPct val="90000"/>
              </a:lnSpc>
              <a:spcBef>
                <a:spcPct val="50000"/>
              </a:spcBef>
              <a:buFont typeface="Arial" panose="020B0604020202020204" pitchFamily="34" charset="0"/>
              <a:buChar char="•"/>
            </a:pPr>
            <a:r>
              <a:rPr lang="en-US" altLang="en-US" sz="1800" b="1" dirty="0">
                <a:solidFill>
                  <a:schemeClr val="bg1"/>
                </a:solidFill>
              </a:rPr>
              <a:t>Week-1 outlooks call for an increased chance for above-average rainfall over Guinea-Conakry, Sierra Leone, southern Mali, parts of Cote d’Ivoire and Burkina Faso, much of Nigeria, northern Cameroon, northeastern CAR, parts of Chad, Sudan, and South Sudan, northeastern DRC, Uganda, and southwestern Kenya.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105400"/>
            <a:ext cx="8839200" cy="1606594"/>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smtClean="0">
                <a:solidFill>
                  <a:schemeClr val="bg1"/>
                </a:solidFill>
              </a:rPr>
              <a:t>Heavy rainfall fell </a:t>
            </a:r>
            <a:r>
              <a:rPr lang="en-US" altLang="en-US" sz="1200" b="1" dirty="0" smtClean="0">
                <a:solidFill>
                  <a:schemeClr val="bg1"/>
                </a:solidFill>
              </a:rPr>
              <a:t>over Guinea-Bissau, northern Guinea-Conakry, eastern Senegal, western Mali, parts of Burkina Faso, Ghana, Togo, Benin, northern Cameroon, western Chad, CAR, northern DRC, and northwestern Ethiopia, </a:t>
            </a:r>
            <a:r>
              <a:rPr lang="en-US" altLang="en-US" sz="1200" b="1" dirty="0" smtClean="0">
                <a:solidFill>
                  <a:schemeClr val="bg1"/>
                </a:solidFill>
              </a:rPr>
              <a:t>while </a:t>
            </a:r>
            <a:r>
              <a:rPr lang="en-US" altLang="en-US" sz="1200" b="1" dirty="0" smtClean="0">
                <a:solidFill>
                  <a:schemeClr val="bg1"/>
                </a:solidFill>
              </a:rPr>
              <a:t>light to locally moderate rainfall was received </a:t>
            </a:r>
            <a:r>
              <a:rPr lang="en-US" altLang="en-US" sz="1200" b="1" dirty="0" smtClean="0">
                <a:solidFill>
                  <a:schemeClr val="bg1"/>
                </a:solidFill>
              </a:rPr>
              <a:t>over </a:t>
            </a:r>
            <a:r>
              <a:rPr lang="en-US" altLang="en-US" sz="1200" b="1" dirty="0" smtClean="0">
                <a:solidFill>
                  <a:schemeClr val="bg1"/>
                </a:solidFill>
              </a:rPr>
              <a:t>central Mali, the interior of Nigeria, South Sudan, and western Ethiopia.</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Above-average rainfall </a:t>
            </a:r>
            <a:r>
              <a:rPr lang="en-US" altLang="en-US" sz="1200" b="1" dirty="0" smtClean="0">
                <a:solidFill>
                  <a:schemeClr val="bg1"/>
                </a:solidFill>
              </a:rPr>
              <a:t>was recorded over southern Senegal, Guinea-Bissau, northern Guinea-Conakry, western Mali, eastern Burkina Faso, parts of Ghana, Togo, Benin, central and northern Cameroon, western Chad, CAR, northern DRC, and parts of northwestern Ethiopia.</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observed over areas </a:t>
            </a:r>
            <a:r>
              <a:rPr lang="en-US" altLang="en-US" sz="1200" b="1" dirty="0" smtClean="0">
                <a:solidFill>
                  <a:schemeClr val="bg1"/>
                </a:solidFill>
              </a:rPr>
              <a:t>of central Mali, eastern Liberia, central Nigeria, South Sudan, and portions of western Ethiopia.</a:t>
            </a:r>
            <a:endParaRPr lang="en-US" altLang="en-US" sz="120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pic>
        <p:nvPicPr>
          <p:cNvPr id="2050" name="Picture 2"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118065"/>
            <a:ext cx="8994775" cy="1054135"/>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sz="1250" b="1" dirty="0">
                <a:solidFill>
                  <a:schemeClr val="bg1"/>
                </a:solidFill>
              </a:rPr>
              <a:t>During the past 30 days, </a:t>
            </a:r>
            <a:r>
              <a:rPr lang="en-US" altLang="en-US" sz="1250" b="1" dirty="0" smtClean="0">
                <a:solidFill>
                  <a:schemeClr val="bg1"/>
                </a:solidFill>
              </a:rPr>
              <a:t>above-average rainfall was observed across Guinea-Bissau, Guinea-Conakry, Sierra Leone, Liberia, western Mali, southern Burkina Faso, much of Ghana, Togo, Benin, western Niger, western Nigeria, Chad, eastern CAR, Sudan, South Sudan, western Ethiopia, Eritrea, Uganda, and western Kenya. </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In contrast, below-average </a:t>
            </a:r>
            <a:r>
              <a:rPr lang="en-US" altLang="en-US" sz="1250" b="1" dirty="0">
                <a:solidFill>
                  <a:schemeClr val="bg1"/>
                </a:solidFill>
              </a:rPr>
              <a:t>rainfall was </a:t>
            </a:r>
            <a:r>
              <a:rPr lang="en-US" altLang="en-US" sz="1250" b="1" dirty="0" smtClean="0">
                <a:solidFill>
                  <a:schemeClr val="bg1"/>
                </a:solidFill>
              </a:rPr>
              <a:t>registered over parts of Senegal, central Mali, southern Cote-d’Ivoire, southern Ghana, central Nigeria, much of Cameroon, Congo-Brazzaville, and western DRC.</a:t>
            </a:r>
            <a:endParaRPr lang="en-US" altLang="en-US" sz="1250" b="1" dirty="0">
              <a:solidFill>
                <a:schemeClr val="bg1"/>
              </a:solidFill>
            </a:endParaRPr>
          </a:p>
        </p:txBody>
      </p:sp>
      <p:pic>
        <p:nvPicPr>
          <p:cNvPr id="3074" name="Picture 2"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84"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128939"/>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above-average rainfall spread over parts of Sierra Leone, eastern Guinea-Conakry, parts of Liberia, southern Mali, Burkina Faso, Ghana, Togo, Benin, western Nigeria, western and southern Niger, northern Cameroon, Chad, eastern CAR, southern Sudan, South Sudan, much of DRC, Uganda, western Ethiopia, southern Somalia, Tanzania, Zambia, eastern Angola, northern Mozambique, northern Madagascar, and central South Africa.</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Below-average rainfall was registered </a:t>
            </a:r>
            <a:r>
              <a:rPr lang="en-US" altLang="en-US" sz="1200" b="1" dirty="0" smtClean="0">
                <a:solidFill>
                  <a:schemeClr val="bg1"/>
                </a:solidFill>
              </a:rPr>
              <a:t>over areas of Senegal, western Guinea Conakry, Sierra Leone, Liberia, Cote d’Ivoire, central Nigeria, Cameroon, Gabon, Equatorial Guinea, Congo-Brazzaville, western DRC, northwestern Angola, areas of Ethiopia, central Kenya, northern Somalia, areas of South Africa, and southeastern Madagascar. </a:t>
            </a:r>
            <a:endParaRPr lang="en-US" altLang="en-US" sz="1200" b="1" dirty="0">
              <a:solidFill>
                <a:schemeClr val="bg1"/>
              </a:solidFill>
            </a:endParaRPr>
          </a:p>
        </p:txBody>
      </p:sp>
      <p:pic>
        <p:nvPicPr>
          <p:cNvPr id="4098" name="Picture 2"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744901"/>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above-average rainfall was received over parts of Guinea-Conakry, Mali, much of Burkina Faso, Ghana, Togo, Benin, western and northern Nigeria, western and southern Niger, Chad, CAR, southern Sudan, South Sudan, eastern DRC, western Ethiopia, areas of Somalia, Tanzania, northern Zambia, Malawi, northern and southern Mozambique, central South Africa, and areas of Madagascar. </a:t>
            </a:r>
            <a:endParaRPr lang="en-US" altLang="en-US" sz="1180" b="1" dirty="0" smtClean="0">
              <a:solidFill>
                <a:schemeClr val="bg1"/>
              </a:solidFill>
              <a:latin typeface="Arial" charset="0"/>
            </a:endParaRPr>
          </a:p>
          <a:p>
            <a:pPr algn="just" eaLnBrk="1" hangingPunct="1">
              <a:lnSpc>
                <a:spcPct val="90000"/>
              </a:lnSpc>
              <a:spcBef>
                <a:spcPct val="50000"/>
              </a:spcBef>
              <a:buFontTx/>
              <a:buNone/>
              <a:defRPr/>
            </a:pP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a:t>
            </a:r>
            <a:r>
              <a:rPr lang="en-US" altLang="en-US" sz="1180" b="1" dirty="0" smtClean="0">
                <a:solidFill>
                  <a:schemeClr val="bg1"/>
                </a:solidFill>
                <a:latin typeface="Arial" charset="0"/>
              </a:rPr>
              <a:t>over portions of Senegal, Sierra Leone, Liberia, Cote d’Ivoire, parts of Mali, central Nigeria, Cameroon, EQUATORIAL Guinea, Gabon, Congo-Brazzaville, western DRC, Angola, Namibia, southern Zambia, northern Botswana, Zimbabwe, central Mozambique, parts of South Africa, northern Tanzania, Kenya, areas of Somalia, and western Madagascar.</a:t>
            </a:r>
            <a:endParaRPr lang="en-US" altLang="en-US" sz="1180" b="1" dirty="0">
              <a:solidFill>
                <a:schemeClr val="bg1"/>
              </a:solidFill>
              <a:latin typeface="Arial" charset="0"/>
            </a:endParaRPr>
          </a:p>
          <a:p>
            <a:pPr algn="just" eaLnBrk="1" hangingPunct="1">
              <a:lnSpc>
                <a:spcPct val="90000"/>
              </a:lnSpc>
              <a:spcBef>
                <a:spcPct val="50000"/>
              </a:spcBef>
              <a:buFontTx/>
              <a:buNone/>
              <a:defRPr/>
            </a:pPr>
            <a:endParaRPr lang="en-US" altLang="en-US" sz="1180" b="1" dirty="0" smtClean="0">
              <a:solidFill>
                <a:schemeClr val="bg1"/>
              </a:solidFill>
              <a:latin typeface="Arial" charset="0"/>
              <a:cs typeface="+mn-cs"/>
            </a:endParaRPr>
          </a:p>
        </p:txBody>
      </p:sp>
      <p:pic>
        <p:nvPicPr>
          <p:cNvPr id="5122" name="Picture 2"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505200" y="1524000"/>
            <a:ext cx="1142999" cy="304801"/>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1752600" y="2057400"/>
            <a:ext cx="685800" cy="14478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seasonal </a:t>
            </a:r>
            <a:r>
              <a:rPr lang="en-US" altLang="en-US" sz="1250" b="1" dirty="0" smtClean="0">
                <a:solidFill>
                  <a:schemeClr val="bg1"/>
                </a:solidFill>
                <a:latin typeface="Arial" charset="0"/>
                <a:cs typeface="+mn-cs"/>
              </a:rPr>
              <a:t>rainfall totals remained above-average </a:t>
            </a:r>
            <a:r>
              <a:rPr lang="en-US" altLang="en-US" sz="1250" b="1" dirty="0" smtClean="0">
                <a:solidFill>
                  <a:schemeClr val="bg1"/>
                </a:solidFill>
                <a:latin typeface="Arial" charset="0"/>
                <a:cs typeface="+mn-cs"/>
              </a:rPr>
              <a:t>over </a:t>
            </a:r>
            <a:r>
              <a:rPr lang="en-US" altLang="en-US" sz="1250" b="1" dirty="0" smtClean="0">
                <a:solidFill>
                  <a:schemeClr val="bg1"/>
                </a:solidFill>
                <a:latin typeface="Arial" charset="0"/>
                <a:cs typeface="+mn-cs"/>
              </a:rPr>
              <a:t>central Burkina Faso (bottom right </a:t>
            </a:r>
            <a:r>
              <a:rPr lang="en-US" altLang="en-US" sz="1250" b="1" dirty="0" smtClean="0">
                <a:solidFill>
                  <a:schemeClr val="bg1"/>
                </a:solidFill>
                <a:latin typeface="Arial" charset="0"/>
                <a:cs typeface="+mn-cs"/>
              </a:rPr>
              <a:t>panel) and </a:t>
            </a:r>
            <a:r>
              <a:rPr lang="en-US" altLang="en-US" sz="1250" b="1" dirty="0" smtClean="0">
                <a:solidFill>
                  <a:schemeClr val="bg1"/>
                </a:solidFill>
                <a:latin typeface="Arial" charset="0"/>
                <a:cs typeface="+mn-cs"/>
              </a:rPr>
              <a:t>northwestern Ethiopia (top </a:t>
            </a:r>
            <a:r>
              <a:rPr lang="en-US" altLang="en-US" sz="1250" b="1" dirty="0" smtClean="0">
                <a:solidFill>
                  <a:schemeClr val="bg1"/>
                </a:solidFill>
                <a:latin typeface="Arial" charset="0"/>
                <a:cs typeface="+mn-cs"/>
              </a:rPr>
              <a:t>right). In contrast, seasonal </a:t>
            </a:r>
            <a:r>
              <a:rPr lang="en-US" altLang="en-US" sz="1250" b="1" dirty="0" smtClean="0">
                <a:solidFill>
                  <a:schemeClr val="bg1"/>
                </a:solidFill>
                <a:latin typeface="Arial" charset="0"/>
                <a:cs typeface="+mn-cs"/>
              </a:rPr>
              <a:t>rainfall totals remained well below-average </a:t>
            </a:r>
            <a:r>
              <a:rPr lang="en-US" altLang="en-US" sz="1250" b="1" dirty="0" smtClean="0">
                <a:solidFill>
                  <a:schemeClr val="bg1"/>
                </a:solidFill>
                <a:latin typeface="Arial" charset="0"/>
                <a:cs typeface="+mn-cs"/>
              </a:rPr>
              <a:t>over </a:t>
            </a:r>
            <a:r>
              <a:rPr lang="en-US" altLang="en-US" sz="1250" b="1" dirty="0" smtClean="0">
                <a:solidFill>
                  <a:schemeClr val="bg1"/>
                </a:solidFill>
                <a:latin typeface="Arial" charset="0"/>
                <a:cs typeface="+mn-cs"/>
              </a:rPr>
              <a:t>western Cameroon </a:t>
            </a:r>
            <a:r>
              <a:rPr lang="en-US" altLang="en-US" sz="1250" b="1" dirty="0" smtClean="0">
                <a:solidFill>
                  <a:schemeClr val="bg1"/>
                </a:solidFill>
                <a:latin typeface="Arial" charset="0"/>
                <a:cs typeface="+mn-cs"/>
              </a:rPr>
              <a:t>(bottom left).</a:t>
            </a:r>
            <a:endParaRPr lang="en-US" altLang="en-US" sz="1250" b="1" dirty="0" smtClean="0">
              <a:solidFill>
                <a:schemeClr val="bg1"/>
              </a:solidFill>
              <a:latin typeface="Arial" charset="0"/>
              <a:cs typeface="+mn-cs"/>
            </a:endParaRPr>
          </a:p>
        </p:txBody>
      </p:sp>
      <p:sp>
        <p:nvSpPr>
          <p:cNvPr id="18441" name="Line 169"/>
          <p:cNvSpPr>
            <a:spLocks noChangeShapeType="1"/>
          </p:cNvSpPr>
          <p:nvPr/>
        </p:nvSpPr>
        <p:spPr bwMode="auto">
          <a:xfrm flipH="1" flipV="1">
            <a:off x="1981200" y="1524000"/>
            <a:ext cx="2495550" cy="2209798"/>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Douala_Cameroon.gif"/>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3465577"/>
            <a:ext cx="3941064" cy="260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Ouagadougou_BurkinaFaso.gif"/>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688" y="3493008"/>
            <a:ext cx="3941064" cy="2600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cpc.ncep.noaa.gov/products/international/africa_arc/africa_arc_90day_ptts_Gondar_Ethiopia.gif"/>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688" y="530352"/>
            <a:ext cx="3941064" cy="2600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origin.cpc.ncep.noaa.gov/products/international/cdas/cdas_7day_af_85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20485" name="Text Box 3"/>
          <p:cNvSpPr txBox="1">
            <a:spLocks noChangeArrowheads="1"/>
          </p:cNvSpPr>
          <p:nvPr/>
        </p:nvSpPr>
        <p:spPr bwMode="auto">
          <a:xfrm>
            <a:off x="228600" y="5638800"/>
            <a:ext cx="8763000" cy="757130"/>
          </a:xfrm>
          <a:prstGeom prst="rect">
            <a:avLst/>
          </a:prstGeom>
          <a:noFill/>
          <a:ln w="9525">
            <a:noFill/>
            <a:miter lim="800000"/>
            <a:headEnd/>
            <a:tailEnd/>
          </a:ln>
        </p:spPr>
        <p:txBody>
          <a:bodyPr>
            <a:spAutoFit/>
          </a:bodyPr>
          <a:lstStyle/>
          <a:p>
            <a:pPr eaLnBrk="1" hangingPunct="1">
              <a:lnSpc>
                <a:spcPct val="90000"/>
              </a:lnSpc>
              <a:spcBef>
                <a:spcPct val="50000"/>
              </a:spcBef>
            </a:pPr>
            <a:r>
              <a:rPr lang="en-US" altLang="en-US" b="1" dirty="0" smtClean="0">
                <a:solidFill>
                  <a:schemeClr val="bg1"/>
                </a:solidFill>
              </a:rPr>
              <a:t>Anomalous lower-level convergence </a:t>
            </a:r>
            <a:r>
              <a:rPr lang="en-US" altLang="en-US" b="1" dirty="0">
                <a:solidFill>
                  <a:schemeClr val="bg1"/>
                </a:solidFill>
              </a:rPr>
              <a:t>(left panel</a:t>
            </a:r>
            <a:r>
              <a:rPr lang="en-US" altLang="en-US" b="1" dirty="0" smtClean="0">
                <a:solidFill>
                  <a:schemeClr val="bg1"/>
                </a:solidFill>
              </a:rPr>
              <a:t>), coupled with </a:t>
            </a:r>
            <a:r>
              <a:rPr lang="en-US" altLang="en-US" b="1" dirty="0" smtClean="0">
                <a:solidFill>
                  <a:schemeClr val="bg1"/>
                </a:solidFill>
              </a:rPr>
              <a:t>anomalous upper-level </a:t>
            </a:r>
            <a:r>
              <a:rPr lang="en-US" altLang="en-US" b="1" dirty="0" smtClean="0">
                <a:solidFill>
                  <a:schemeClr val="bg1"/>
                </a:solidFill>
              </a:rPr>
              <a:t>divergence was observed across </a:t>
            </a:r>
            <a:r>
              <a:rPr lang="en-US" altLang="en-US" b="1" dirty="0" smtClean="0">
                <a:solidFill>
                  <a:schemeClr val="bg1"/>
                </a:solidFill>
              </a:rPr>
              <a:t>West Africa and central Africa</a:t>
            </a:r>
            <a:r>
              <a:rPr lang="en-US" altLang="en-US" b="1" dirty="0" smtClean="0">
                <a:solidFill>
                  <a:schemeClr val="bg1"/>
                </a:solidFill>
              </a:rPr>
              <a:t>, </a:t>
            </a:r>
            <a:r>
              <a:rPr lang="en-US" altLang="en-US" b="1" dirty="0" smtClean="0">
                <a:solidFill>
                  <a:schemeClr val="bg1"/>
                </a:solidFill>
              </a:rPr>
              <a:t>which may have contributed to the observed rainfall surpluses in the region.</a:t>
            </a:r>
            <a:endParaRPr lang="en-US" altLang="en-US" b="1" dirty="0">
              <a:solidFill>
                <a:schemeClr val="bg1"/>
              </a:solidFill>
            </a:endParaRPr>
          </a:p>
        </p:txBody>
      </p:sp>
      <p:pic>
        <p:nvPicPr>
          <p:cNvPr id="7172" name="Picture 4" descr="https://origin.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17904"/>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362200" y="3048000"/>
            <a:ext cx="775705" cy="53340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a:off x="914400" y="2819400"/>
            <a:ext cx="699505" cy="38100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5091695" y="2819400"/>
            <a:ext cx="699505" cy="38100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553200" y="3048000"/>
            <a:ext cx="775705" cy="53340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155512</TotalTime>
  <Words>1669</Words>
  <Application>Microsoft Office PowerPoint</Application>
  <PresentationFormat>On-screen Show (4:3)</PresentationFormat>
  <Paragraphs>71</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Miliaritiana Robjhon</cp:lastModifiedBy>
  <cp:revision>8093</cp:revision>
  <cp:lastPrinted>2018-07-09T15:13:07Z</cp:lastPrinted>
  <dcterms:created xsi:type="dcterms:W3CDTF">2001-08-31T10:39:36Z</dcterms:created>
  <dcterms:modified xsi:type="dcterms:W3CDTF">2019-07-08T17:11:52Z</dcterms:modified>
</cp:coreProperties>
</file>