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111" d="100"/>
          <a:sy n="111" d="100"/>
        </p:scale>
        <p:origin x="516" y="1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9/16/2019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322" name="CorelPhotoPaint.Image.10" r:id="rId14" imgW="1625397" imgH="1625397" progId="CorelPhotoPaint.Image.10">
                  <p:embed/>
                </p:oleObj>
              </mc:Choice>
              <mc:Fallback>
                <p:oleObj name="CorelPhotoPaint.Image.10" r:id="rId14" imgW="1625397" imgH="1625397" progId="CorelPhotoPaint.Image.10">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16 </a:t>
            </a:r>
            <a:r>
              <a:rPr lang="en-US" altLang="en-US" sz="2800" b="1" dirty="0" smtClean="0">
                <a:solidFill>
                  <a:schemeClr val="bg1"/>
                </a:solidFill>
              </a:rPr>
              <a:t>September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t>
            </a:r>
            <a:r>
              <a:rPr lang="en-US" altLang="en-US" sz="1250" b="1" dirty="0" smtClean="0">
                <a:solidFill>
                  <a:schemeClr val="bg1"/>
                </a:solidFill>
              </a:rPr>
              <a:t>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t>
            </a:r>
            <a:r>
              <a:rPr lang="en-US" altLang="en-US" sz="1250" b="1" dirty="0">
                <a:solidFill>
                  <a:schemeClr val="bg1"/>
                </a:solidFill>
              </a:rPr>
              <a:t>over </a:t>
            </a:r>
            <a:r>
              <a:rPr lang="en-US" altLang="en-US" sz="1250" b="1" dirty="0" smtClean="0">
                <a:solidFill>
                  <a:schemeClr val="bg1"/>
                </a:solidFill>
              </a:rPr>
              <a:t>many places in the Gulf of </a:t>
            </a:r>
            <a:r>
              <a:rPr lang="en-US" altLang="en-US" sz="1250" b="1" dirty="0" smtClean="0">
                <a:solidFill>
                  <a:schemeClr val="bg1"/>
                </a:solidFill>
              </a:rPr>
              <a:t>Guinea, </a:t>
            </a:r>
            <a:r>
              <a:rPr lang="en-US" altLang="en-US" sz="1250" b="1" dirty="0" smtClean="0">
                <a:solidFill>
                  <a:schemeClr val="bg1"/>
                </a:solidFill>
              </a:rPr>
              <a:t>and </a:t>
            </a:r>
            <a:r>
              <a:rPr lang="en-US" altLang="en-US" sz="1250" b="1" dirty="0" smtClean="0">
                <a:solidFill>
                  <a:schemeClr val="bg1"/>
                </a:solidFill>
              </a:rPr>
              <a:t>portions of Central </a:t>
            </a:r>
            <a:r>
              <a:rPr lang="en-US" altLang="en-US" sz="1250" b="1" dirty="0" smtClean="0">
                <a:solidFill>
                  <a:schemeClr val="bg1"/>
                </a:solidFill>
              </a:rPr>
              <a:t>Africa countries, and western Ethiopia</a:t>
            </a:r>
            <a:r>
              <a:rPr lang="en-US" altLang="en-US" sz="1250" b="1" dirty="0" smtClean="0">
                <a:solidFill>
                  <a:schemeClr val="bg1"/>
                </a:solidFill>
              </a:rPr>
              <a:t>. Week-2 exceedance probabilities are higher over CAR and northern DRC (right panel).</a:t>
            </a:r>
            <a:endParaRPr lang="en-US" altLang="en-US" sz="1250" b="1" dirty="0" smtClean="0">
              <a:solidFill>
                <a:schemeClr val="bg1"/>
              </a:solidFill>
            </a:endParaRPr>
          </a:p>
        </p:txBody>
      </p:sp>
      <p:sp>
        <p:nvSpPr>
          <p:cNvPr id="22534" name="TextBox 2"/>
          <p:cNvSpPr txBox="1">
            <a:spLocks noChangeArrowheads="1"/>
          </p:cNvSpPr>
          <p:nvPr/>
        </p:nvSpPr>
        <p:spPr bwMode="auto">
          <a:xfrm>
            <a:off x="501002" y="1524000"/>
            <a:ext cx="3574633"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a:solidFill>
                  <a:srgbClr val="FFFF00"/>
                </a:solidFill>
              </a:rPr>
              <a:t>17 – 23 September, 2019</a:t>
            </a:r>
            <a:endParaRPr lang="en-US" altLang="en-US" sz="1400" dirty="0"/>
          </a:p>
        </p:txBody>
      </p:sp>
      <p:sp>
        <p:nvSpPr>
          <p:cNvPr id="22535" name="TextBox 10"/>
          <p:cNvSpPr txBox="1">
            <a:spLocks noChangeArrowheads="1"/>
          </p:cNvSpPr>
          <p:nvPr/>
        </p:nvSpPr>
        <p:spPr bwMode="auto">
          <a:xfrm>
            <a:off x="4648982" y="1524000"/>
            <a:ext cx="3981411"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24 </a:t>
            </a:r>
            <a:r>
              <a:rPr lang="en-US" altLang="en-US" b="1" dirty="0" smtClean="0">
                <a:solidFill>
                  <a:srgbClr val="FFFF00"/>
                </a:solidFill>
              </a:rPr>
              <a:t>– </a:t>
            </a:r>
            <a:r>
              <a:rPr lang="en-US" altLang="en-US" b="1" dirty="0" smtClean="0">
                <a:solidFill>
                  <a:srgbClr val="FFFF00"/>
                </a:solidFill>
              </a:rPr>
              <a:t>30 </a:t>
            </a:r>
            <a:r>
              <a:rPr lang="en-US" altLang="en-US" b="1" dirty="0" smtClean="0">
                <a:solidFill>
                  <a:srgbClr val="FFFF00"/>
                </a:solidFill>
              </a:rPr>
              <a:t>September,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a:solidFill>
                  <a:srgbClr val="FFFF00"/>
                </a:solidFill>
              </a:rPr>
              <a:t>17 – 23 September, 2019</a:t>
            </a:r>
            <a:endParaRPr lang="nl-NL" altLang="en-US" b="1" dirty="0">
              <a:solidFill>
                <a:srgbClr val="FFFF00"/>
              </a:solidFill>
            </a:endParaRPr>
          </a:p>
        </p:txBody>
      </p:sp>
      <p:sp>
        <p:nvSpPr>
          <p:cNvPr id="11" name="Text Box 8"/>
          <p:cNvSpPr txBox="1">
            <a:spLocks noChangeArrowheads="1"/>
          </p:cNvSpPr>
          <p:nvPr/>
        </p:nvSpPr>
        <p:spPr bwMode="auto">
          <a:xfrm>
            <a:off x="3581400" y="1792575"/>
            <a:ext cx="5349875" cy="302390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a:t>
            </a:r>
            <a:r>
              <a:rPr lang="en-US" altLang="en-US" sz="1150" b="1" dirty="0" smtClean="0">
                <a:solidFill>
                  <a:srgbClr val="FFFF00"/>
                </a:solidFill>
                <a:latin typeface="Arial" charset="0"/>
              </a:rPr>
              <a:t>parts of southern </a:t>
            </a:r>
            <a:r>
              <a:rPr lang="en-US" altLang="en-US" sz="1150" b="1" dirty="0">
                <a:solidFill>
                  <a:srgbClr val="FFFF00"/>
                </a:solidFill>
                <a:latin typeface="Arial" charset="0"/>
              </a:rPr>
              <a:t>Senegal, Guinea- Bissau, Guinea, Liberia</a:t>
            </a:r>
            <a:r>
              <a:rPr lang="en-US" altLang="en-US" sz="1150" b="1" dirty="0" smtClean="0">
                <a:solidFill>
                  <a:srgbClr val="FFFF00"/>
                </a:solidFill>
                <a:latin typeface="Arial" charset="0"/>
              </a:rPr>
              <a:t>, </a:t>
            </a:r>
            <a:r>
              <a:rPr lang="fr-FR" altLang="en-US" sz="1150" b="1" dirty="0">
                <a:solidFill>
                  <a:srgbClr val="FFFF00"/>
                </a:solidFill>
                <a:latin typeface="Arial" charset="0"/>
              </a:rPr>
              <a:t>Sierra Leone, and Cote d'Ivoire</a:t>
            </a:r>
            <a:r>
              <a:rPr lang="fr-FR" altLang="en-US" sz="1150" b="1" dirty="0" smtClean="0">
                <a:solidFill>
                  <a:srgbClr val="FFFF00"/>
                </a:solidFill>
                <a:latin typeface="Arial" charset="0"/>
              </a:rPr>
              <a:t>:</a:t>
            </a:r>
            <a:r>
              <a:rPr lang="it-IT" altLang="en-US" sz="1150" b="1" dirty="0" smtClean="0">
                <a:solidFill>
                  <a:srgbClr val="FFFF00"/>
                </a:solidFill>
                <a:latin typeface="Arial" charset="0"/>
              </a:rPr>
              <a:t> </a:t>
            </a:r>
            <a:r>
              <a:rPr lang="en-US" altLang="en-US" sz="1150" dirty="0">
                <a:solidFill>
                  <a:schemeClr val="bg1"/>
                </a:solidFill>
                <a:latin typeface="Arial" charset="0"/>
              </a:rPr>
              <a:t>An area of anomalous lower-level convergence coupled with upper-level divergence is expected to enhance rainfall in the region</a:t>
            </a:r>
            <a:r>
              <a:rPr lang="en-US" altLang="en-US" sz="1150" dirty="0" smtClean="0">
                <a:solidFill>
                  <a:schemeClr val="bg1"/>
                </a:solidFill>
                <a:latin typeface="Arial" charset="0"/>
              </a:rPr>
              <a:t>.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a:t>
            </a:r>
            <a:r>
              <a:rPr lang="en-US" altLang="en-US" sz="1100" b="1" dirty="0" smtClean="0">
                <a:solidFill>
                  <a:srgbClr val="FFFF00"/>
                </a:solidFill>
                <a:latin typeface="Arial" charset="0"/>
              </a:rPr>
              <a:t>increased </a:t>
            </a:r>
            <a:r>
              <a:rPr lang="en-US" altLang="en-US" sz="1100" b="1" dirty="0">
                <a:solidFill>
                  <a:srgbClr val="FFFF00"/>
                </a:solidFill>
                <a:latin typeface="Arial" charset="0"/>
              </a:rPr>
              <a:t>chance for above-average rainfall over </a:t>
            </a:r>
            <a:r>
              <a:rPr lang="en-US" altLang="en-US" sz="1100" b="1" dirty="0" smtClean="0">
                <a:solidFill>
                  <a:srgbClr val="FFFF00"/>
                </a:solidFill>
                <a:latin typeface="Arial" charset="0"/>
              </a:rPr>
              <a:t>parts of eastern Benin</a:t>
            </a:r>
            <a:r>
              <a:rPr lang="en-US" altLang="en-US" sz="1100" b="1" dirty="0">
                <a:solidFill>
                  <a:srgbClr val="FFFF00"/>
                </a:solidFill>
                <a:latin typeface="Arial" charset="0"/>
              </a:rPr>
              <a:t>, </a:t>
            </a:r>
            <a:r>
              <a:rPr lang="en-US" altLang="en-US" sz="1100" b="1" dirty="0" smtClean="0">
                <a:solidFill>
                  <a:srgbClr val="FFFF00"/>
                </a:solidFill>
                <a:latin typeface="Arial" charset="0"/>
              </a:rPr>
              <a:t>southern Nigeria</a:t>
            </a:r>
            <a:r>
              <a:rPr lang="en-US" altLang="en-US" sz="1100" b="1" dirty="0">
                <a:solidFill>
                  <a:srgbClr val="FFFF00"/>
                </a:solidFill>
                <a:latin typeface="Arial" charset="0"/>
              </a:rPr>
              <a:t>, and central Cameroon: </a:t>
            </a:r>
            <a:r>
              <a:rPr lang="en-US" altLang="en-US" sz="1100" dirty="0" smtClean="0">
                <a:solidFill>
                  <a:schemeClr val="bg1"/>
                </a:solidFill>
                <a:latin typeface="Arial" charset="0"/>
              </a:rPr>
              <a:t>An </a:t>
            </a:r>
            <a:r>
              <a:rPr lang="en-US" altLang="en-US" sz="1100" dirty="0">
                <a:solidFill>
                  <a:schemeClr val="bg1"/>
                </a:solidFill>
                <a:latin typeface="Arial" charset="0"/>
              </a:rPr>
              <a:t>area of </a:t>
            </a:r>
            <a:r>
              <a:rPr lang="en-US" altLang="en-US" sz="1100" dirty="0" smtClean="0">
                <a:solidFill>
                  <a:schemeClr val="bg1"/>
                </a:solidFill>
                <a:latin typeface="Arial" charset="0"/>
              </a:rPr>
              <a:t>anomalous </a:t>
            </a:r>
            <a:r>
              <a:rPr lang="en-US" altLang="en-US" sz="1100" dirty="0">
                <a:solidFill>
                  <a:schemeClr val="bg1"/>
                </a:solidFill>
                <a:latin typeface="Arial" charset="0"/>
              </a:rPr>
              <a:t>onshore flow,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5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a:t>
            </a:r>
            <a:r>
              <a:rPr lang="en-US" altLang="en-US" sz="1100" b="1" dirty="0" smtClean="0">
                <a:solidFill>
                  <a:srgbClr val="FFFF00"/>
                </a:solidFill>
                <a:latin typeface="Arial" charset="0"/>
              </a:rPr>
              <a:t>southwestern South </a:t>
            </a:r>
            <a:r>
              <a:rPr lang="en-US" altLang="en-US" sz="1100" b="1" dirty="0">
                <a:solidFill>
                  <a:srgbClr val="FFFF00"/>
                </a:solidFill>
                <a:latin typeface="Arial" charset="0"/>
              </a:rPr>
              <a:t>Sudan and Uganda</a:t>
            </a:r>
            <a:r>
              <a:rPr lang="en-US" altLang="en-US" sz="1100" b="1" dirty="0" smtClean="0">
                <a:solidFill>
                  <a:srgbClr val="FFFF00"/>
                </a:solidFill>
                <a:latin typeface="Arial" charset="0"/>
              </a:rPr>
              <a:t>: </a:t>
            </a:r>
            <a:r>
              <a:rPr lang="en-US" altLang="en-US" sz="1100" dirty="0">
                <a:solidFill>
                  <a:schemeClr val="bg1"/>
                </a:solidFill>
                <a:latin typeface="Arial" charset="0"/>
              </a:rPr>
              <a:t>An area of </a:t>
            </a:r>
            <a:r>
              <a:rPr lang="en-US" altLang="en-US" sz="1100" dirty="0" smtClean="0">
                <a:solidFill>
                  <a:schemeClr val="bg1"/>
                </a:solidFill>
                <a:latin typeface="Arial" charset="0"/>
              </a:rPr>
              <a:t>upper-level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suppress </a:t>
            </a:r>
            <a:r>
              <a:rPr lang="en-US" altLang="en-US" sz="1100" dirty="0">
                <a:solidFill>
                  <a:schemeClr val="bg1"/>
                </a:solidFill>
                <a:latin typeface="Arial" charset="0"/>
              </a:rPr>
              <a:t>rainfall in the 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24 </a:t>
            </a:r>
            <a:r>
              <a:rPr lang="en-US" altLang="en-US" b="1" dirty="0" smtClean="0">
                <a:solidFill>
                  <a:srgbClr val="FFFF00"/>
                </a:solidFill>
              </a:rPr>
              <a:t>– </a:t>
            </a:r>
            <a:r>
              <a:rPr lang="en-US" altLang="en-US" b="1" dirty="0" smtClean="0">
                <a:solidFill>
                  <a:srgbClr val="FFFF00"/>
                </a:solidFill>
              </a:rPr>
              <a:t>30 </a:t>
            </a:r>
            <a:r>
              <a:rPr lang="en-US" altLang="en-US" b="1" dirty="0" smtClean="0">
                <a:solidFill>
                  <a:srgbClr val="FFFF00"/>
                </a:solidFill>
              </a:rPr>
              <a:t>September, </a:t>
            </a:r>
            <a:r>
              <a:rPr lang="en-US" altLang="en-US" b="1" dirty="0">
                <a:solidFill>
                  <a:srgbClr val="FFFF00"/>
                </a:solidFill>
              </a:rPr>
              <a:t>2019</a:t>
            </a:r>
            <a:endParaRPr lang="nl-NL" altLang="en-US" b="1" dirty="0">
              <a:solidFill>
                <a:srgbClr val="FFFF00"/>
              </a:solidFill>
            </a:endParaRPr>
          </a:p>
        </p:txBody>
      </p:sp>
      <p:sp>
        <p:nvSpPr>
          <p:cNvPr id="9" name="Text Box 8"/>
          <p:cNvSpPr txBox="1">
            <a:spLocks noChangeArrowheads="1"/>
          </p:cNvSpPr>
          <p:nvPr/>
        </p:nvSpPr>
        <p:spPr bwMode="auto">
          <a:xfrm>
            <a:off x="3581400" y="1828800"/>
            <a:ext cx="5349875" cy="3785652"/>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Guinea-Bissau, Guinea, Sierra Leone, Liberia, and Cote D'Ivoire</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convergence and </a:t>
            </a:r>
            <a:r>
              <a:rPr lang="en-US" altLang="en-US" sz="1200" dirty="0">
                <a:solidFill>
                  <a:schemeClr val="bg1"/>
                </a:solidFill>
                <a:latin typeface="Arial" charset="0"/>
              </a:rPr>
              <a:t>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parts of Southern Mauritania and western Mali: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and upper-level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southern Nigeria, Cameroon, and </a:t>
            </a:r>
            <a:r>
              <a:rPr lang="en-US" altLang="en-US" sz="1200" b="1" dirty="0" smtClean="0">
                <a:solidFill>
                  <a:srgbClr val="FFFF00"/>
                </a:solidFill>
                <a:latin typeface="Arial" charset="0"/>
              </a:rPr>
              <a:t>western CAR: </a:t>
            </a:r>
            <a:r>
              <a:rPr lang="en-US" altLang="en-US" sz="1200" dirty="0">
                <a:solidFill>
                  <a:schemeClr val="bg1"/>
                </a:solidFill>
                <a:latin typeface="Arial" charset="0"/>
              </a:rPr>
              <a:t>An area of anomalous lower-level convergence and upper-level 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a:t>
            </a:r>
            <a:r>
              <a:rPr lang="en-US" altLang="en-US" sz="1200" b="1" dirty="0" smtClean="0">
                <a:solidFill>
                  <a:srgbClr val="FFFF00"/>
                </a:solidFill>
                <a:latin typeface="Arial" charset="0"/>
              </a:rPr>
              <a:t>portions of DRC: </a:t>
            </a:r>
            <a:r>
              <a:rPr lang="en-US" altLang="en-US" sz="1200" dirty="0">
                <a:solidFill>
                  <a:schemeClr val="bg1"/>
                </a:solidFill>
                <a:latin typeface="Arial" charset="0"/>
              </a:rPr>
              <a:t>An area of anomalous </a:t>
            </a:r>
            <a:r>
              <a:rPr lang="en-US" altLang="en-US" sz="1200" dirty="0" smtClean="0">
                <a:solidFill>
                  <a:schemeClr val="bg1"/>
                </a:solidFill>
                <a:latin typeface="Arial" charset="0"/>
              </a:rPr>
              <a:t>upper-level </a:t>
            </a:r>
            <a:r>
              <a:rPr lang="en-US" altLang="en-US" sz="1200" dirty="0">
                <a:solidFill>
                  <a:schemeClr val="bg1"/>
                </a:solidFill>
                <a:latin typeface="Arial" charset="0"/>
              </a:rPr>
              <a:t>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856714"/>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weekly rainfall totals exceeded 100mm over parts of northern Cote d’Ivoire and southwestern Burkina Faso, portions of Nigeria, , and local areas in Cameroon, and western CAR. Local areas in Senegal, Guinea and Liberia, parts of Mali, Cote D’Ivoire, portions of Burkina Faso and Ghana, southern Togo, southern Benin, portions of Nigeria and Cameroon, central and southern Chad, western CAR, local areas in DRC, southern Sudan, portions of Eritrea and Ethiopia, and local areas in Kenya, Somalia and Tanzania had above-average rainfall. Weekly rainfall surpluses exceeded 100mm over southern Nigeria, and local areas in western CAR</a:t>
            </a:r>
            <a:r>
              <a:rPr lang="en-US" altLang="en-US" sz="1200" b="1" dirty="0" smtClean="0">
                <a:solidFill>
                  <a:schemeClr val="bg1"/>
                </a:solidFill>
              </a:rPr>
              <a:t>. Rainfall </a:t>
            </a:r>
            <a:r>
              <a:rPr lang="en-US" altLang="en-US" sz="1200" b="1" dirty="0">
                <a:solidFill>
                  <a:schemeClr val="bg1"/>
                </a:solidFill>
              </a:rPr>
              <a:t>was below-average over southern Mauritania, western and northern Senegal, southwestern Mali, many parts of Guinea, Sierra Leone, southern Niger, parts of eastern Nigeria, southern Cameroon, eastern and southern CAR, Equatorial Guinea, northern Gabon, northern Congo, many parts of DRC, portions of South Sudan, and southwestern Ethiopia.</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southern and eastern Mauritania, much of Senegal, Guinea, parts of Sierra Leone, much of Liberia, Mali, many parts of Burkina Faso and Ghana, Cote d’Ivoire, much of Togo and Benin, Niger, many parts of Nigeria, portions of Cameroon, much of Chad and CAR, many parts of Congo, western DRC, portions of Uganda, South Sudan, Sudan, many parts of Ethiopia, Eritrea, northern Tanzania, northern Somalia and western Kenya</a:t>
            </a:r>
            <a:r>
              <a:rPr lang="en-US" altLang="en-US" sz="1200" b="1" dirty="0" smtClean="0">
                <a:solidFill>
                  <a:schemeClr val="bg1"/>
                </a:solidFill>
              </a:rPr>
              <a:t>. Southwestern </a:t>
            </a:r>
            <a:r>
              <a:rPr lang="en-US" altLang="en-US" sz="1200" b="1" dirty="0">
                <a:solidFill>
                  <a:schemeClr val="bg1"/>
                </a:solidFill>
              </a:rPr>
              <a:t>Mauritania, parts of western Guinea, western Sierra Leone, local areas in Ghana, Togo and Benin, portions of Nigeria and Cameroon, central and eastern DRC, southwestern CAR, local areas in South Sudan, southern Uganda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western  and central Mauritania, parts of northern and southwestern Senegal, western Guinea-Bissau, local areas in Liberia, parts of Cote d’Ivoire and Ghana, local areas in Togo and Benin, portions of Nigeria and Cameroon, parts of Gabon, local areas in Congo, portions of DRC, and northeastern Ethiopia and southern South Africa had below-average rainfall</a:t>
            </a:r>
            <a:r>
              <a:rPr lang="en-US" altLang="en-US" sz="1200" b="1" dirty="0" smtClean="0">
                <a:solidFill>
                  <a:schemeClr val="bg1"/>
                </a:solidFill>
              </a:rPr>
              <a:t>. Rainfall </a:t>
            </a:r>
            <a:r>
              <a:rPr lang="en-US" altLang="en-US" sz="1200" b="1" dirty="0">
                <a:solidFill>
                  <a:schemeClr val="bg1"/>
                </a:solidFill>
              </a:rPr>
              <a:t>was above-average over many parts of Senegal, much Guinea, southern and eastern Mauritania, Sierra Leone, Liberia, Mali, many parts of Cote d’Ivoire, Burkina Faso, Ghana, Togo, Benin, Niger, parts of Nigeria, Chad, many parts of Cameroon, much of CAR, many parts of DRC, South Sudan, Uganda, Sudan, many parts of Ethiopia, and western Kenya, southern Somalia  and northern Tanzania.</a:t>
            </a:r>
          </a:p>
          <a:p>
            <a:pPr marL="171450" indent="-171450"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parts of southern Senegal, Guinea-Bissau, Guinea-Conakry, Sierra Leone, western Liberia, northern Cote d’Ivoire, parts of southwestern Mali, southern Nigeria, and portions of Cameroon. In contrast, there is an increased chance for below-average rainfall across southeastern South Sudan and Uganda.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a:solidFill>
                  <a:schemeClr val="bg1"/>
                </a:solidFill>
              </a:rPr>
              <a:t>Weekly rainfall </a:t>
            </a:r>
            <a:r>
              <a:rPr lang="en-US" altLang="en-US" sz="1800" b="1" dirty="0" smtClean="0">
                <a:solidFill>
                  <a:schemeClr val="bg1"/>
                </a:solidFill>
              </a:rPr>
              <a:t>surpluses exceeded 100mm over southern Nigeria, and local areas in western CAR.</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a:t>
            </a:r>
            <a:r>
              <a:rPr lang="en-US" altLang="en-US" sz="1800" b="1" dirty="0">
                <a:solidFill>
                  <a:schemeClr val="bg1"/>
                </a:solidFill>
              </a:rPr>
              <a:t>rainfall over </a:t>
            </a:r>
            <a:r>
              <a:rPr lang="en-US" altLang="en-US" sz="1800" b="1" dirty="0" smtClean="0">
                <a:solidFill>
                  <a:schemeClr val="bg1"/>
                </a:solidFill>
              </a:rPr>
              <a:t>parts of southern </a:t>
            </a:r>
            <a:r>
              <a:rPr lang="en-US" altLang="en-US" sz="1800" b="1" dirty="0" smtClean="0">
                <a:solidFill>
                  <a:schemeClr val="bg1"/>
                </a:solidFill>
              </a:rPr>
              <a:t>Senegal, Guinea-Bissau, Guinea-Conakry, Sierra Leone, </a:t>
            </a:r>
            <a:r>
              <a:rPr lang="en-US" altLang="en-US" sz="1800" b="1" dirty="0" smtClean="0">
                <a:solidFill>
                  <a:schemeClr val="bg1"/>
                </a:solidFill>
              </a:rPr>
              <a:t>western Liberia</a:t>
            </a:r>
            <a:r>
              <a:rPr lang="en-US" altLang="en-US" sz="1800" b="1" dirty="0" smtClean="0">
                <a:solidFill>
                  <a:schemeClr val="bg1"/>
                </a:solidFill>
              </a:rPr>
              <a:t>, </a:t>
            </a:r>
            <a:r>
              <a:rPr lang="en-US" altLang="en-US" sz="1800" b="1" dirty="0" smtClean="0">
                <a:solidFill>
                  <a:schemeClr val="bg1"/>
                </a:solidFill>
              </a:rPr>
              <a:t>northern </a:t>
            </a:r>
            <a:r>
              <a:rPr lang="en-US" altLang="en-US" sz="1800" b="1" dirty="0" smtClean="0">
                <a:solidFill>
                  <a:schemeClr val="bg1"/>
                </a:solidFill>
              </a:rPr>
              <a:t>Cote d’Ivoire, </a:t>
            </a:r>
            <a:r>
              <a:rPr lang="en-US" altLang="en-US" sz="1800" b="1" dirty="0" smtClean="0">
                <a:solidFill>
                  <a:schemeClr val="bg1"/>
                </a:solidFill>
              </a:rPr>
              <a:t>parts of southwestern </a:t>
            </a:r>
            <a:r>
              <a:rPr lang="en-US" altLang="en-US" sz="1800" b="1" dirty="0" smtClean="0">
                <a:solidFill>
                  <a:schemeClr val="bg1"/>
                </a:solidFill>
              </a:rPr>
              <a:t>Mali, southern Nigeria, </a:t>
            </a:r>
            <a:r>
              <a:rPr lang="en-US" altLang="en-US" sz="1800" b="1" dirty="0" smtClean="0">
                <a:solidFill>
                  <a:schemeClr val="bg1"/>
                </a:solidFill>
              </a:rPr>
              <a:t>and portions </a:t>
            </a:r>
            <a:r>
              <a:rPr lang="en-US" altLang="en-US" sz="1800" b="1" dirty="0" smtClean="0">
                <a:solidFill>
                  <a:schemeClr val="bg1"/>
                </a:solidFill>
              </a:rPr>
              <a:t>of </a:t>
            </a:r>
            <a:r>
              <a:rPr lang="en-US" altLang="en-US" sz="1800" b="1" dirty="0" smtClean="0">
                <a:solidFill>
                  <a:schemeClr val="bg1"/>
                </a:solidFill>
              </a:rPr>
              <a:t>Cameroon. In contrast, there is an increased chance for below-average rainfall across southeastern South Sudan and Uganda.</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s://www.cpc.ncep.noaa.gov/products/international/africa_arc/africa_arc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ttps://www.cpc.ncep.noaa.gov/products/international/africa_arc/africa_arc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1614288"/>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a:t>
            </a:r>
            <a:r>
              <a:rPr lang="en-US" altLang="en-US" sz="1150" b="1" dirty="0" smtClean="0">
                <a:solidFill>
                  <a:schemeClr val="bg1"/>
                </a:solidFill>
              </a:rPr>
              <a:t>weekly rainfall totals exceeded 100mm over parts of northern </a:t>
            </a:r>
            <a:r>
              <a:rPr lang="en-US" altLang="en-US" sz="1150" b="1" dirty="0" smtClean="0">
                <a:solidFill>
                  <a:schemeClr val="bg1"/>
                </a:solidFill>
              </a:rPr>
              <a:t>Cote d’Ivoire and southwestern Burkina Faso, portions of Nigeria, , and local areas in Cameroon, and western CAR. Local areas in Senegal, Guinea and Liberia, parts of Mali, Cote D’Ivoire, portions of Burkina Faso and Ghana, southern Togo, southern Benin, portions of Nigeria and Cameroon, central and southern Chad, western CAR, local areas in DRC, southern Sudan, portions of Eritrea and Ethiopia, and local areas in Kenya, Somalia and Tanzania</a:t>
            </a:r>
            <a:r>
              <a:rPr lang="en-US" altLang="en-US" sz="1150" b="1" dirty="0" smtClean="0">
                <a:solidFill>
                  <a:schemeClr val="bg1"/>
                </a:solidFill>
              </a:rPr>
              <a:t> </a:t>
            </a:r>
            <a:r>
              <a:rPr lang="en-US" altLang="en-US" sz="1150" b="1" dirty="0" smtClean="0">
                <a:solidFill>
                  <a:schemeClr val="bg1"/>
                </a:solidFill>
              </a:rPr>
              <a:t>had above-average rainfall</a:t>
            </a:r>
            <a:r>
              <a:rPr lang="en-US" altLang="en-US" sz="1150" b="1" dirty="0">
                <a:solidFill>
                  <a:schemeClr val="bg1"/>
                </a:solidFill>
              </a:rPr>
              <a:t>. </a:t>
            </a:r>
            <a:r>
              <a:rPr lang="en-US" altLang="en-US" sz="1150" b="1" dirty="0">
                <a:solidFill>
                  <a:schemeClr val="bg1"/>
                </a:solidFill>
              </a:rPr>
              <a:t>Weekly rainfall surpluses exceeded 100mm over southern Nigeria, and </a:t>
            </a:r>
            <a:r>
              <a:rPr lang="en-US" altLang="en-US" sz="1150" b="1" dirty="0" smtClean="0">
                <a:solidFill>
                  <a:schemeClr val="bg1"/>
                </a:solidFill>
              </a:rPr>
              <a:t>local areas in </a:t>
            </a:r>
            <a:r>
              <a:rPr lang="en-US" altLang="en-US" sz="1150" b="1" dirty="0">
                <a:solidFill>
                  <a:schemeClr val="bg1"/>
                </a:solidFill>
              </a:rPr>
              <a:t>western CAR.</a:t>
            </a:r>
          </a:p>
          <a:p>
            <a:pPr algn="just" eaLnBrk="1" hangingPunct="1">
              <a:lnSpc>
                <a:spcPct val="90000"/>
              </a:lnSpc>
              <a:spcBef>
                <a:spcPct val="50000"/>
              </a:spcBef>
            </a:pPr>
            <a:r>
              <a:rPr lang="en-US" altLang="en-US" sz="1150" b="1" dirty="0" smtClean="0">
                <a:solidFill>
                  <a:schemeClr val="bg1"/>
                </a:solidFill>
              </a:rPr>
              <a:t>Rainfall </a:t>
            </a:r>
            <a:r>
              <a:rPr lang="en-US" altLang="en-US" sz="1150" b="1" dirty="0" smtClean="0">
                <a:solidFill>
                  <a:schemeClr val="bg1"/>
                </a:solidFill>
              </a:rPr>
              <a:t>was below-average over </a:t>
            </a:r>
            <a:r>
              <a:rPr lang="en-US" altLang="en-US" sz="1150" b="1" dirty="0" smtClean="0">
                <a:solidFill>
                  <a:schemeClr val="bg1"/>
                </a:solidFill>
              </a:rPr>
              <a:t>southern Mauritania, western and northern Senegal, southwestern Mali, many parts of Guinea, Sierra Leone, southern Niger, parts of eastern Nigeria, southern Cameroon, eastern and southern CAR, Equatorial Guinea, northern Gabon, northern Congo, many parts of DRC, portions of South Sudan, and southwestern Ethiopia.</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s://www.cpc.ncep.noaa.gov/products/international/africa_arc/africa_arc_3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ttps://www.cpc.ncep.noaa.gov/products/international/africa_arc/africa_arc_3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573508"/>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a:t>
            </a:r>
            <a:r>
              <a:rPr lang="en-US" altLang="en-US" sz="1250" b="1" dirty="0" smtClean="0">
                <a:solidFill>
                  <a:schemeClr val="bg1"/>
                </a:solidFill>
              </a:rPr>
              <a:t>rainfall </a:t>
            </a:r>
            <a:r>
              <a:rPr lang="en-US" altLang="en-US" sz="1250" b="1" dirty="0">
                <a:solidFill>
                  <a:schemeClr val="bg1"/>
                </a:solidFill>
              </a:rPr>
              <a:t>was above-average over </a:t>
            </a:r>
            <a:r>
              <a:rPr lang="en-US" altLang="en-US" sz="1250" b="1" dirty="0" smtClean="0">
                <a:solidFill>
                  <a:schemeClr val="bg1"/>
                </a:solidFill>
              </a:rPr>
              <a:t>southern and eastern Mauritania, much </a:t>
            </a:r>
            <a:r>
              <a:rPr lang="en-US" altLang="en-US" sz="1250" b="1" dirty="0">
                <a:solidFill>
                  <a:schemeClr val="bg1"/>
                </a:solidFill>
              </a:rPr>
              <a:t>of Senegal, Guinea, </a:t>
            </a:r>
            <a:r>
              <a:rPr lang="en-US" altLang="en-US" sz="1250" b="1" dirty="0" smtClean="0">
                <a:solidFill>
                  <a:schemeClr val="bg1"/>
                </a:solidFill>
              </a:rPr>
              <a:t>parts of Sierra </a:t>
            </a:r>
            <a:r>
              <a:rPr lang="en-US" altLang="en-US" sz="1250" b="1" dirty="0">
                <a:solidFill>
                  <a:schemeClr val="bg1"/>
                </a:solidFill>
              </a:rPr>
              <a:t>Leone, much of Liberia, Mali, </a:t>
            </a:r>
            <a:r>
              <a:rPr lang="en-US" altLang="en-US" sz="1250" b="1" dirty="0" smtClean="0">
                <a:solidFill>
                  <a:schemeClr val="bg1"/>
                </a:solidFill>
              </a:rPr>
              <a:t>many parts of Burkina </a:t>
            </a:r>
            <a:r>
              <a:rPr lang="en-US" altLang="en-US" sz="1250" b="1" dirty="0" smtClean="0">
                <a:solidFill>
                  <a:schemeClr val="bg1"/>
                </a:solidFill>
              </a:rPr>
              <a:t>Faso and Ghana, </a:t>
            </a:r>
            <a:r>
              <a:rPr lang="en-US" altLang="en-US" sz="1250" b="1" dirty="0">
                <a:solidFill>
                  <a:schemeClr val="bg1"/>
                </a:solidFill>
              </a:rPr>
              <a:t>Cote d’Ivoire</a:t>
            </a:r>
            <a:r>
              <a:rPr lang="en-US" altLang="en-US" sz="1250" b="1" dirty="0" smtClean="0">
                <a:solidFill>
                  <a:schemeClr val="bg1"/>
                </a:solidFill>
              </a:rPr>
              <a:t>, much </a:t>
            </a:r>
            <a:r>
              <a:rPr lang="en-US" altLang="en-US" sz="1250" b="1" dirty="0" smtClean="0">
                <a:solidFill>
                  <a:schemeClr val="bg1"/>
                </a:solidFill>
              </a:rPr>
              <a:t>of Togo </a:t>
            </a:r>
            <a:r>
              <a:rPr lang="en-US" altLang="en-US" sz="1250" b="1" dirty="0">
                <a:solidFill>
                  <a:schemeClr val="bg1"/>
                </a:solidFill>
              </a:rPr>
              <a:t>and Benin, </a:t>
            </a:r>
            <a:r>
              <a:rPr lang="en-US" altLang="en-US" sz="1250" b="1" dirty="0" smtClean="0">
                <a:solidFill>
                  <a:schemeClr val="bg1"/>
                </a:solidFill>
              </a:rPr>
              <a:t>Niger</a:t>
            </a:r>
            <a:r>
              <a:rPr lang="en-US" altLang="en-US" sz="1250" b="1" dirty="0">
                <a:solidFill>
                  <a:schemeClr val="bg1"/>
                </a:solidFill>
              </a:rPr>
              <a:t>, </a:t>
            </a:r>
            <a:r>
              <a:rPr lang="en-US" altLang="en-US" sz="1250" b="1" dirty="0" smtClean="0">
                <a:solidFill>
                  <a:schemeClr val="bg1"/>
                </a:solidFill>
              </a:rPr>
              <a:t>many parts </a:t>
            </a:r>
            <a:r>
              <a:rPr lang="en-US" altLang="en-US" sz="1250" b="1" dirty="0">
                <a:solidFill>
                  <a:schemeClr val="bg1"/>
                </a:solidFill>
              </a:rPr>
              <a:t>of Nigeria, </a:t>
            </a:r>
            <a:r>
              <a:rPr lang="en-US" altLang="en-US" sz="1250" b="1" dirty="0" smtClean="0">
                <a:solidFill>
                  <a:schemeClr val="bg1"/>
                </a:solidFill>
              </a:rPr>
              <a:t>portions of </a:t>
            </a:r>
            <a:r>
              <a:rPr lang="en-US" altLang="en-US" sz="1250" b="1" dirty="0">
                <a:solidFill>
                  <a:schemeClr val="bg1"/>
                </a:solidFill>
              </a:rPr>
              <a:t>Cameroon, much of Chad and CAR, </a:t>
            </a:r>
            <a:r>
              <a:rPr lang="en-US" altLang="en-US" sz="1250" b="1" dirty="0" smtClean="0">
                <a:solidFill>
                  <a:schemeClr val="bg1"/>
                </a:solidFill>
              </a:rPr>
              <a:t>many parts </a:t>
            </a:r>
            <a:r>
              <a:rPr lang="en-US" altLang="en-US" sz="1250" b="1" dirty="0">
                <a:solidFill>
                  <a:schemeClr val="bg1"/>
                </a:solidFill>
              </a:rPr>
              <a:t>of Congo, western </a:t>
            </a:r>
            <a:r>
              <a:rPr lang="en-US" altLang="en-US" sz="1250" b="1" dirty="0" smtClean="0">
                <a:solidFill>
                  <a:schemeClr val="bg1"/>
                </a:solidFill>
              </a:rPr>
              <a:t>DRC</a:t>
            </a:r>
            <a:r>
              <a:rPr lang="en-US" altLang="en-US" sz="1250" b="1" dirty="0">
                <a:solidFill>
                  <a:schemeClr val="bg1"/>
                </a:solidFill>
              </a:rPr>
              <a:t>, </a:t>
            </a:r>
            <a:r>
              <a:rPr lang="en-US" altLang="en-US" sz="1250" b="1" dirty="0" smtClean="0">
                <a:solidFill>
                  <a:schemeClr val="bg1"/>
                </a:solidFill>
              </a:rPr>
              <a:t>portions </a:t>
            </a:r>
            <a:r>
              <a:rPr lang="en-US" altLang="en-US" sz="1250" b="1" dirty="0" smtClean="0">
                <a:solidFill>
                  <a:schemeClr val="bg1"/>
                </a:solidFill>
              </a:rPr>
              <a:t>of Uganda</a:t>
            </a:r>
            <a:r>
              <a:rPr lang="en-US" altLang="en-US" sz="1250" b="1" dirty="0">
                <a:solidFill>
                  <a:schemeClr val="bg1"/>
                </a:solidFill>
              </a:rPr>
              <a:t>, South Sudan, Sudan, many parts of Ethiopia</a:t>
            </a:r>
            <a:r>
              <a:rPr lang="en-US" altLang="en-US" sz="1250" b="1" dirty="0" smtClean="0">
                <a:solidFill>
                  <a:schemeClr val="bg1"/>
                </a:solidFill>
              </a:rPr>
              <a:t>, Eritrea, </a:t>
            </a:r>
            <a:r>
              <a:rPr lang="en-US" altLang="en-US" sz="1250" b="1" dirty="0">
                <a:solidFill>
                  <a:schemeClr val="bg1"/>
                </a:solidFill>
              </a:rPr>
              <a:t>northern Tanzania, </a:t>
            </a:r>
            <a:r>
              <a:rPr lang="en-US" altLang="en-US" sz="1250" b="1" dirty="0" smtClean="0">
                <a:solidFill>
                  <a:schemeClr val="bg1"/>
                </a:solidFill>
              </a:rPr>
              <a:t>northern Somalia and </a:t>
            </a:r>
            <a:r>
              <a:rPr lang="en-US" altLang="en-US" sz="1250" b="1" dirty="0">
                <a:solidFill>
                  <a:schemeClr val="bg1"/>
                </a:solidFill>
              </a:rPr>
              <a:t>western Kenya.</a:t>
            </a:r>
          </a:p>
          <a:p>
            <a:pPr eaLnBrk="1" hangingPunct="1">
              <a:lnSpc>
                <a:spcPct val="90000"/>
              </a:lnSpc>
              <a:spcBef>
                <a:spcPct val="50000"/>
              </a:spcBef>
            </a:pPr>
            <a:r>
              <a:rPr lang="en-US" altLang="en-US" sz="1250" b="1" dirty="0" smtClean="0">
                <a:solidFill>
                  <a:schemeClr val="bg1"/>
                </a:solidFill>
              </a:rPr>
              <a:t>Southwestern Mauritania, </a:t>
            </a:r>
            <a:r>
              <a:rPr lang="en-US" altLang="en-US" sz="1250" b="1" dirty="0" smtClean="0">
                <a:solidFill>
                  <a:schemeClr val="bg1"/>
                </a:solidFill>
              </a:rPr>
              <a:t>parts of western Guinea, western Sierra Leone, local areas in </a:t>
            </a:r>
            <a:r>
              <a:rPr lang="en-US" altLang="en-US" sz="1250" b="1" dirty="0" smtClean="0">
                <a:solidFill>
                  <a:schemeClr val="bg1"/>
                </a:solidFill>
              </a:rPr>
              <a:t>Ghana, </a:t>
            </a:r>
            <a:r>
              <a:rPr lang="en-US" altLang="en-US" sz="1250" b="1" dirty="0" smtClean="0">
                <a:solidFill>
                  <a:schemeClr val="bg1"/>
                </a:solidFill>
              </a:rPr>
              <a:t>Togo </a:t>
            </a:r>
            <a:r>
              <a:rPr lang="en-US" altLang="en-US" sz="1250" b="1" dirty="0" smtClean="0">
                <a:solidFill>
                  <a:schemeClr val="bg1"/>
                </a:solidFill>
              </a:rPr>
              <a:t>and Benin, portions of Nigeria and Cameroon, central and eastern DRC, </a:t>
            </a:r>
            <a:r>
              <a:rPr lang="en-US" altLang="en-US" sz="1250" b="1" dirty="0" smtClean="0">
                <a:solidFill>
                  <a:schemeClr val="bg1"/>
                </a:solidFill>
              </a:rPr>
              <a:t>southwestern CAR, local </a:t>
            </a:r>
            <a:r>
              <a:rPr lang="en-US" altLang="en-US" sz="1250" b="1" dirty="0" smtClean="0">
                <a:solidFill>
                  <a:schemeClr val="bg1"/>
                </a:solidFill>
              </a:rPr>
              <a:t>areas in South Sudan, </a:t>
            </a:r>
            <a:r>
              <a:rPr lang="en-US" altLang="en-US" sz="1250" b="1" dirty="0" smtClean="0">
                <a:solidFill>
                  <a:schemeClr val="bg1"/>
                </a:solidFill>
              </a:rPr>
              <a:t>southern Uganda </a:t>
            </a:r>
            <a:r>
              <a:rPr lang="en-US" altLang="en-US" sz="1250" b="1" dirty="0" smtClean="0">
                <a:solidFill>
                  <a:schemeClr val="bg1"/>
                </a:solidFill>
              </a:rPr>
              <a:t>had 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s://www.cpc.ncep.noaa.gov/products/international/africa_arc/africa_arc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ttps://www.cpc.ncep.noaa.gov/products/international/africa_arc/africa_arc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5142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days, </a:t>
            </a:r>
            <a:r>
              <a:rPr lang="en-US" altLang="en-US" sz="1200" b="1" dirty="0" smtClean="0">
                <a:solidFill>
                  <a:schemeClr val="bg1"/>
                </a:solidFill>
              </a:rPr>
              <a:t>western  and central Mauritania, parts of northern </a:t>
            </a:r>
            <a:r>
              <a:rPr lang="en-US" altLang="en-US" sz="1200" b="1" dirty="0" smtClean="0">
                <a:solidFill>
                  <a:schemeClr val="bg1"/>
                </a:solidFill>
              </a:rPr>
              <a:t>and southwestern Senegal</a:t>
            </a:r>
            <a:r>
              <a:rPr lang="en-US" altLang="en-US" sz="1200" b="1" dirty="0" smtClean="0">
                <a:solidFill>
                  <a:schemeClr val="bg1"/>
                </a:solidFill>
              </a:rPr>
              <a:t>, western Guinea-Bissau, </a:t>
            </a:r>
            <a:r>
              <a:rPr lang="en-US" altLang="en-US" sz="1200" b="1" dirty="0" smtClean="0">
                <a:solidFill>
                  <a:schemeClr val="bg1"/>
                </a:solidFill>
              </a:rPr>
              <a:t>local areas in Liberia, parts </a:t>
            </a:r>
            <a:r>
              <a:rPr lang="en-US" altLang="en-US" sz="1200" b="1" dirty="0" smtClean="0">
                <a:solidFill>
                  <a:schemeClr val="bg1"/>
                </a:solidFill>
              </a:rPr>
              <a:t>of Cote d’Ivoire and Ghana, </a:t>
            </a:r>
            <a:r>
              <a:rPr lang="en-US" altLang="en-US" sz="1200" b="1" dirty="0" smtClean="0">
                <a:solidFill>
                  <a:schemeClr val="bg1"/>
                </a:solidFill>
              </a:rPr>
              <a:t>local areas in Togo and Benin, portions </a:t>
            </a:r>
            <a:r>
              <a:rPr lang="en-US" altLang="en-US" sz="1200" b="1" dirty="0" smtClean="0">
                <a:solidFill>
                  <a:schemeClr val="bg1"/>
                </a:solidFill>
              </a:rPr>
              <a:t>of Nigeria and Cameroon, parts of Gabon, local areas in Congo, portions of DRC, and northeastern Ethiopia and southern South Africa had below-average rainfall.</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Rainfall was above-average over many parts of Senegal, much Guinea, southern and eastern Mauritania, Sierra Leone, Liberia, Mali, many parts of Cote d’Ivoire, Burkina Faso, Ghana, Togo, Benin, Niger, parts of Nigeria, Chad, </a:t>
            </a:r>
            <a:r>
              <a:rPr lang="en-US" altLang="en-US" sz="1200" b="1" dirty="0" smtClean="0">
                <a:solidFill>
                  <a:schemeClr val="bg1"/>
                </a:solidFill>
              </a:rPr>
              <a:t>many parts </a:t>
            </a:r>
            <a:r>
              <a:rPr lang="en-US" altLang="en-US" sz="1200" b="1" dirty="0" smtClean="0">
                <a:solidFill>
                  <a:schemeClr val="bg1"/>
                </a:solidFill>
              </a:rPr>
              <a:t>of Cameroon, much of CAR, </a:t>
            </a:r>
            <a:r>
              <a:rPr lang="en-US" altLang="en-US" sz="1200" b="1" dirty="0" smtClean="0">
                <a:solidFill>
                  <a:schemeClr val="bg1"/>
                </a:solidFill>
              </a:rPr>
              <a:t>many parts </a:t>
            </a:r>
            <a:r>
              <a:rPr lang="en-US" altLang="en-US" sz="1200" b="1" dirty="0" smtClean="0">
                <a:solidFill>
                  <a:schemeClr val="bg1"/>
                </a:solidFill>
              </a:rPr>
              <a:t>of DRC, South Sudan, Uganda, Sudan, many parts of Ethiopia, and western </a:t>
            </a:r>
            <a:r>
              <a:rPr lang="en-US" altLang="en-US" sz="1200" b="1" dirty="0" smtClean="0">
                <a:solidFill>
                  <a:schemeClr val="bg1"/>
                </a:solidFill>
              </a:rPr>
              <a:t>Kenya, southern Somalia  </a:t>
            </a:r>
            <a:r>
              <a:rPr lang="en-US" altLang="en-US" sz="1200" b="1" dirty="0" smtClean="0">
                <a:solidFill>
                  <a:schemeClr val="bg1"/>
                </a:solidFill>
              </a:rPr>
              <a:t>and northern Tanzania.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s://www.cpc.ncep.noaa.gov/products/international/africa_arc/africa_arc_18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ttps://www.cpc.ncep.noaa.gov/products/international/africa_arc/africa_arc_18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65410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western and central Mauritania</a:t>
            </a:r>
            <a:r>
              <a:rPr lang="en-US" altLang="en-US" sz="1180" b="1" dirty="0">
                <a:solidFill>
                  <a:schemeClr val="bg1"/>
                </a:solidFill>
                <a:latin typeface="Arial" charset="0"/>
              </a:rPr>
              <a:t>, </a:t>
            </a:r>
            <a:r>
              <a:rPr lang="en-US" altLang="en-US" sz="1180" b="1" dirty="0" smtClean="0">
                <a:solidFill>
                  <a:schemeClr val="bg1"/>
                </a:solidFill>
                <a:latin typeface="Arial" charset="0"/>
              </a:rPr>
              <a:t>parts of northern </a:t>
            </a:r>
            <a:r>
              <a:rPr lang="en-US" altLang="en-US" sz="1180" b="1" dirty="0" smtClean="0">
                <a:solidFill>
                  <a:schemeClr val="bg1"/>
                </a:solidFill>
                <a:latin typeface="Arial" charset="0"/>
              </a:rPr>
              <a:t>and southwestern Senegal</a:t>
            </a:r>
            <a:r>
              <a:rPr lang="en-US" altLang="en-US" sz="1180" b="1" dirty="0">
                <a:solidFill>
                  <a:schemeClr val="bg1"/>
                </a:solidFill>
                <a:latin typeface="Arial" charset="0"/>
              </a:rPr>
              <a:t>, </a:t>
            </a:r>
            <a:r>
              <a:rPr lang="en-US" altLang="en-US" sz="1180" b="1" dirty="0" smtClean="0">
                <a:solidFill>
                  <a:schemeClr val="bg1"/>
                </a:solidFill>
                <a:latin typeface="Arial" charset="0"/>
              </a:rPr>
              <a:t>western Guinea-Bissau</a:t>
            </a:r>
            <a:r>
              <a:rPr lang="en-US" altLang="en-US" sz="1180" b="1" dirty="0">
                <a:solidFill>
                  <a:schemeClr val="bg1"/>
                </a:solidFill>
                <a:latin typeface="Arial" charset="0"/>
              </a:rPr>
              <a:t>, </a:t>
            </a:r>
            <a:r>
              <a:rPr lang="en-US" altLang="en-US" sz="1180" b="1" dirty="0" smtClean="0">
                <a:solidFill>
                  <a:schemeClr val="bg1"/>
                </a:solidFill>
                <a:latin typeface="Arial" charset="0"/>
              </a:rPr>
              <a:t>local areas in Liberia, parts of Cote d’Ivoire, local areas in Ghana, portions of Nigeria, many parts of Cameroon, Equatorial Guinea, Gabon, Congo, portions of DRC, Angola, Namibia, western and northeastern South Africa, portions of Zambia, Botswana, Zimbabwe, southern Mozambique, parts of Madagascar and Tanzania, many parts of Kenya, </a:t>
            </a:r>
            <a:r>
              <a:rPr lang="en-US" altLang="en-US" sz="1180" b="1" dirty="0" smtClean="0">
                <a:solidFill>
                  <a:schemeClr val="bg1"/>
                </a:solidFill>
                <a:latin typeface="Arial" charset="0"/>
              </a:rPr>
              <a:t>and portions </a:t>
            </a:r>
            <a:r>
              <a:rPr lang="en-US" altLang="en-US" sz="1180" b="1" dirty="0" smtClean="0">
                <a:solidFill>
                  <a:schemeClr val="bg1"/>
                </a:solidFill>
                <a:latin typeface="Arial" charset="0"/>
              </a:rPr>
              <a:t>of </a:t>
            </a:r>
            <a:r>
              <a:rPr lang="en-US" altLang="en-US" sz="1180" b="1" dirty="0" smtClean="0">
                <a:solidFill>
                  <a:schemeClr val="bg1"/>
                </a:solidFill>
                <a:latin typeface="Arial" charset="0"/>
              </a:rPr>
              <a:t>Ethiopia </a:t>
            </a:r>
            <a:r>
              <a:rPr lang="en-US" altLang="en-US" sz="1180" b="1" dirty="0" smtClean="0">
                <a:solidFill>
                  <a:schemeClr val="bg1"/>
                </a:solidFill>
                <a:latin typeface="Arial" charset="0"/>
              </a:rPr>
              <a:t>and Somalia. </a:t>
            </a:r>
          </a:p>
          <a:p>
            <a:pPr algn="just" eaLnBrk="1" hangingPunct="1">
              <a:lnSpc>
                <a:spcPct val="90000"/>
              </a:lnSpc>
              <a:spcBef>
                <a:spcPct val="50000"/>
              </a:spcBef>
              <a:buNone/>
              <a:defRPr/>
            </a:pPr>
            <a:r>
              <a:rPr lang="en-US" altLang="en-US" sz="1180" b="1" dirty="0" smtClean="0">
                <a:solidFill>
                  <a:schemeClr val="bg1"/>
                </a:solidFill>
                <a:latin typeface="Arial" charset="0"/>
              </a:rPr>
              <a:t>Many parts of Senegal, eastern Guinea-Bissau, much of Guinea, Sierra Leone, Mali, much of Liberia and Cote d’Ivoire, Burkina Faso, Ghana, Togo, Benin, parts of Nigeria, Niger, Chad, CAR, many parts of DRC, South Sudan, Sudan, Uganda, many parts of Ethiopia, many parts of Tanzania and Zambia, local areas in Malawi, northern Mozambique, and portions of South Africa and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www.cpc.ncep.noaa.gov/products/international/africa_arc/africa_arc_90day_ptts_PortHarcourt_Nigeri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462528"/>
            <a:ext cx="4019550" cy="2633472"/>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4"/>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flipV="1">
            <a:off x="3657600" y="1523999"/>
            <a:ext cx="1202654" cy="304799"/>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838200" y="1600199"/>
            <a:ext cx="723900" cy="1981201"/>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a:t>
            </a:r>
            <a:r>
              <a:rPr lang="en-US" altLang="en-US" sz="1250" b="1" dirty="0" smtClean="0">
                <a:solidFill>
                  <a:schemeClr val="bg1"/>
                </a:solidFill>
                <a:latin typeface="Arial" charset="0"/>
                <a:cs typeface="+mn-cs"/>
              </a:rPr>
              <a:t>shows that seasonal total rainfall was above-average </a:t>
            </a:r>
            <a:r>
              <a:rPr lang="en-US" altLang="en-US" sz="1250" b="1" dirty="0" smtClean="0">
                <a:solidFill>
                  <a:schemeClr val="bg1"/>
                </a:solidFill>
                <a:latin typeface="Arial" charset="0"/>
                <a:cs typeface="+mn-cs"/>
              </a:rPr>
              <a:t>over parts of Guinea (bottom left) and </a:t>
            </a:r>
            <a:r>
              <a:rPr lang="en-US" altLang="en-US" sz="1250" b="1" dirty="0" smtClean="0">
                <a:solidFill>
                  <a:schemeClr val="bg1"/>
                </a:solidFill>
                <a:latin typeface="Arial" charset="0"/>
                <a:cs typeface="+mn-cs"/>
              </a:rPr>
              <a:t>southeastern Nigeria (bottom </a:t>
            </a:r>
            <a:r>
              <a:rPr lang="en-US" altLang="en-US" sz="1250" b="1" dirty="0" smtClean="0">
                <a:solidFill>
                  <a:schemeClr val="bg1"/>
                </a:solidFill>
                <a:latin typeface="Arial" charset="0"/>
                <a:cs typeface="+mn-cs"/>
              </a:rPr>
              <a:t>right). </a:t>
            </a:r>
            <a:r>
              <a:rPr lang="en-US" altLang="en-US" sz="1250" b="1" dirty="0" smtClean="0">
                <a:solidFill>
                  <a:schemeClr val="bg1"/>
                </a:solidFill>
                <a:latin typeface="Arial" charset="0"/>
                <a:cs typeface="+mn-cs"/>
              </a:rPr>
              <a:t>Light to moderate rainfall helped to reduce accumulated rainfall deficits over parts of Northeast Ethiopia (top </a:t>
            </a:r>
            <a:r>
              <a:rPr lang="en-US" altLang="en-US" sz="1250" b="1" dirty="0" smtClean="0">
                <a:solidFill>
                  <a:schemeClr val="bg1"/>
                </a:solidFill>
                <a:latin typeface="Arial" charset="0"/>
                <a:cs typeface="+mn-cs"/>
              </a:rPr>
              <a:t>right).</a:t>
            </a:r>
          </a:p>
        </p:txBody>
      </p:sp>
      <p:sp>
        <p:nvSpPr>
          <p:cNvPr id="18441" name="Line 169"/>
          <p:cNvSpPr>
            <a:spLocks noChangeShapeType="1"/>
          </p:cNvSpPr>
          <p:nvPr/>
        </p:nvSpPr>
        <p:spPr bwMode="auto">
          <a:xfrm flipH="1" flipV="1">
            <a:off x="2285999" y="1752599"/>
            <a:ext cx="2388269" cy="1993483"/>
          </a:xfrm>
          <a:prstGeom prst="line">
            <a:avLst/>
          </a:prstGeom>
          <a:noFill/>
          <a:ln w="50800">
            <a:solidFill>
              <a:srgbClr val="FF0000"/>
            </a:solidFill>
            <a:round/>
            <a:headEnd/>
            <a:tailEnd type="triangle" w="med" len="med"/>
          </a:ln>
        </p:spPr>
        <p:txBody>
          <a:bodyPr/>
          <a:lstStyle/>
          <a:p>
            <a:endParaRPr lang="en-US"/>
          </a:p>
        </p:txBody>
      </p:sp>
      <p:pic>
        <p:nvPicPr>
          <p:cNvPr id="4" name="Picture 2" descr="https://www.cpc.ncep.noaa.gov/products/international/africa_arc/africa_arc_90day_ptts_Labe_Guine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462528"/>
            <a:ext cx="3845596"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cpc.ncep.noaa.gov/products/international/africa_arc/africa_arc_90day_ptts_Dotyena_Mali.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62528"/>
            <a:ext cx="4010025"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www.cpc.ncep.noaa.gov/products/international/africa_arc/africa_arc_90day_ptts_Mekele_Ethiopi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609600"/>
            <a:ext cx="4000500"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5240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711952"/>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Lowe-level </a:t>
            </a:r>
            <a:r>
              <a:rPr lang="en-US" altLang="en-US" b="1" dirty="0" smtClean="0">
                <a:solidFill>
                  <a:schemeClr val="bg1"/>
                </a:solidFill>
              </a:rPr>
              <a:t>wind anomalies </a:t>
            </a:r>
            <a:r>
              <a:rPr lang="en-US" altLang="en-US" b="1" dirty="0" smtClean="0">
                <a:solidFill>
                  <a:schemeClr val="bg1"/>
                </a:solidFill>
              </a:rPr>
              <a:t>were </a:t>
            </a:r>
            <a:r>
              <a:rPr lang="en-US" altLang="en-US" b="1" dirty="0" smtClean="0">
                <a:solidFill>
                  <a:schemeClr val="bg1"/>
                </a:solidFill>
              </a:rPr>
              <a:t>cyclonic </a:t>
            </a:r>
            <a:r>
              <a:rPr lang="en-US" altLang="en-US" b="1" dirty="0" smtClean="0">
                <a:solidFill>
                  <a:schemeClr val="bg1"/>
                </a:solidFill>
              </a:rPr>
              <a:t>across much of </a:t>
            </a:r>
            <a:r>
              <a:rPr lang="en-US" altLang="en-US" b="1" dirty="0" smtClean="0">
                <a:solidFill>
                  <a:schemeClr val="bg1"/>
                </a:solidFill>
              </a:rPr>
              <a:t>West Africa and the neighboring areas (left</a:t>
            </a:r>
            <a:r>
              <a:rPr lang="en-US" altLang="en-US" b="1" dirty="0" smtClean="0">
                <a:solidFill>
                  <a:schemeClr val="bg1"/>
                </a:solidFill>
              </a:rPr>
              <a:t>).</a:t>
            </a:r>
            <a:endParaRPr lang="en-US" altLang="en-US" b="1" dirty="0">
              <a:solidFill>
                <a:schemeClr val="bg1"/>
              </a:solidFill>
            </a:endParaRPr>
          </a:p>
        </p:txBody>
      </p:sp>
      <p:sp>
        <p:nvSpPr>
          <p:cNvPr id="11" name="Oval 10"/>
          <p:cNvSpPr/>
          <p:nvPr/>
        </p:nvSpPr>
        <p:spPr>
          <a:xfrm rot="4701277">
            <a:off x="1713503" y="1719956"/>
            <a:ext cx="618959" cy="2629824"/>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162817</TotalTime>
  <Words>1821</Words>
  <Application>Microsoft Office PowerPoint</Application>
  <PresentationFormat>On-screen Show (4:3)</PresentationFormat>
  <Paragraphs>68</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8270</cp:revision>
  <cp:lastPrinted>2018-07-09T15:13:07Z</cp:lastPrinted>
  <dcterms:created xsi:type="dcterms:W3CDTF">2001-08-31T10:39:36Z</dcterms:created>
  <dcterms:modified xsi:type="dcterms:W3CDTF">2019-09-16T16:32:10Z</dcterms:modified>
</cp:coreProperties>
</file>