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10/21/2019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406"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21 October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along the Gulf of Guinea coast and portions of Central Africa.</a:t>
            </a:r>
          </a:p>
        </p:txBody>
      </p:sp>
      <p:sp>
        <p:nvSpPr>
          <p:cNvPr id="22534" name="TextBox 2"/>
          <p:cNvSpPr txBox="1">
            <a:spLocks noChangeArrowheads="1"/>
          </p:cNvSpPr>
          <p:nvPr/>
        </p:nvSpPr>
        <p:spPr bwMode="auto">
          <a:xfrm>
            <a:off x="521584" y="1524000"/>
            <a:ext cx="3533467"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550" b="1" dirty="0" smtClean="0">
                <a:solidFill>
                  <a:srgbClr val="FFFF00"/>
                </a:solidFill>
              </a:rPr>
              <a:t>22 </a:t>
            </a:r>
            <a:r>
              <a:rPr lang="en-US" altLang="en-US" sz="1550" b="1" dirty="0">
                <a:solidFill>
                  <a:srgbClr val="FFFF00"/>
                </a:solidFill>
              </a:rPr>
              <a:t>– </a:t>
            </a:r>
            <a:r>
              <a:rPr lang="en-US" altLang="en-US" sz="1550" b="1" dirty="0" smtClean="0">
                <a:solidFill>
                  <a:srgbClr val="FFFF00"/>
                </a:solidFill>
              </a:rPr>
              <a:t>28 </a:t>
            </a:r>
            <a:r>
              <a:rPr lang="en-US" altLang="en-US" sz="1550" b="1" dirty="0">
                <a:solidFill>
                  <a:srgbClr val="FFFF00"/>
                </a:solidFill>
              </a:rPr>
              <a:t>October, </a:t>
            </a:r>
            <a:r>
              <a:rPr lang="en-US" altLang="en-US" sz="1550" b="1" dirty="0" smtClean="0">
                <a:solidFill>
                  <a:srgbClr val="FFFF00"/>
                </a:solidFill>
              </a:rPr>
              <a:t>2019</a:t>
            </a:r>
            <a:endParaRPr lang="en-US" altLang="en-US" sz="1400" dirty="0"/>
          </a:p>
        </p:txBody>
      </p:sp>
      <p:sp>
        <p:nvSpPr>
          <p:cNvPr id="22535" name="TextBox 10"/>
          <p:cNvSpPr txBox="1">
            <a:spLocks noChangeArrowheads="1"/>
          </p:cNvSpPr>
          <p:nvPr/>
        </p:nvSpPr>
        <p:spPr bwMode="auto">
          <a:xfrm>
            <a:off x="4312353" y="1524000"/>
            <a:ext cx="465467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29 October – 5 November,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22 </a:t>
            </a:r>
            <a:r>
              <a:rPr lang="en-US" altLang="en-US" b="1" dirty="0">
                <a:solidFill>
                  <a:srgbClr val="FFFF00"/>
                </a:solidFill>
              </a:rPr>
              <a:t>– </a:t>
            </a:r>
            <a:r>
              <a:rPr lang="en-US" altLang="en-US" b="1" dirty="0" smtClean="0">
                <a:solidFill>
                  <a:srgbClr val="FFFF00"/>
                </a:solidFill>
              </a:rPr>
              <a:t>28 </a:t>
            </a:r>
            <a:r>
              <a:rPr lang="en-US" altLang="en-US" b="1" dirty="0">
                <a:solidFill>
                  <a:srgbClr val="FFFF00"/>
                </a:solidFill>
              </a:rPr>
              <a:t>October, 2019</a:t>
            </a:r>
          </a:p>
        </p:txBody>
      </p:sp>
      <p:sp>
        <p:nvSpPr>
          <p:cNvPr id="11" name="Text Box 8"/>
          <p:cNvSpPr txBox="1">
            <a:spLocks noChangeArrowheads="1"/>
          </p:cNvSpPr>
          <p:nvPr/>
        </p:nvSpPr>
        <p:spPr bwMode="auto">
          <a:xfrm>
            <a:off x="3581400" y="1792575"/>
            <a:ext cx="5349875" cy="354712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southeastern Nigeria, central and southern Cameroon, Equatorial Guinea, Gabon, southern CAR, Congo, parts of northern Angola, and western and central DRC: </a:t>
            </a:r>
            <a:r>
              <a:rPr lang="en-US" altLang="en-US" sz="1150" dirty="0">
                <a:solidFill>
                  <a:schemeClr val="bg1"/>
                </a:solidFill>
                <a:latin typeface="Arial" charset="0"/>
              </a:rPr>
              <a:t>An area of anomalous lower-level westerly flow from the Atlantic Ocean with its associated lower-level convergence, coupled with anomalous upper-level divergence is expected to enhance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Kenya, northeastern Tanzania, parts of southeastern Ethiopia and southern Somalia: </a:t>
            </a:r>
            <a:r>
              <a:rPr lang="en-US" altLang="en-US" sz="1100" dirty="0">
                <a:solidFill>
                  <a:schemeClr val="bg1"/>
                </a:solidFill>
                <a:latin typeface="Arial" charset="0"/>
              </a:rPr>
              <a:t>An area of anomalous onshore flow from the Indian Ocean with its associated lower-level convergence, coupled with anomalous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portions of Madagascar: </a:t>
            </a:r>
            <a:r>
              <a:rPr lang="en-US" altLang="en-US" sz="1100" dirty="0">
                <a:solidFill>
                  <a:schemeClr val="bg1"/>
                </a:solidFill>
                <a:latin typeface="Arial" charset="0"/>
              </a:rPr>
              <a:t>An area of anomalous lower-level anti-cyclonic circulation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29 October – 5 November,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230832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Sierra Leone, Liberia, eastern Guinea, Cote d'Ivoire, Togo, southern Benin and southwestern Nigeria: </a:t>
            </a:r>
            <a:r>
              <a:rPr lang="en-US" altLang="en-US" sz="1200" dirty="0">
                <a:solidFill>
                  <a:schemeClr val="bg1"/>
                </a:solidFill>
                <a:latin typeface="Arial" charset="0"/>
              </a:rPr>
              <a:t>An area of anomalous lower-level cyclonic shear and upper-level divergence is expected to enhance 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portions of DRC, western Uganda, northwestern Tanzania, Rwanda and Burundi: </a:t>
            </a:r>
            <a:r>
              <a:rPr lang="en-US" altLang="en-US" sz="1200" dirty="0">
                <a:solidFill>
                  <a:schemeClr val="bg1"/>
                </a:solidFill>
                <a:latin typeface="Arial" charset="0"/>
              </a:rPr>
              <a:t>An area of anomalous lower-level westerly flow with its associated lower-level convergence is expected to enhance 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marL="0" indent="0">
              <a:spcBef>
                <a:spcPct val="0"/>
              </a:spcBef>
              <a:buNone/>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690515"/>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above-average over local areas in Mauritania and Senegal, Cote d’Ivoire, Mali and Cote d’Ivoire, Ghana, Burkina Faso, Togo Benin, Nigeria, parts of Cameroon and Gabon, central and southern Chad, portions of Sudan and South Sudan, southern Ethiopia, southern Somalia, Kenya, eastern Uganda, parts of Congo, central and southern DRC, portions Tanzania, northern Angola and parts of northern Madagascar. </a:t>
            </a:r>
            <a:r>
              <a:rPr lang="en-US" altLang="en-US" sz="1200" b="1" dirty="0" smtClean="0">
                <a:solidFill>
                  <a:schemeClr val="bg1"/>
                </a:solidFill>
              </a:rPr>
              <a:t>Many </a:t>
            </a:r>
            <a:r>
              <a:rPr lang="en-US" altLang="en-US" sz="1200" b="1" dirty="0">
                <a:solidFill>
                  <a:schemeClr val="bg1"/>
                </a:solidFill>
              </a:rPr>
              <a:t>parts of Guinea, Liberia, portions of Cote d’Ivoire, Sierra Leone, Liberia, much of Cote d’Ivoire, parts of Ghana, parts of Nigeria, Equatorial Guinea, portions of Cameroon and Gabon, CAR, northern DRC, central and eastern Angola, western Ethiopia, portions of </a:t>
            </a:r>
            <a:r>
              <a:rPr lang="en-US" altLang="en-US" sz="1200" b="1" dirty="0" smtClean="0">
                <a:solidFill>
                  <a:schemeClr val="bg1"/>
                </a:solidFill>
              </a:rPr>
              <a:t>South </a:t>
            </a:r>
            <a:r>
              <a:rPr lang="en-US" altLang="en-US" sz="1200" b="1" dirty="0">
                <a:solidFill>
                  <a:schemeClr val="bg1"/>
                </a:solidFill>
              </a:rPr>
              <a:t>Africa and southern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southern Mauritania, many parts of Senegal, Guinea-Bissau and Guinea, Sierra Leone, Liberia, southern Mali, Burkina Faso, Ghana, Cote d’Ivoire, Togo, Benin, many parts of Nigeria, portions of Cameroon, central and southern Chad, much of CAR and Congo, portions of Gabon, many parts of DRC, much of South Sudan, Sudan, Ethiopia, Eritrea, Uganda, Tanzania, Somalia, Kenya, portions of Angola, eastern Zambia, and local areas in Namibia and Mozambique, and portions of Madagascar</a:t>
            </a:r>
            <a:r>
              <a:rPr lang="en-US" altLang="en-US" sz="1200" b="1" dirty="0" smtClean="0">
                <a:solidFill>
                  <a:schemeClr val="bg1"/>
                </a:solidFill>
              </a:rPr>
              <a:t>. Local </a:t>
            </a:r>
            <a:r>
              <a:rPr lang="en-US" altLang="en-US" sz="1200" b="1" dirty="0">
                <a:solidFill>
                  <a:schemeClr val="bg1"/>
                </a:solidFill>
              </a:rPr>
              <a:t>areas in Senegal, Guinea and Mali, parts of Nigeria Cameroon, many parts of Gabon, portions of Angola and DRC, western Zambia, Botswana, Zimbabwe,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southern and eastern Mauritania, much of Senegal, Guinea-Bissau, Guinea, Sierra Leone, Liberia, Mali, Cote d’Ivoire, Burkina Faso, Ghana, Togo, Benin, Niger, many parts of Nigeria, Chad, portions of Cameroon, CAR, many parts of DRC, South Sudan, Uganda, Sudan, Eritrea, Ethiopia, Kenya, Somalia,  many parts of Tanzania, portions of Angola, eastern Zambia, and local areas in Mozambique and Madagascar</a:t>
            </a:r>
            <a:r>
              <a:rPr lang="en-US" altLang="en-US" sz="1200" b="1" dirty="0" smtClean="0">
                <a:solidFill>
                  <a:schemeClr val="bg1"/>
                </a:solidFill>
              </a:rPr>
              <a:t>. Western  </a:t>
            </a:r>
            <a:r>
              <a:rPr lang="en-US" altLang="en-US" sz="1200" b="1" dirty="0">
                <a:solidFill>
                  <a:schemeClr val="bg1"/>
                </a:solidFill>
              </a:rPr>
              <a:t>and central Mauritania, parts of Nigeria and Cameroon, Gabon, portions of central and eastern DRC, portions of Angola, western Zambia, Zimbabwe, eastern Namibia, Botswana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southeastern Nigeria, central and southern Cameroon, Equatorial Guinea, Gabon, southern CAR, Congo, parts of northern Angola, and western and central DRC. Outlooks also call for above-average rainfall over eastern Kenya, northeastern Tanzania, parts of southeastern Ethiopia and southern Somalia. In contrast, there is an increased chance for below-average rainfall over portions of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surpluses exceeded 100mm over parts of central Kenya.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a:t>
            </a:r>
            <a:r>
              <a:rPr lang="en-US" altLang="en-US" sz="1800" b="1" dirty="0" smtClean="0">
                <a:solidFill>
                  <a:schemeClr val="bg1"/>
                </a:solidFill>
              </a:rPr>
              <a:t>over southeastern </a:t>
            </a:r>
            <a:r>
              <a:rPr lang="en-US" altLang="en-US" sz="1800" b="1" dirty="0">
                <a:solidFill>
                  <a:schemeClr val="bg1"/>
                </a:solidFill>
              </a:rPr>
              <a:t>Nigeria, central and southern Cameroon, Equatorial Guinea, Gabon, southern CAR, Congo, parts of northern </a:t>
            </a:r>
            <a:r>
              <a:rPr lang="en-US" altLang="en-US" sz="1800" b="1" dirty="0" smtClean="0">
                <a:solidFill>
                  <a:schemeClr val="bg1"/>
                </a:solidFill>
              </a:rPr>
              <a:t>Angola, and western </a:t>
            </a:r>
            <a:r>
              <a:rPr lang="en-US" altLang="en-US" sz="1800" b="1" dirty="0">
                <a:solidFill>
                  <a:schemeClr val="bg1"/>
                </a:solidFill>
              </a:rPr>
              <a:t>and central </a:t>
            </a:r>
            <a:r>
              <a:rPr lang="en-US" altLang="en-US" sz="1800" b="1" dirty="0" smtClean="0">
                <a:solidFill>
                  <a:schemeClr val="bg1"/>
                </a:solidFill>
              </a:rPr>
              <a:t>DRC. Outlooks also call for above-average rainfall over eastern </a:t>
            </a:r>
            <a:r>
              <a:rPr lang="en-US" altLang="en-US" sz="1800" b="1" dirty="0">
                <a:solidFill>
                  <a:schemeClr val="bg1"/>
                </a:solidFill>
              </a:rPr>
              <a:t>Kenya, northeastern Tanzania, parts of southeastern Ethiopia and southern Somalia. </a:t>
            </a:r>
            <a:r>
              <a:rPr lang="en-US" altLang="en-US" sz="1800" b="1" dirty="0" smtClean="0">
                <a:solidFill>
                  <a:schemeClr val="bg1"/>
                </a:solidFill>
              </a:rPr>
              <a:t>In contrast, there is an increased chance for below-average rainfall over </a:t>
            </a:r>
            <a:r>
              <a:rPr lang="en-US" altLang="en-US" sz="1800" b="1" dirty="0">
                <a:solidFill>
                  <a:schemeClr val="bg1"/>
                </a:solidFill>
              </a:rPr>
              <a:t>portions of Madagascar.</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295739"/>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a:solidFill>
                  <a:schemeClr val="bg1"/>
                </a:solidFill>
              </a:rPr>
              <a:t>rainfall was above-average over </a:t>
            </a:r>
            <a:r>
              <a:rPr lang="en-US" altLang="en-US" sz="1150" b="1" dirty="0" smtClean="0">
                <a:solidFill>
                  <a:schemeClr val="bg1"/>
                </a:solidFill>
              </a:rPr>
              <a:t>local areas in Mauritania and Senegal, Cote d’Ivoire, Mali and Cote d’Ivoire, Ghana, Burkina Faso, Togo Benin, Nigeria, parts of Cameroon and Gabon, central and southern Chad, portions of Sudan and South Sudan, southern Ethiopia, southern Somalia, Kenya, eastern Uganda, parts of Congo, central and southern DRC, portions Tanzania, northern Angola and parts of northern Madagascar.</a:t>
            </a:r>
            <a:r>
              <a:rPr lang="en-US" altLang="en-US" sz="1150" b="1" dirty="0" smtClean="0">
                <a:solidFill>
                  <a:schemeClr val="bg1"/>
                </a:solidFill>
              </a:rPr>
              <a:t> </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Many parts of Guinea, Liberia, portions of Cote d’Ivoire, Sierra Leone, Liberia, much of Cote d’Ivoire, parts of Ghana, parts of Nigeria, Equatorial Guinea, portions of Cameroon and Gabon, CAR, northern DRC, central and eastern Angola, western Ethiopia, portions of South Africa and southern Madagascar had below-average rainfall.</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a:t>
            </a:r>
            <a:r>
              <a:rPr lang="en-US" altLang="en-US" sz="1250" b="1" dirty="0" smtClean="0">
                <a:solidFill>
                  <a:schemeClr val="bg1"/>
                </a:solidFill>
              </a:rPr>
              <a:t>southern </a:t>
            </a:r>
            <a:r>
              <a:rPr lang="en-US" altLang="en-US" sz="1250" b="1" dirty="0" smtClean="0">
                <a:solidFill>
                  <a:schemeClr val="bg1"/>
                </a:solidFill>
              </a:rPr>
              <a:t>Mauritania</a:t>
            </a:r>
            <a:r>
              <a:rPr lang="en-US" altLang="en-US" sz="1250" b="1" dirty="0">
                <a:solidFill>
                  <a:schemeClr val="bg1"/>
                </a:solidFill>
              </a:rPr>
              <a:t>, </a:t>
            </a:r>
            <a:r>
              <a:rPr lang="en-US" altLang="en-US" sz="1250" b="1" dirty="0" smtClean="0">
                <a:solidFill>
                  <a:schemeClr val="bg1"/>
                </a:solidFill>
              </a:rPr>
              <a:t>many parts of Senegal</a:t>
            </a:r>
            <a:r>
              <a:rPr lang="en-US" altLang="en-US" sz="1250" b="1" dirty="0" smtClean="0">
                <a:solidFill>
                  <a:schemeClr val="bg1"/>
                </a:solidFill>
              </a:rPr>
              <a:t>, </a:t>
            </a:r>
            <a:r>
              <a:rPr lang="en-US" altLang="en-US" sz="1250" b="1" dirty="0" smtClean="0">
                <a:solidFill>
                  <a:schemeClr val="bg1"/>
                </a:solidFill>
              </a:rPr>
              <a:t>Guinea-Bissau and Guinea</a:t>
            </a:r>
            <a:r>
              <a:rPr lang="en-US" altLang="en-US" sz="1250" b="1" dirty="0" smtClean="0">
                <a:solidFill>
                  <a:schemeClr val="bg1"/>
                </a:solidFill>
              </a:rPr>
              <a:t>, Sierra </a:t>
            </a:r>
            <a:r>
              <a:rPr lang="en-US" altLang="en-US" sz="1250" b="1" dirty="0">
                <a:solidFill>
                  <a:schemeClr val="bg1"/>
                </a:solidFill>
              </a:rPr>
              <a:t>Leone, </a:t>
            </a:r>
            <a:r>
              <a:rPr lang="en-US" altLang="en-US" sz="1250" b="1" dirty="0" smtClean="0">
                <a:solidFill>
                  <a:schemeClr val="bg1"/>
                </a:solidFill>
              </a:rPr>
              <a:t>Liberia</a:t>
            </a:r>
            <a:r>
              <a:rPr lang="en-US" altLang="en-US" sz="1250" b="1" dirty="0">
                <a:solidFill>
                  <a:schemeClr val="bg1"/>
                </a:solidFill>
              </a:rPr>
              <a:t>, </a:t>
            </a:r>
            <a:r>
              <a:rPr lang="en-US" altLang="en-US" sz="1250" b="1" dirty="0" smtClean="0">
                <a:solidFill>
                  <a:schemeClr val="bg1"/>
                </a:solidFill>
              </a:rPr>
              <a:t>southern Mali, </a:t>
            </a:r>
            <a:r>
              <a:rPr lang="en-US" altLang="en-US" sz="1250" b="1" dirty="0" smtClean="0">
                <a:solidFill>
                  <a:schemeClr val="bg1"/>
                </a:solidFill>
              </a:rPr>
              <a:t>Burkina Faso, Ghana, </a:t>
            </a:r>
            <a:r>
              <a:rPr lang="en-US" altLang="en-US" sz="1250" b="1" dirty="0">
                <a:solidFill>
                  <a:schemeClr val="bg1"/>
                </a:solidFill>
              </a:rPr>
              <a:t>Cote d’Ivoire</a:t>
            </a:r>
            <a:r>
              <a:rPr lang="en-US" altLang="en-US" sz="1250" b="1" dirty="0" smtClean="0">
                <a:solidFill>
                  <a:schemeClr val="bg1"/>
                </a:solidFill>
              </a:rPr>
              <a:t>, Togo, Benin</a:t>
            </a:r>
            <a:r>
              <a:rPr lang="en-US" altLang="en-US" sz="1250" b="1" dirty="0">
                <a:solidFill>
                  <a:schemeClr val="bg1"/>
                </a:solidFill>
              </a:rPr>
              <a:t>, </a:t>
            </a:r>
            <a:r>
              <a:rPr lang="en-US" altLang="en-US" sz="1250" b="1" dirty="0" smtClean="0">
                <a:solidFill>
                  <a:schemeClr val="bg1"/>
                </a:solidFill>
              </a:rPr>
              <a:t>many parts </a:t>
            </a:r>
            <a:r>
              <a:rPr lang="en-US" altLang="en-US" sz="1250" b="1" dirty="0">
                <a:solidFill>
                  <a:schemeClr val="bg1"/>
                </a:solidFill>
              </a:rPr>
              <a:t>of </a:t>
            </a:r>
            <a:r>
              <a:rPr lang="en-US" altLang="en-US" sz="1250" b="1" dirty="0" smtClean="0">
                <a:solidFill>
                  <a:schemeClr val="bg1"/>
                </a:solidFill>
              </a:rPr>
              <a:t>Nigeria, portions of </a:t>
            </a:r>
            <a:r>
              <a:rPr lang="en-US" altLang="en-US" sz="1250" b="1" dirty="0">
                <a:solidFill>
                  <a:schemeClr val="bg1"/>
                </a:solidFill>
              </a:rPr>
              <a:t>Cameroon, </a:t>
            </a:r>
            <a:r>
              <a:rPr lang="en-US" altLang="en-US" sz="1250" b="1" dirty="0" smtClean="0">
                <a:solidFill>
                  <a:schemeClr val="bg1"/>
                </a:solidFill>
              </a:rPr>
              <a:t>central and southern </a:t>
            </a:r>
            <a:r>
              <a:rPr lang="en-US" altLang="en-US" sz="1250" b="1" dirty="0" smtClean="0">
                <a:solidFill>
                  <a:schemeClr val="bg1"/>
                </a:solidFill>
              </a:rPr>
              <a:t>Chad, much of CAR and Congo</a:t>
            </a:r>
            <a:r>
              <a:rPr lang="en-US" altLang="en-US" sz="1250" b="1" dirty="0">
                <a:solidFill>
                  <a:schemeClr val="bg1"/>
                </a:solidFill>
              </a:rPr>
              <a:t>, </a:t>
            </a:r>
            <a:r>
              <a:rPr lang="en-US" altLang="en-US" sz="1250" b="1" dirty="0" smtClean="0">
                <a:solidFill>
                  <a:schemeClr val="bg1"/>
                </a:solidFill>
              </a:rPr>
              <a:t>portions of Gabon, many parts of </a:t>
            </a:r>
            <a:r>
              <a:rPr lang="en-US" altLang="en-US" sz="1250" b="1" dirty="0" smtClean="0">
                <a:solidFill>
                  <a:schemeClr val="bg1"/>
                </a:solidFill>
              </a:rPr>
              <a:t>DRC</a:t>
            </a:r>
            <a:r>
              <a:rPr lang="en-US" altLang="en-US" sz="1250" b="1" dirty="0">
                <a:solidFill>
                  <a:schemeClr val="bg1"/>
                </a:solidFill>
              </a:rPr>
              <a:t>, </a:t>
            </a:r>
            <a:r>
              <a:rPr lang="en-US" altLang="en-US" sz="1250" b="1" dirty="0" smtClean="0">
                <a:solidFill>
                  <a:schemeClr val="bg1"/>
                </a:solidFill>
              </a:rPr>
              <a:t>much of South </a:t>
            </a:r>
            <a:r>
              <a:rPr lang="en-US" altLang="en-US" sz="1250" b="1" dirty="0">
                <a:solidFill>
                  <a:schemeClr val="bg1"/>
                </a:solidFill>
              </a:rPr>
              <a:t>Sudan, </a:t>
            </a:r>
            <a:r>
              <a:rPr lang="en-US" altLang="en-US" sz="1250" b="1" dirty="0" smtClean="0">
                <a:solidFill>
                  <a:schemeClr val="bg1"/>
                </a:solidFill>
              </a:rPr>
              <a:t>Sudan</a:t>
            </a:r>
            <a:r>
              <a:rPr lang="en-US" altLang="en-US" sz="1250" b="1" dirty="0">
                <a:solidFill>
                  <a:schemeClr val="bg1"/>
                </a:solidFill>
              </a:rPr>
              <a:t>, </a:t>
            </a:r>
            <a:r>
              <a:rPr lang="en-US" altLang="en-US" sz="1250" b="1" dirty="0" smtClean="0">
                <a:solidFill>
                  <a:schemeClr val="bg1"/>
                </a:solidFill>
              </a:rPr>
              <a:t>Ethiopia, Eritrea, </a:t>
            </a:r>
            <a:r>
              <a:rPr lang="en-US" altLang="en-US" sz="1250" b="1" dirty="0" smtClean="0">
                <a:solidFill>
                  <a:schemeClr val="bg1"/>
                </a:solidFill>
              </a:rPr>
              <a:t>Uganda</a:t>
            </a:r>
            <a:r>
              <a:rPr lang="en-US" altLang="en-US" sz="1250" b="1" dirty="0" smtClean="0">
                <a:solidFill>
                  <a:schemeClr val="bg1"/>
                </a:solidFill>
              </a:rPr>
              <a:t>, Tanzania</a:t>
            </a:r>
            <a:r>
              <a:rPr lang="en-US" altLang="en-US" sz="1250" b="1" dirty="0">
                <a:solidFill>
                  <a:schemeClr val="bg1"/>
                </a:solidFill>
              </a:rPr>
              <a:t>, </a:t>
            </a:r>
            <a:r>
              <a:rPr lang="en-US" altLang="en-US" sz="1250" b="1" dirty="0" smtClean="0">
                <a:solidFill>
                  <a:schemeClr val="bg1"/>
                </a:solidFill>
              </a:rPr>
              <a:t>Somalia, Kenya</a:t>
            </a:r>
            <a:r>
              <a:rPr lang="en-US" altLang="en-US" sz="1250" b="1" dirty="0" smtClean="0">
                <a:solidFill>
                  <a:schemeClr val="bg1"/>
                </a:solidFill>
              </a:rPr>
              <a:t>, portions of Angola, eastern Zambia, and local areas in </a:t>
            </a:r>
            <a:r>
              <a:rPr lang="en-US" altLang="en-US" sz="1250" b="1" dirty="0" smtClean="0">
                <a:solidFill>
                  <a:schemeClr val="bg1"/>
                </a:solidFill>
              </a:rPr>
              <a:t>Namibia and Mozambique, </a:t>
            </a:r>
            <a:r>
              <a:rPr lang="en-US" altLang="en-US" sz="1250" b="1" dirty="0" smtClean="0">
                <a:solidFill>
                  <a:schemeClr val="bg1"/>
                </a:solidFill>
              </a:rPr>
              <a:t>and </a:t>
            </a:r>
            <a:r>
              <a:rPr lang="en-US" altLang="en-US" sz="1250" b="1" dirty="0" smtClean="0">
                <a:solidFill>
                  <a:schemeClr val="bg1"/>
                </a:solidFill>
              </a:rPr>
              <a:t>portions of Madagascar</a:t>
            </a:r>
            <a:r>
              <a:rPr lang="en-US" altLang="en-US" sz="1250" b="1" dirty="0" smtClean="0">
                <a:solidFill>
                  <a:schemeClr val="bg1"/>
                </a:solidFill>
              </a:rPr>
              <a:t>.</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Local areas in </a:t>
            </a:r>
            <a:r>
              <a:rPr lang="en-US" altLang="en-US" sz="1250" b="1" dirty="0" smtClean="0">
                <a:solidFill>
                  <a:schemeClr val="bg1"/>
                </a:solidFill>
              </a:rPr>
              <a:t>Senegal, Guinea and Mali, parts of Nigeria </a:t>
            </a:r>
            <a:r>
              <a:rPr lang="en-US" altLang="en-US" sz="1250" b="1" dirty="0" smtClean="0">
                <a:solidFill>
                  <a:schemeClr val="bg1"/>
                </a:solidFill>
              </a:rPr>
              <a:t>Cameroon, many parts of Gabon, portions of Angola and DRC, </a:t>
            </a:r>
            <a:r>
              <a:rPr lang="en-US" altLang="en-US" sz="1250" b="1" dirty="0" smtClean="0">
                <a:solidFill>
                  <a:schemeClr val="bg1"/>
                </a:solidFill>
              </a:rPr>
              <a:t>western Zambia, Botswana</a:t>
            </a:r>
            <a:r>
              <a:rPr lang="en-US" altLang="en-US" sz="1250" b="1" dirty="0" smtClean="0">
                <a:solidFill>
                  <a:schemeClr val="bg1"/>
                </a:solidFill>
              </a:rPr>
              <a:t>, </a:t>
            </a:r>
            <a:r>
              <a:rPr lang="en-US" altLang="en-US" sz="1250" b="1" dirty="0" smtClean="0">
                <a:solidFill>
                  <a:schemeClr val="bg1"/>
                </a:solidFill>
              </a:rPr>
              <a:t>Zimbabwe, and </a:t>
            </a:r>
            <a:r>
              <a:rPr lang="en-US" altLang="en-US" sz="1250" b="1" dirty="0" smtClean="0">
                <a:solidFill>
                  <a:schemeClr val="bg1"/>
                </a:solidFill>
              </a:rPr>
              <a:t>many parts of South Africa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southern and eastern </a:t>
            </a:r>
            <a:r>
              <a:rPr lang="en-US" altLang="en-US" sz="1200" b="1" dirty="0" smtClean="0">
                <a:solidFill>
                  <a:schemeClr val="bg1"/>
                </a:solidFill>
              </a:rPr>
              <a:t>Mauritania, much of </a:t>
            </a:r>
            <a:r>
              <a:rPr lang="en-US" altLang="en-US" sz="1200" b="1" dirty="0">
                <a:solidFill>
                  <a:schemeClr val="bg1"/>
                </a:solidFill>
              </a:rPr>
              <a:t>Senegal, </a:t>
            </a:r>
            <a:r>
              <a:rPr lang="en-US" altLang="en-US" sz="1200" b="1" dirty="0" smtClean="0">
                <a:solidFill>
                  <a:schemeClr val="bg1"/>
                </a:solidFill>
              </a:rPr>
              <a:t>Guinea-Bissau, Guinea, </a:t>
            </a:r>
            <a:r>
              <a:rPr lang="en-US" altLang="en-US" sz="1200" b="1" dirty="0">
                <a:solidFill>
                  <a:schemeClr val="bg1"/>
                </a:solidFill>
              </a:rPr>
              <a:t>Sierra Leone, Liberia, Mali, </a:t>
            </a:r>
            <a:r>
              <a:rPr lang="en-US" altLang="en-US" sz="1200" b="1" dirty="0" smtClean="0">
                <a:solidFill>
                  <a:schemeClr val="bg1"/>
                </a:solidFill>
              </a:rPr>
              <a:t>Cote </a:t>
            </a:r>
            <a:r>
              <a:rPr lang="en-US" altLang="en-US" sz="1200" b="1" dirty="0">
                <a:solidFill>
                  <a:schemeClr val="bg1"/>
                </a:solidFill>
              </a:rPr>
              <a:t>d’Ivoire, Burkina Faso, Ghana, Togo, Benin, Niger,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a:t>
            </a:r>
            <a:r>
              <a:rPr lang="en-US" altLang="en-US" sz="1200" b="1" dirty="0">
                <a:solidFill>
                  <a:schemeClr val="bg1"/>
                </a:solidFill>
              </a:rPr>
              <a:t>, CAR, many parts of DRC, South Sudan, Uganda, Sudan,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portions of Angola, eastern Zambia, and local areas in Mozambique and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Western  and central Mauritania, parts of Nigeria and Cameroon, Gabon, portions of central and eastern DRC, portions of Angola, </a:t>
            </a:r>
            <a:r>
              <a:rPr lang="en-US" altLang="en-US" sz="1200" b="1" dirty="0" smtClean="0">
                <a:solidFill>
                  <a:schemeClr val="bg1"/>
                </a:solidFill>
              </a:rPr>
              <a:t>western Zambia, Zimbabwe, eastern Namibia, Botswana </a:t>
            </a:r>
            <a:r>
              <a:rPr lang="en-US" altLang="en-US" sz="1200" b="1" dirty="0" smtClean="0">
                <a:solidFill>
                  <a:schemeClr val="bg1"/>
                </a:solidFill>
              </a:rPr>
              <a:t>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49066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 portions of Nigeria and Cameroon, Equatorial Guinea, Gabon, local areas in Congo, parts of central and eastern DRC, local areas in Angola, Namibia, western and northeastern South Africa, eastern Zambia, parts of Botswana, Zimbabwe, southern Mozambique and local areas in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Southern and eastern Mauritania, much of Senegal, Guinea-Bissau, Guinea, Sierra Leone, Mali, Liberia, Cote d’Ivoire, Burkina Faso, Ghana, Togo, Benin, portions of Nigeria and Cameroon, Niger, Chad, CAR, many parts of DRC, South Sudan, Sudan, Uganda, Eritrea, Ethiopia, Somalia, Kenya, Tanzania, portions of Angola and Zambia, local areas in Malawi, northern Mozambique, local areas in South Africa and portions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cpc.ncep.noaa.gov/products/international/africa_arc/africa_arc_90day_ptts_Mombasa_Keny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62528"/>
            <a:ext cx="4038600"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733800" y="1752599"/>
            <a:ext cx="1126454" cy="76197"/>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124200" y="2971800"/>
            <a:ext cx="152400" cy="609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Kenya (bottom right) and many parts of Ethiopia (top right). Early season dryness was observed across southern South Africa (bottom left).</a:t>
            </a:r>
          </a:p>
        </p:txBody>
      </p:sp>
      <p:sp>
        <p:nvSpPr>
          <p:cNvPr id="18441" name="Line 169"/>
          <p:cNvSpPr>
            <a:spLocks noChangeShapeType="1"/>
          </p:cNvSpPr>
          <p:nvPr/>
        </p:nvSpPr>
        <p:spPr bwMode="auto">
          <a:xfrm flipH="1" flipV="1">
            <a:off x="3581400" y="2048251"/>
            <a:ext cx="1066800" cy="1420817"/>
          </a:xfrm>
          <a:prstGeom prst="line">
            <a:avLst/>
          </a:prstGeom>
          <a:noFill/>
          <a:ln w="50800">
            <a:solidFill>
              <a:srgbClr val="FF0000"/>
            </a:solidFill>
            <a:round/>
            <a:headEnd/>
            <a:tailEnd type="triangle" w="med" len="med"/>
          </a:ln>
        </p:spPr>
        <p:txBody>
          <a:bodyPr/>
          <a:lstStyle/>
          <a:p>
            <a:endParaRPr lang="en-US"/>
          </a:p>
        </p:txBody>
      </p:sp>
      <p:pic>
        <p:nvPicPr>
          <p:cNvPr id="6148" name="Picture 4" descr="https://www.cpc.ncep.noaa.gov/products/international/africa_arc/africa_arc_90day_ptts_Fiq_Ethiop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09600"/>
            <a:ext cx="40386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africa_arc/africa_arc_90day_ptts_Queenstown_SouthAfric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462528"/>
            <a:ext cx="4048125"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978729"/>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onshore westerly </a:t>
            </a:r>
            <a:r>
              <a:rPr lang="en-US" altLang="en-US" b="1" dirty="0" smtClean="0">
                <a:solidFill>
                  <a:schemeClr val="bg1"/>
                </a:solidFill>
              </a:rPr>
              <a:t>to </a:t>
            </a:r>
            <a:r>
              <a:rPr lang="en-US" altLang="en-US" b="1" dirty="0" smtClean="0">
                <a:solidFill>
                  <a:schemeClr val="bg1"/>
                </a:solidFill>
              </a:rPr>
              <a:t>southwesterly flow was observed along the Gulf of Guinea and the neighboring areas of Central Africa. Another week of onshore flow from the Indian Ocean may have contributed to the observed above-Average rainfall </a:t>
            </a:r>
            <a:r>
              <a:rPr lang="en-US" altLang="en-US" b="1" dirty="0" smtClean="0">
                <a:solidFill>
                  <a:schemeClr val="bg1"/>
                </a:solidFill>
              </a:rPr>
              <a:t>over portions of the </a:t>
            </a:r>
            <a:r>
              <a:rPr lang="en-US" altLang="en-US" b="1" dirty="0" smtClean="0">
                <a:solidFill>
                  <a:schemeClr val="bg1"/>
                </a:solidFill>
              </a:rPr>
              <a:t>Greater Horn of Africa (left panel). </a:t>
            </a:r>
            <a:endParaRPr lang="en-US" altLang="en-US" b="1" dirty="0">
              <a:solidFill>
                <a:schemeClr val="bg1"/>
              </a:solidFill>
            </a:endParaRPr>
          </a:p>
        </p:txBody>
      </p:sp>
      <p:sp>
        <p:nvSpPr>
          <p:cNvPr id="11" name="Oval 10"/>
          <p:cNvSpPr/>
          <p:nvPr/>
        </p:nvSpPr>
        <p:spPr>
          <a:xfrm rot="4684771">
            <a:off x="1634878" y="1901254"/>
            <a:ext cx="686750" cy="2507251"/>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rot="6421750">
            <a:off x="3329955" y="2784927"/>
            <a:ext cx="913234" cy="1037225"/>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165195</TotalTime>
  <Words>1733</Words>
  <Application>Microsoft Office PowerPoint</Application>
  <PresentationFormat>On-screen Show (4:3)</PresentationFormat>
  <Paragraphs>64</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8365</cp:revision>
  <cp:lastPrinted>2018-07-09T15:13:07Z</cp:lastPrinted>
  <dcterms:created xsi:type="dcterms:W3CDTF">2001-08-31T10:39:36Z</dcterms:created>
  <dcterms:modified xsi:type="dcterms:W3CDTF">2019-10-21T16:46:33Z</dcterms:modified>
</cp:coreProperties>
</file>