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11/4/2019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433"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04 November </a:t>
            </a:r>
            <a:r>
              <a:rPr lang="en-US" altLang="en-US" sz="2800" b="1" dirty="0" smtClean="0">
                <a:solidFill>
                  <a:schemeClr val="bg1"/>
                </a:solidFill>
              </a:rPr>
              <a:t>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86177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t>
            </a:r>
            <a:r>
              <a:rPr lang="en-US" altLang="en-US" sz="1250" b="1" dirty="0" smtClean="0">
                <a:solidFill>
                  <a:schemeClr val="bg1"/>
                </a:solidFill>
              </a:rPr>
              <a:t>over southern Cameroon, Equatorial guinea, western Angola, Congo, northern DRC, western and southern Ethiopia, Somalia, costal Tanzania, and eastern South Africa. The model forecast suggests lower exceedance probabilities for heavy rainfall over much of East Africa during week-2 (right panel).</a:t>
            </a:r>
            <a:endParaRPr lang="en-US" altLang="en-US" sz="1250" b="1" dirty="0" smtClean="0">
              <a:solidFill>
                <a:schemeClr val="bg1"/>
              </a:solidFill>
            </a:endParaRPr>
          </a:p>
        </p:txBody>
      </p:sp>
      <p:sp>
        <p:nvSpPr>
          <p:cNvPr id="22534" name="TextBox 2"/>
          <p:cNvSpPr txBox="1">
            <a:spLocks noChangeArrowheads="1"/>
          </p:cNvSpPr>
          <p:nvPr/>
        </p:nvSpPr>
        <p:spPr bwMode="auto">
          <a:xfrm>
            <a:off x="580478" y="1524000"/>
            <a:ext cx="3415679"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5 – 11 November, 2019</a:t>
            </a:r>
            <a:endParaRPr lang="en-US" altLang="en-US" sz="1400" dirty="0"/>
          </a:p>
        </p:txBody>
      </p:sp>
      <p:sp>
        <p:nvSpPr>
          <p:cNvPr id="22535" name="TextBox 10"/>
          <p:cNvSpPr txBox="1">
            <a:spLocks noChangeArrowheads="1"/>
          </p:cNvSpPr>
          <p:nvPr/>
        </p:nvSpPr>
        <p:spPr bwMode="auto">
          <a:xfrm>
            <a:off x="4683512" y="1524000"/>
            <a:ext cx="3912354"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12 </a:t>
            </a:r>
            <a:r>
              <a:rPr lang="en-US" altLang="en-US" b="1" dirty="0" smtClean="0">
                <a:solidFill>
                  <a:srgbClr val="FFFF00"/>
                </a:solidFill>
              </a:rPr>
              <a:t>– </a:t>
            </a:r>
            <a:r>
              <a:rPr lang="en-US" altLang="en-US" b="1" dirty="0" smtClean="0">
                <a:solidFill>
                  <a:srgbClr val="FFFF00"/>
                </a:solidFill>
              </a:rPr>
              <a:t>18 </a:t>
            </a:r>
            <a:r>
              <a:rPr lang="en-US" altLang="en-US" b="1" dirty="0" smtClean="0">
                <a:solidFill>
                  <a:srgbClr val="FFFF00"/>
                </a:solidFill>
              </a:rPr>
              <a:t>November,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5 – 11 </a:t>
            </a:r>
            <a:r>
              <a:rPr lang="en-US" altLang="en-US" b="1" dirty="0">
                <a:solidFill>
                  <a:srgbClr val="FFFF00"/>
                </a:solidFill>
              </a:rPr>
              <a:t>November, 2019</a:t>
            </a:r>
          </a:p>
        </p:txBody>
      </p:sp>
      <p:sp>
        <p:nvSpPr>
          <p:cNvPr id="11" name="Text Box 8"/>
          <p:cNvSpPr txBox="1">
            <a:spLocks noChangeArrowheads="1"/>
          </p:cNvSpPr>
          <p:nvPr/>
        </p:nvSpPr>
        <p:spPr bwMode="auto">
          <a:xfrm>
            <a:off x="3581400" y="1295400"/>
            <a:ext cx="5349875" cy="546303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western Angola: </a:t>
            </a:r>
            <a:r>
              <a:rPr lang="en-US" altLang="en-US" sz="1150" dirty="0">
                <a:solidFill>
                  <a:schemeClr val="bg1"/>
                </a:solidFill>
                <a:latin typeface="Arial" charset="0"/>
              </a:rPr>
              <a:t>An area anomalous lower-level convergence and upper-level divergence is expected to </a:t>
            </a:r>
            <a:r>
              <a:rPr lang="en-US" altLang="en-US" sz="1150" dirty="0" smtClean="0">
                <a:solidFill>
                  <a:schemeClr val="bg1"/>
                </a:solidFill>
                <a:latin typeface="Arial" charset="0"/>
              </a:rPr>
              <a:t>enhance </a:t>
            </a:r>
            <a:r>
              <a:rPr lang="en-US" altLang="en-US" sz="1150" dirty="0">
                <a:solidFill>
                  <a:schemeClr val="bg1"/>
                </a:solidFill>
                <a:latin typeface="Arial" charset="0"/>
              </a:rPr>
              <a:t>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endParaRPr lang="en-US" altLang="en-US" sz="1150" dirty="0" smtClean="0">
              <a:solidFill>
                <a:schemeClr val="bg1"/>
              </a:solidFill>
              <a:latin typeface="Arial" charset="0"/>
            </a:endParaRP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parts of eastern Angola, southern DRC, much of Zambia, northern Zimbabwe, western Mozambique, and central Malawi: </a:t>
            </a:r>
            <a:r>
              <a:rPr lang="en-US" altLang="en-US" sz="1200" dirty="0">
                <a:solidFill>
                  <a:schemeClr val="bg1"/>
                </a:solidFill>
                <a:latin typeface="Arial" charset="0"/>
              </a:rPr>
              <a:t>An area of anomalous lower-level divergence and upper-level convergence is expected to suppress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eastern DRC, Rwanda, Burundi, Uganda, northern Tanzania and western Kenya: </a:t>
            </a:r>
            <a:r>
              <a:rPr lang="en-US" altLang="en-US" sz="1100" dirty="0">
                <a:solidFill>
                  <a:schemeClr val="bg1"/>
                </a:solidFill>
                <a:latin typeface="Arial" charset="0"/>
              </a:rPr>
              <a:t>An area of anomalous lower-level divergence and upper-level convergence is expected to suppress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endParaRPr lang="en-US" altLang="en-US" sz="1100" dirty="0" smtClean="0">
              <a:solidFill>
                <a:schemeClr val="bg1"/>
              </a:solidFill>
              <a:latin typeface="Arial" charset="0"/>
            </a:endParaRPr>
          </a:p>
          <a:p>
            <a:pPr>
              <a:spcBef>
                <a:spcPct val="0"/>
              </a:spcBef>
              <a:buFontTx/>
              <a:buAutoNum type="arabicPeriod"/>
              <a:defRPr/>
            </a:pPr>
            <a:endParaRPr lang="en-US" altLang="en-US" sz="1100" dirty="0">
              <a:solidFill>
                <a:schemeClr val="bg1"/>
              </a:solidFill>
              <a:latin typeface="Arial" charset="0"/>
            </a:endParaRPr>
          </a:p>
          <a:p>
            <a:pPr>
              <a:spcBef>
                <a:spcPct val="0"/>
              </a:spcBef>
              <a:buFontTx/>
              <a:buAutoNum type="arabicPeriod"/>
              <a:defRPr/>
            </a:pPr>
            <a:r>
              <a:rPr lang="en-US" altLang="en-US" sz="1100" b="1" dirty="0">
                <a:solidFill>
                  <a:srgbClr val="FFFF00"/>
                </a:solidFill>
                <a:latin typeface="Arial" charset="0"/>
              </a:rPr>
              <a:t>There is an increased chance for above-average rainfall over eastern South Africa, Lesotho and </a:t>
            </a:r>
            <a:r>
              <a:rPr lang="en-US" altLang="en-US" sz="1100" b="1" dirty="0" err="1">
                <a:solidFill>
                  <a:srgbClr val="FFFF00"/>
                </a:solidFill>
                <a:latin typeface="Arial" charset="0"/>
              </a:rPr>
              <a:t>Eswantini</a:t>
            </a:r>
            <a:r>
              <a:rPr lang="en-US" altLang="en-US" sz="1100" b="1" dirty="0">
                <a:solidFill>
                  <a:srgbClr val="FFFF00"/>
                </a:solidFill>
                <a:latin typeface="Arial" charset="0"/>
              </a:rPr>
              <a:t>: </a:t>
            </a:r>
            <a:r>
              <a:rPr lang="en-US" altLang="en-US" sz="1100" dirty="0">
                <a:solidFill>
                  <a:schemeClr val="bg1"/>
                </a:solidFill>
                <a:latin typeface="Arial" charset="0"/>
              </a:rPr>
              <a:t>An area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Ethiopia, Somalia and parts of northern Kenya: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southern Madagascar</a:t>
            </a:r>
            <a:r>
              <a:rPr lang="en-US" altLang="en-US" sz="1100" b="1" dirty="0" smtClean="0">
                <a:solidFill>
                  <a:srgbClr val="FFFF00"/>
                </a:solidFill>
                <a:latin typeface="Arial" charset="0"/>
              </a:rPr>
              <a:t>: </a:t>
            </a:r>
            <a:r>
              <a:rPr lang="en-US" altLang="en-US" sz="1100" dirty="0">
                <a:solidFill>
                  <a:schemeClr val="bg1"/>
                </a:solidFill>
                <a:latin typeface="Arial" charset="0"/>
              </a:rPr>
              <a:t>An area anomalous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a:t>
            </a:r>
            <a:r>
              <a:rPr lang="en-US" altLang="en-US" sz="1100" b="1" dirty="0" smtClean="0">
                <a:solidFill>
                  <a:srgbClr val="FFFF00"/>
                </a:solidFill>
                <a:latin typeface="Arial" charset="0"/>
              </a:rPr>
              <a:t>Moderate</a:t>
            </a:r>
            <a:endParaRPr lang="en-US" altLang="en-US" sz="11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12 </a:t>
            </a:r>
            <a:r>
              <a:rPr lang="en-US" altLang="en-US" b="1" dirty="0" smtClean="0">
                <a:solidFill>
                  <a:srgbClr val="FFFF00"/>
                </a:solidFill>
              </a:rPr>
              <a:t>– </a:t>
            </a:r>
            <a:r>
              <a:rPr lang="en-US" altLang="en-US" b="1" dirty="0" smtClean="0">
                <a:solidFill>
                  <a:srgbClr val="FFFF00"/>
                </a:solidFill>
              </a:rPr>
              <a:t>18 </a:t>
            </a:r>
            <a:r>
              <a:rPr lang="en-US" altLang="en-US" b="1" dirty="0" smtClean="0">
                <a:solidFill>
                  <a:srgbClr val="FFFF00"/>
                </a:solidFill>
              </a:rPr>
              <a:t>November, </a:t>
            </a:r>
            <a:r>
              <a:rPr lang="en-US" altLang="en-US" b="1" dirty="0">
                <a:solidFill>
                  <a:srgbClr val="FFFF00"/>
                </a:solidFill>
              </a:rPr>
              <a:t>2019</a:t>
            </a:r>
            <a:endParaRPr lang="nl-NL" altLang="en-US" b="1" dirty="0">
              <a:solidFill>
                <a:srgbClr val="FFFF00"/>
              </a:solidFill>
            </a:endParaRPr>
          </a:p>
        </p:txBody>
      </p:sp>
      <p:sp>
        <p:nvSpPr>
          <p:cNvPr id="9" name="Text Box 8"/>
          <p:cNvSpPr txBox="1">
            <a:spLocks noChangeArrowheads="1"/>
          </p:cNvSpPr>
          <p:nvPr/>
        </p:nvSpPr>
        <p:spPr bwMode="auto">
          <a:xfrm>
            <a:off x="3581400" y="1828800"/>
            <a:ext cx="5349875" cy="3600986"/>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across Equatorial Guinea, Gabon, southern Congo, parts of western DRC and western Angola: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eastern DRC, much of Uganda, western Kenya, Rwanda, Burundi and northern Tanzania: </a:t>
            </a:r>
            <a:r>
              <a:rPr lang="en-US" altLang="en-US" sz="1200" dirty="0">
                <a:solidFill>
                  <a:schemeClr val="bg1"/>
                </a:solidFill>
                <a:latin typeface="Arial" charset="0"/>
              </a:rPr>
              <a:t>An area of anomalous lower-level divergent flow is expected to suppress rainfall in the 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eastern South Africa, Lesotho, </a:t>
            </a:r>
            <a:r>
              <a:rPr lang="en-US" altLang="en-US" sz="1200" b="1" dirty="0" err="1">
                <a:solidFill>
                  <a:srgbClr val="FFFF00"/>
                </a:solidFill>
                <a:latin typeface="Arial" charset="0"/>
              </a:rPr>
              <a:t>Eswantini</a:t>
            </a:r>
            <a:r>
              <a:rPr lang="en-US" altLang="en-US" sz="1200" b="1" dirty="0">
                <a:solidFill>
                  <a:srgbClr val="FFFF00"/>
                </a:solidFill>
                <a:latin typeface="Arial" charset="0"/>
              </a:rPr>
              <a:t> and southern Mozambique: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p>
          <a:p>
            <a:pPr>
              <a:spcBef>
                <a:spcPct val="0"/>
              </a:spcBef>
              <a:buFontTx/>
              <a:buAutoNum type="arabicPeriod"/>
              <a:defRPr/>
            </a:pPr>
            <a:endParaRPr lang="en-US" altLang="en-US" sz="1200" b="1" dirty="0" smtClean="0">
              <a:solidFill>
                <a:srgbClr val="FFFF00"/>
              </a:solidFill>
              <a:latin typeface="Arial" charset="0"/>
            </a:endParaRPr>
          </a:p>
          <a:p>
            <a:pPr marL="0" indent="0">
              <a:spcBef>
                <a:spcPct val="0"/>
              </a:spcBef>
              <a:buNone/>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524315"/>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above-average over Sierra Leone, Liberia, Cote d’Ivoire, local areas in Ghana, Togo, Benin and Cameroon, western CAR, northern Congo, western DRC, northwestern Angola, parts of Uganda, northern Tanzania, parts of southern Somalia and Kenya, and portions of Madagascar</a:t>
            </a:r>
            <a:r>
              <a:rPr lang="en-US" altLang="en-US" sz="1200" b="1" dirty="0" smtClean="0">
                <a:solidFill>
                  <a:schemeClr val="bg1"/>
                </a:solidFill>
              </a:rPr>
              <a:t>. Portions </a:t>
            </a:r>
            <a:r>
              <a:rPr lang="en-US" altLang="en-US" sz="1200" b="1" dirty="0">
                <a:solidFill>
                  <a:schemeClr val="bg1"/>
                </a:solidFill>
              </a:rPr>
              <a:t>of Guinea, Equatorial Guinea, southern Cameroon, Gabon, central Congo, portions of CAR, many parts of DRC and Angola, parts of South Sudan and Ethiopia, portions of Zambia, and eastern South Africa had below-average rainfall. </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southern Mauritania, many parts of Senegal, Guinea-Bissau, portions of Guinea, Sierra Leone, Liberia, southern Mali, Burkina Faso, Ghana, Cote d’Ivoire, Togo, Benin, much of Nigeria, portions of Cameroon, central and southern Chad, portions of CAR and Congo, western Gabon, portions of DRC, South Sudan, Sudan, many parts of Ethiopia, Eritrea, Uganda, Tanzania, Somalia, Kenya, western Angola, local areas in Namibia and Mozambique, and portions of Madagascar</a:t>
            </a:r>
            <a:r>
              <a:rPr lang="en-US" altLang="en-US" sz="1200" b="1" dirty="0" smtClean="0">
                <a:solidFill>
                  <a:schemeClr val="bg1"/>
                </a:solidFill>
              </a:rPr>
              <a:t>. Local </a:t>
            </a:r>
            <a:r>
              <a:rPr lang="en-US" altLang="en-US" sz="1200" b="1" dirty="0">
                <a:solidFill>
                  <a:schemeClr val="bg1"/>
                </a:solidFill>
              </a:rPr>
              <a:t>areas in Guinea and Mali, parts of Cameroon, many parts of Gabon, portions of Angola and DRC, eastern Namibia, Zambia, Malawi, Botswana, Zimbabwe, portions of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southern and eastern Mauritania, much of Senegal, Guinea-Bissau, Guinea, Sierra Leone, Liberia, Mali, Cote d’Ivoire, Burkina Faso, Ghana, Togo, Benin, Niger, many parts of Nigeria, Chad, portions of Cameroon, CAR, many parts of DRC, South Sudan, Uganda, Sudan, Eritrea, Ethiopia, Kenya, Somalia,  many parts of Tanzania, portions of Angola, eastern Zambia, and local areas in Mozambique and Madagascar</a:t>
            </a:r>
            <a:r>
              <a:rPr lang="en-US" altLang="en-US" sz="1200" b="1" dirty="0" smtClean="0">
                <a:solidFill>
                  <a:schemeClr val="bg1"/>
                </a:solidFill>
              </a:rPr>
              <a:t>. Western  </a:t>
            </a:r>
            <a:r>
              <a:rPr lang="en-US" altLang="en-US" sz="1200" b="1" dirty="0">
                <a:solidFill>
                  <a:schemeClr val="bg1"/>
                </a:solidFill>
              </a:rPr>
              <a:t>and central Mauritania, parts of Nigeria and Cameroon, Gabon, portions of central and eastern DRC, many parts of Angola, Zambia, Zimbabwe, eastern Namibia, Botswana, southern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western Angola, southern Ethiopia, Somalia and parts of northern Kenya. Outlooks also call for above-average rainfall over eastern South Africa, Lesotho and </a:t>
            </a:r>
            <a:r>
              <a:rPr lang="en-US" altLang="en-US" sz="1200" b="1" dirty="0" err="1">
                <a:solidFill>
                  <a:schemeClr val="bg1"/>
                </a:solidFill>
              </a:rPr>
              <a:t>Eswantini</a:t>
            </a:r>
            <a:r>
              <a:rPr lang="en-US" altLang="en-US" sz="1200" b="1" dirty="0">
                <a:solidFill>
                  <a:schemeClr val="bg1"/>
                </a:solidFill>
              </a:rPr>
              <a:t>. In contrast, there is an increased chance for below-average rainfall over eastern and southern DRC, Rwanda, Burundi, Uganda, northern Tanzania and western Kenya, parts of eastern Angola, much of Zambia, northern Zimbabwe, western Mozambique, central Malawi and southern Madagascar.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Rainfall was above-average over much of the Gulf of Guinea region, while suppressed rainfall prevailed over many places in Central Africa.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over </a:t>
            </a:r>
            <a:r>
              <a:rPr lang="en-US" altLang="en-US" sz="1800" b="1" dirty="0">
                <a:solidFill>
                  <a:schemeClr val="bg1"/>
                </a:solidFill>
              </a:rPr>
              <a:t>western Angola, southern Ethiopia, Somalia and parts of northern Kenya. </a:t>
            </a:r>
            <a:r>
              <a:rPr lang="en-US" altLang="en-US" sz="1800" b="1" dirty="0" smtClean="0">
                <a:solidFill>
                  <a:schemeClr val="bg1"/>
                </a:solidFill>
              </a:rPr>
              <a:t>Outlooks also call for above-average rainfall over </a:t>
            </a:r>
            <a:r>
              <a:rPr lang="en-US" altLang="en-US" sz="1800" b="1" dirty="0">
                <a:solidFill>
                  <a:schemeClr val="bg1"/>
                </a:solidFill>
              </a:rPr>
              <a:t>eastern South Africa, Lesotho and </a:t>
            </a:r>
            <a:r>
              <a:rPr lang="en-US" altLang="en-US" sz="1800" b="1" dirty="0" err="1">
                <a:solidFill>
                  <a:schemeClr val="bg1"/>
                </a:solidFill>
              </a:rPr>
              <a:t>Eswantini</a:t>
            </a:r>
            <a:r>
              <a:rPr lang="en-US" altLang="en-US" sz="1800" b="1" dirty="0">
                <a:solidFill>
                  <a:schemeClr val="bg1"/>
                </a:solidFill>
              </a:rPr>
              <a:t>. </a:t>
            </a:r>
            <a:r>
              <a:rPr lang="en-US" altLang="en-US" sz="1800" b="1" dirty="0" smtClean="0">
                <a:solidFill>
                  <a:schemeClr val="bg1"/>
                </a:solidFill>
              </a:rPr>
              <a:t>In contrast, there is an increased chance for below-average rainfall over </a:t>
            </a:r>
            <a:r>
              <a:rPr lang="en-US" altLang="en-US" sz="1800" b="1" dirty="0">
                <a:solidFill>
                  <a:schemeClr val="bg1"/>
                </a:solidFill>
              </a:rPr>
              <a:t>eastern </a:t>
            </a:r>
            <a:r>
              <a:rPr lang="en-US" altLang="en-US" sz="1800" b="1" dirty="0" smtClean="0">
                <a:solidFill>
                  <a:schemeClr val="bg1"/>
                </a:solidFill>
              </a:rPr>
              <a:t>and southern DRC</a:t>
            </a:r>
            <a:r>
              <a:rPr lang="en-US" altLang="en-US" sz="1800" b="1" dirty="0">
                <a:solidFill>
                  <a:schemeClr val="bg1"/>
                </a:solidFill>
              </a:rPr>
              <a:t>, Rwanda, Burundi, Uganda, northern Tanzania and western Kenya, parts of eastern Angola, </a:t>
            </a:r>
            <a:r>
              <a:rPr lang="en-US" altLang="en-US" sz="1800" b="1" dirty="0" smtClean="0">
                <a:solidFill>
                  <a:schemeClr val="bg1"/>
                </a:solidFill>
              </a:rPr>
              <a:t>much </a:t>
            </a:r>
            <a:r>
              <a:rPr lang="en-US" altLang="en-US" sz="1800" b="1" dirty="0">
                <a:solidFill>
                  <a:schemeClr val="bg1"/>
                </a:solidFill>
              </a:rPr>
              <a:t>of Zambia, northern Zimbabwe, western Mozambique, </a:t>
            </a:r>
            <a:r>
              <a:rPr lang="en-US" altLang="en-US" sz="1800" b="1" dirty="0" smtClean="0">
                <a:solidFill>
                  <a:schemeClr val="bg1"/>
                </a:solidFill>
              </a:rPr>
              <a:t>central Malawi and southern Madagascar.</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www.cpc.ncep.noaa.gov/products/international/africa_arc/africa_arc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www.cpc.ncep.noaa.gov/products/international/africa_arc/africa_arc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97719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a:t>
            </a:r>
            <a:r>
              <a:rPr lang="en-US" altLang="en-US" sz="1150" b="1" dirty="0">
                <a:solidFill>
                  <a:schemeClr val="bg1"/>
                </a:solidFill>
              </a:rPr>
              <a:t>rainfall was above-average over </a:t>
            </a:r>
            <a:r>
              <a:rPr lang="en-US" altLang="en-US" sz="1150" b="1" dirty="0" smtClean="0">
                <a:solidFill>
                  <a:schemeClr val="bg1"/>
                </a:solidFill>
              </a:rPr>
              <a:t>Sierra Leone, Liberia, Cote d’Ivoire, local areas in Ghana, Togo, Benin and Cameroon, western CAR, northern Congo, western DRC, northwestern Angola, parts of Uganda, northern Tanzania, parts of southern Somalia and Kenya, and portions of Madagascar.</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Portions of Guinea, Equatorial Guinea, southern Cameroon, Gabon, central Congo, portions of CAR, many parts of DRC and Angola, parts of South Sudan and Ethiopia, portions of Zambia, and eastern South Africa had below-average rainfall. </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www.cpc.ncep.noaa.gov/products/international/africa_arc/africa_arc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cpc.ncep.noaa.gov/products/international/africa_arc/africa_arc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573508"/>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southern Mauritania</a:t>
            </a:r>
            <a:r>
              <a:rPr lang="en-US" altLang="en-US" sz="1250" b="1" dirty="0">
                <a:solidFill>
                  <a:schemeClr val="bg1"/>
                </a:solidFill>
              </a:rPr>
              <a:t>, </a:t>
            </a:r>
            <a:r>
              <a:rPr lang="en-US" altLang="en-US" sz="1250" b="1" dirty="0" smtClean="0">
                <a:solidFill>
                  <a:schemeClr val="bg1"/>
                </a:solidFill>
              </a:rPr>
              <a:t>many parts of Senegal, </a:t>
            </a:r>
            <a:r>
              <a:rPr lang="en-US" altLang="en-US" sz="1250" b="1" dirty="0" smtClean="0">
                <a:solidFill>
                  <a:schemeClr val="bg1"/>
                </a:solidFill>
              </a:rPr>
              <a:t>Guinea-Bissau, portions of </a:t>
            </a:r>
            <a:r>
              <a:rPr lang="en-US" altLang="en-US" sz="1250" b="1" dirty="0" smtClean="0">
                <a:solidFill>
                  <a:schemeClr val="bg1"/>
                </a:solidFill>
              </a:rPr>
              <a:t>Guinea, Sierra </a:t>
            </a:r>
            <a:r>
              <a:rPr lang="en-US" altLang="en-US" sz="1250" b="1" dirty="0">
                <a:solidFill>
                  <a:schemeClr val="bg1"/>
                </a:solidFill>
              </a:rPr>
              <a:t>Leone, </a:t>
            </a:r>
            <a:r>
              <a:rPr lang="en-US" altLang="en-US" sz="1250" b="1" dirty="0" smtClean="0">
                <a:solidFill>
                  <a:schemeClr val="bg1"/>
                </a:solidFill>
              </a:rPr>
              <a:t>Liberia</a:t>
            </a:r>
            <a:r>
              <a:rPr lang="en-US" altLang="en-US" sz="1250" b="1" dirty="0">
                <a:solidFill>
                  <a:schemeClr val="bg1"/>
                </a:solidFill>
              </a:rPr>
              <a:t>, </a:t>
            </a:r>
            <a:r>
              <a:rPr lang="en-US" altLang="en-US" sz="1250" b="1" dirty="0" smtClean="0">
                <a:solidFill>
                  <a:schemeClr val="bg1"/>
                </a:solidFill>
              </a:rPr>
              <a:t>southern Mali, Burkina Faso, Ghana, </a:t>
            </a:r>
            <a:r>
              <a:rPr lang="en-US" altLang="en-US" sz="1250" b="1" dirty="0">
                <a:solidFill>
                  <a:schemeClr val="bg1"/>
                </a:solidFill>
              </a:rPr>
              <a:t>Cote d’Ivoire</a:t>
            </a:r>
            <a:r>
              <a:rPr lang="en-US" altLang="en-US" sz="1250" b="1" dirty="0" smtClean="0">
                <a:solidFill>
                  <a:schemeClr val="bg1"/>
                </a:solidFill>
              </a:rPr>
              <a:t>, Togo, Benin</a:t>
            </a:r>
            <a:r>
              <a:rPr lang="en-US" altLang="en-US" sz="1250" b="1" dirty="0">
                <a:solidFill>
                  <a:schemeClr val="bg1"/>
                </a:solidFill>
              </a:rPr>
              <a:t>, </a:t>
            </a:r>
            <a:r>
              <a:rPr lang="en-US" altLang="en-US" sz="1250" b="1" dirty="0" smtClean="0">
                <a:solidFill>
                  <a:schemeClr val="bg1"/>
                </a:solidFill>
              </a:rPr>
              <a:t>much of Nigeria, portions of </a:t>
            </a:r>
            <a:r>
              <a:rPr lang="en-US" altLang="en-US" sz="1250" b="1" dirty="0">
                <a:solidFill>
                  <a:schemeClr val="bg1"/>
                </a:solidFill>
              </a:rPr>
              <a:t>Cameroon, </a:t>
            </a:r>
            <a:r>
              <a:rPr lang="en-US" altLang="en-US" sz="1250" b="1" dirty="0" smtClean="0">
                <a:solidFill>
                  <a:schemeClr val="bg1"/>
                </a:solidFill>
              </a:rPr>
              <a:t>central and southern Chad, </a:t>
            </a:r>
            <a:r>
              <a:rPr lang="en-US" altLang="en-US" sz="1250" b="1" dirty="0" smtClean="0">
                <a:solidFill>
                  <a:schemeClr val="bg1"/>
                </a:solidFill>
              </a:rPr>
              <a:t>portions </a:t>
            </a:r>
            <a:r>
              <a:rPr lang="en-US" altLang="en-US" sz="1250" b="1" dirty="0" smtClean="0">
                <a:solidFill>
                  <a:schemeClr val="bg1"/>
                </a:solidFill>
              </a:rPr>
              <a:t>of CAR and Congo</a:t>
            </a:r>
            <a:r>
              <a:rPr lang="en-US" altLang="en-US" sz="1250" b="1" dirty="0">
                <a:solidFill>
                  <a:schemeClr val="bg1"/>
                </a:solidFill>
              </a:rPr>
              <a:t>, </a:t>
            </a:r>
            <a:r>
              <a:rPr lang="en-US" altLang="en-US" sz="1250" b="1" dirty="0" smtClean="0">
                <a:solidFill>
                  <a:schemeClr val="bg1"/>
                </a:solidFill>
              </a:rPr>
              <a:t>western </a:t>
            </a:r>
            <a:r>
              <a:rPr lang="en-US" altLang="en-US" sz="1250" b="1" dirty="0" smtClean="0">
                <a:solidFill>
                  <a:schemeClr val="bg1"/>
                </a:solidFill>
              </a:rPr>
              <a:t>Gabon, </a:t>
            </a:r>
            <a:r>
              <a:rPr lang="en-US" altLang="en-US" sz="1250" b="1" dirty="0" smtClean="0">
                <a:solidFill>
                  <a:schemeClr val="bg1"/>
                </a:solidFill>
              </a:rPr>
              <a:t>portions </a:t>
            </a:r>
            <a:r>
              <a:rPr lang="en-US" altLang="en-US" sz="1250" b="1" dirty="0" smtClean="0">
                <a:solidFill>
                  <a:schemeClr val="bg1"/>
                </a:solidFill>
              </a:rPr>
              <a:t>of </a:t>
            </a:r>
            <a:r>
              <a:rPr lang="en-US" altLang="en-US" sz="1250" b="1" dirty="0" smtClean="0">
                <a:solidFill>
                  <a:schemeClr val="bg1"/>
                </a:solidFill>
              </a:rPr>
              <a:t>DRC, South </a:t>
            </a:r>
            <a:r>
              <a:rPr lang="en-US" altLang="en-US" sz="1250" b="1" dirty="0">
                <a:solidFill>
                  <a:schemeClr val="bg1"/>
                </a:solidFill>
              </a:rPr>
              <a:t>Sudan, </a:t>
            </a:r>
            <a:r>
              <a:rPr lang="en-US" altLang="en-US" sz="1250" b="1" dirty="0" smtClean="0">
                <a:solidFill>
                  <a:schemeClr val="bg1"/>
                </a:solidFill>
              </a:rPr>
              <a:t>Sudan</a:t>
            </a:r>
            <a:r>
              <a:rPr lang="en-US" altLang="en-US" sz="1250" b="1" dirty="0">
                <a:solidFill>
                  <a:schemeClr val="bg1"/>
                </a:solidFill>
              </a:rPr>
              <a:t>, </a:t>
            </a:r>
            <a:r>
              <a:rPr lang="en-US" altLang="en-US" sz="1250" b="1" dirty="0" smtClean="0">
                <a:solidFill>
                  <a:schemeClr val="bg1"/>
                </a:solidFill>
              </a:rPr>
              <a:t>many parts of Ethiopia</a:t>
            </a:r>
            <a:r>
              <a:rPr lang="en-US" altLang="en-US" sz="1250" b="1" dirty="0" smtClean="0">
                <a:solidFill>
                  <a:schemeClr val="bg1"/>
                </a:solidFill>
              </a:rPr>
              <a:t>, Eritrea, Uganda, Tanzania</a:t>
            </a:r>
            <a:r>
              <a:rPr lang="en-US" altLang="en-US" sz="1250" b="1" dirty="0">
                <a:solidFill>
                  <a:schemeClr val="bg1"/>
                </a:solidFill>
              </a:rPr>
              <a:t>, </a:t>
            </a:r>
            <a:r>
              <a:rPr lang="en-US" altLang="en-US" sz="1250" b="1" dirty="0" smtClean="0">
                <a:solidFill>
                  <a:schemeClr val="bg1"/>
                </a:solidFill>
              </a:rPr>
              <a:t>Somalia, Kenya, </a:t>
            </a:r>
            <a:r>
              <a:rPr lang="en-US" altLang="en-US" sz="1250" b="1" dirty="0" smtClean="0">
                <a:solidFill>
                  <a:schemeClr val="bg1"/>
                </a:solidFill>
              </a:rPr>
              <a:t>western Angola, local </a:t>
            </a:r>
            <a:r>
              <a:rPr lang="en-US" altLang="en-US" sz="1250" b="1" dirty="0" smtClean="0">
                <a:solidFill>
                  <a:schemeClr val="bg1"/>
                </a:solidFill>
              </a:rPr>
              <a:t>areas in Namibia and Mozambique, and portions of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Local areas in Guinea and Mali, parts of Cameroon, many parts of Gabon, portions of Angola and DRC, eastern Namibia, </a:t>
            </a:r>
            <a:r>
              <a:rPr lang="en-US" altLang="en-US" sz="1250" b="1" dirty="0" smtClean="0">
                <a:solidFill>
                  <a:schemeClr val="bg1"/>
                </a:solidFill>
              </a:rPr>
              <a:t>Zambia</a:t>
            </a:r>
            <a:r>
              <a:rPr lang="en-US" altLang="en-US" sz="1250" b="1" dirty="0" smtClean="0">
                <a:solidFill>
                  <a:schemeClr val="bg1"/>
                </a:solidFill>
              </a:rPr>
              <a:t>, </a:t>
            </a:r>
            <a:r>
              <a:rPr lang="en-US" altLang="en-US" sz="1250" b="1" dirty="0" smtClean="0">
                <a:solidFill>
                  <a:schemeClr val="bg1"/>
                </a:solidFill>
              </a:rPr>
              <a:t>Malawi, Botswana</a:t>
            </a:r>
            <a:r>
              <a:rPr lang="en-US" altLang="en-US" sz="1250" b="1" dirty="0" smtClean="0">
                <a:solidFill>
                  <a:schemeClr val="bg1"/>
                </a:solidFill>
              </a:rPr>
              <a:t>, Zimbabwe, </a:t>
            </a:r>
            <a:r>
              <a:rPr lang="en-US" altLang="en-US" sz="1250" b="1" dirty="0" smtClean="0">
                <a:solidFill>
                  <a:schemeClr val="bg1"/>
                </a:solidFill>
              </a:rPr>
              <a:t>portions of </a:t>
            </a:r>
            <a:r>
              <a:rPr lang="en-US" altLang="en-US" sz="1250" b="1" dirty="0" smtClean="0">
                <a:solidFill>
                  <a:schemeClr val="bg1"/>
                </a:solidFill>
              </a:rPr>
              <a:t>Madagascar and many parts of South Africa 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www.cpc.ncep.noaa.gov/products/international/africa_arc/africa_arc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www.cpc.ncep.noaa.gov/products/international/africa_arc/africa_arc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southern and eastern </a:t>
            </a:r>
            <a:r>
              <a:rPr lang="en-US" altLang="en-US" sz="1200" b="1" dirty="0" smtClean="0">
                <a:solidFill>
                  <a:schemeClr val="bg1"/>
                </a:solidFill>
              </a:rPr>
              <a:t>Mauritania, much of </a:t>
            </a:r>
            <a:r>
              <a:rPr lang="en-US" altLang="en-US" sz="1200" b="1" dirty="0">
                <a:solidFill>
                  <a:schemeClr val="bg1"/>
                </a:solidFill>
              </a:rPr>
              <a:t>Senegal, </a:t>
            </a:r>
            <a:r>
              <a:rPr lang="en-US" altLang="en-US" sz="1200" b="1" dirty="0" smtClean="0">
                <a:solidFill>
                  <a:schemeClr val="bg1"/>
                </a:solidFill>
              </a:rPr>
              <a:t>Guinea-Bissau, Guinea, </a:t>
            </a:r>
            <a:r>
              <a:rPr lang="en-US" altLang="en-US" sz="1200" b="1" dirty="0">
                <a:solidFill>
                  <a:schemeClr val="bg1"/>
                </a:solidFill>
              </a:rPr>
              <a:t>Sierra Leone, Liberia, Mali, </a:t>
            </a:r>
            <a:r>
              <a:rPr lang="en-US" altLang="en-US" sz="1200" b="1" dirty="0" smtClean="0">
                <a:solidFill>
                  <a:schemeClr val="bg1"/>
                </a:solidFill>
              </a:rPr>
              <a:t>Cote </a:t>
            </a:r>
            <a:r>
              <a:rPr lang="en-US" altLang="en-US" sz="1200" b="1" dirty="0">
                <a:solidFill>
                  <a:schemeClr val="bg1"/>
                </a:solidFill>
              </a:rPr>
              <a:t>d’Ivoire, Burkina Faso, Ghana, Togo, Benin, Niger, </a:t>
            </a:r>
            <a:r>
              <a:rPr lang="en-US" altLang="en-US" sz="1200" b="1" dirty="0" smtClean="0">
                <a:solidFill>
                  <a:schemeClr val="bg1"/>
                </a:solidFill>
              </a:rPr>
              <a:t>many parts of </a:t>
            </a:r>
            <a:r>
              <a:rPr lang="en-US" altLang="en-US" sz="1200" b="1" dirty="0">
                <a:solidFill>
                  <a:schemeClr val="bg1"/>
                </a:solidFill>
              </a:rPr>
              <a:t>Nigeria,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a:t>
            </a:r>
            <a:r>
              <a:rPr lang="en-US" altLang="en-US" sz="1200" b="1" dirty="0">
                <a:solidFill>
                  <a:schemeClr val="bg1"/>
                </a:solidFill>
              </a:rPr>
              <a:t>, CAR, many parts of DRC, South Sudan, Uganda, Sudan,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portions of Angola, eastern Zambia, and local areas in Mozambique and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Western  and central Mauritania, parts of Nigeria and Cameroon, Gabon, portions of central and eastern DRC, many parts of Angola, </a:t>
            </a:r>
            <a:r>
              <a:rPr lang="en-US" altLang="en-US" sz="1200" b="1" dirty="0" smtClean="0">
                <a:solidFill>
                  <a:schemeClr val="bg1"/>
                </a:solidFill>
              </a:rPr>
              <a:t>Zambia</a:t>
            </a:r>
            <a:r>
              <a:rPr lang="en-US" altLang="en-US" sz="1200" b="1" dirty="0" smtClean="0">
                <a:solidFill>
                  <a:schemeClr val="bg1"/>
                </a:solidFill>
              </a:rPr>
              <a:t>, Zimbabwe, eastern Namibia, Botswana, southern Madagascar 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s://www.cpc.ncep.noaa.gov/products/international/africa_arc/africa_arc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https://www.cpc.ncep.noaa.gov/products/international/africa_arc/africa_arc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49066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and central Mauritania, portions of Nigeria and Cameroon, Equatorial Guinea, Gabon, local areas in Congo, parts of central and eastern DRC, many parts of Angola, Namibia, western and northeastern South Africa, </a:t>
            </a:r>
            <a:r>
              <a:rPr lang="en-US" altLang="en-US" sz="1180" b="1" dirty="0" smtClean="0">
                <a:solidFill>
                  <a:schemeClr val="bg1"/>
                </a:solidFill>
                <a:latin typeface="Arial" charset="0"/>
              </a:rPr>
              <a:t>Zambia</a:t>
            </a:r>
            <a:r>
              <a:rPr lang="en-US" altLang="en-US" sz="1180" b="1" dirty="0" smtClean="0">
                <a:solidFill>
                  <a:schemeClr val="bg1"/>
                </a:solidFill>
                <a:latin typeface="Arial" charset="0"/>
              </a:rPr>
              <a:t>, parts of Botswana, Zimbabwe, southern Mozambique and southern Madagascar. </a:t>
            </a:r>
          </a:p>
          <a:p>
            <a:pPr algn="just" eaLnBrk="1" hangingPunct="1">
              <a:lnSpc>
                <a:spcPct val="90000"/>
              </a:lnSpc>
              <a:spcBef>
                <a:spcPct val="50000"/>
              </a:spcBef>
              <a:buNone/>
              <a:defRPr/>
            </a:pPr>
            <a:r>
              <a:rPr lang="en-US" altLang="en-US" sz="1180" b="1" dirty="0" smtClean="0">
                <a:solidFill>
                  <a:schemeClr val="bg1"/>
                </a:solidFill>
                <a:latin typeface="Arial" charset="0"/>
              </a:rPr>
              <a:t>Southern and eastern Mauritania, much of Senegal, Guinea-Bissau, Guinea, Sierra Leone, Mali, Liberia, Cote d’Ivoire, Burkina Faso, Ghana, Togo, Benin, portions of Nigeria and Cameroon, Niger, Chad, CAR, many parts of DRC, South Sudan, Sudan, Uganda, Eritrea, Ethiopia, Somalia, Kenya, Tanzania, </a:t>
            </a:r>
            <a:r>
              <a:rPr lang="en-US" altLang="en-US" sz="1180" b="1" dirty="0" smtClean="0">
                <a:solidFill>
                  <a:schemeClr val="bg1"/>
                </a:solidFill>
                <a:latin typeface="Arial" charset="0"/>
              </a:rPr>
              <a:t>western Angola </a:t>
            </a:r>
            <a:r>
              <a:rPr lang="en-US" altLang="en-US" sz="1180" b="1" dirty="0" smtClean="0">
                <a:solidFill>
                  <a:schemeClr val="bg1"/>
                </a:solidFill>
                <a:latin typeface="Arial" charset="0"/>
              </a:rPr>
              <a:t>and </a:t>
            </a:r>
            <a:r>
              <a:rPr lang="en-US" altLang="en-US" sz="1180" b="1" dirty="0" smtClean="0">
                <a:solidFill>
                  <a:schemeClr val="bg1"/>
                </a:solidFill>
                <a:latin typeface="Arial" charset="0"/>
              </a:rPr>
              <a:t>parts of eastern </a:t>
            </a:r>
            <a:r>
              <a:rPr lang="en-US" altLang="en-US" sz="1180" b="1" dirty="0" smtClean="0">
                <a:solidFill>
                  <a:schemeClr val="bg1"/>
                </a:solidFill>
                <a:latin typeface="Arial" charset="0"/>
              </a:rPr>
              <a:t>Zambia, </a:t>
            </a:r>
            <a:r>
              <a:rPr lang="en-US" altLang="en-US" sz="1180" b="1" dirty="0" smtClean="0">
                <a:solidFill>
                  <a:schemeClr val="bg1"/>
                </a:solidFill>
                <a:latin typeface="Arial" charset="0"/>
              </a:rPr>
              <a:t>local areas in Mozambique and </a:t>
            </a:r>
            <a:r>
              <a:rPr lang="en-US" altLang="en-US" sz="1180" b="1" dirty="0" smtClean="0">
                <a:solidFill>
                  <a:schemeClr val="bg1"/>
                </a:solidFill>
                <a:latin typeface="Arial" charset="0"/>
              </a:rPr>
              <a:t>South Africa and portions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www.cpc.ncep.noaa.gov/products/international/africa_arc/africa_arc_90day_ptts_Jalalaqsi_Somali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09600"/>
            <a:ext cx="4057650" cy="2633472"/>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4"/>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733800" y="1828795"/>
            <a:ext cx="1126454" cy="76204"/>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3124200" y="2971800"/>
            <a:ext cx="152400" cy="6096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Kenya (bottom right) and southern Somalia (top right). Seasonal total rainfall </a:t>
            </a:r>
            <a:r>
              <a:rPr lang="en-US" altLang="en-US" sz="1250" b="1" dirty="0" smtClean="0">
                <a:solidFill>
                  <a:schemeClr val="bg1"/>
                </a:solidFill>
                <a:latin typeface="Arial" charset="0"/>
                <a:cs typeface="+mn-cs"/>
              </a:rPr>
              <a:t>remained </a:t>
            </a:r>
            <a:r>
              <a:rPr lang="en-US" altLang="en-US" sz="1250" b="1" dirty="0" smtClean="0">
                <a:solidFill>
                  <a:schemeClr val="bg1"/>
                </a:solidFill>
                <a:latin typeface="Arial" charset="0"/>
                <a:cs typeface="+mn-cs"/>
              </a:rPr>
              <a:t>below-average over many parts of South Africa (bottom left).</a:t>
            </a:r>
          </a:p>
        </p:txBody>
      </p:sp>
      <p:sp>
        <p:nvSpPr>
          <p:cNvPr id="18441" name="Line 169"/>
          <p:cNvSpPr>
            <a:spLocks noChangeShapeType="1"/>
          </p:cNvSpPr>
          <p:nvPr/>
        </p:nvSpPr>
        <p:spPr bwMode="auto">
          <a:xfrm flipH="1" flipV="1">
            <a:off x="3657600" y="2057399"/>
            <a:ext cx="990600" cy="1411668"/>
          </a:xfrm>
          <a:prstGeom prst="line">
            <a:avLst/>
          </a:prstGeom>
          <a:noFill/>
          <a:ln w="50800">
            <a:solidFill>
              <a:srgbClr val="FF0000"/>
            </a:solidFill>
            <a:round/>
            <a:headEnd/>
            <a:tailEnd type="triangle" w="med" len="med"/>
          </a:ln>
        </p:spPr>
        <p:txBody>
          <a:bodyPr/>
          <a:lstStyle/>
          <a:p>
            <a:endParaRPr lang="en-US"/>
          </a:p>
        </p:txBody>
      </p:sp>
      <p:pic>
        <p:nvPicPr>
          <p:cNvPr id="6146" name="Picture 2" descr="https://www.cpc.ncep.noaa.gov/products/international/africa_arc/africa_arc_90day_ptts_Letsitele_SouthAfric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62528"/>
            <a:ext cx="40386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arc/africa_arc_90day_ptts_Dif_Keny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462528"/>
            <a:ext cx="405765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westerly flow with its associated cyclonic shear was observed across the Gulf of Guinea </a:t>
            </a:r>
            <a:r>
              <a:rPr lang="en-US" altLang="en-US" b="1" dirty="0" smtClean="0">
                <a:solidFill>
                  <a:schemeClr val="bg1"/>
                </a:solidFill>
              </a:rPr>
              <a:t>countries (</a:t>
            </a:r>
            <a:r>
              <a:rPr lang="en-US" altLang="en-US" b="1" dirty="0" smtClean="0">
                <a:solidFill>
                  <a:schemeClr val="bg1"/>
                </a:solidFill>
              </a:rPr>
              <a:t>left panel). </a:t>
            </a:r>
            <a:endParaRPr lang="en-US" altLang="en-US" b="1" dirty="0">
              <a:solidFill>
                <a:schemeClr val="bg1"/>
              </a:solidFill>
            </a:endParaRPr>
          </a:p>
        </p:txBody>
      </p:sp>
      <p:sp>
        <p:nvSpPr>
          <p:cNvPr id="11" name="Oval 10"/>
          <p:cNvSpPr/>
          <p:nvPr/>
        </p:nvSpPr>
        <p:spPr>
          <a:xfrm rot="5082009">
            <a:off x="1326256" y="2303549"/>
            <a:ext cx="765781" cy="1794695"/>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165826</TotalTime>
  <Words>1793</Words>
  <Application>Microsoft Office PowerPoint</Application>
  <PresentationFormat>On-screen Show (4:3)</PresentationFormat>
  <Paragraphs>72</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8398</cp:revision>
  <cp:lastPrinted>2018-07-09T15:13:07Z</cp:lastPrinted>
  <dcterms:created xsi:type="dcterms:W3CDTF">2001-08-31T10:39:36Z</dcterms:created>
  <dcterms:modified xsi:type="dcterms:W3CDTF">2019-11-04T17:35:00Z</dcterms:modified>
</cp:coreProperties>
</file>