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91" autoAdjust="0"/>
    <p:restoredTop sz="96847" autoAdjust="0"/>
  </p:normalViewPr>
  <p:slideViewPr>
    <p:cSldViewPr>
      <p:cViewPr>
        <p:scale>
          <a:sx n="100" d="100"/>
          <a:sy n="100" d="100"/>
        </p:scale>
        <p:origin x="264" y="-108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11/25/2019</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474"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25 </a:t>
            </a:r>
            <a:r>
              <a:rPr lang="en-US" altLang="en-US" sz="2800" b="1" dirty="0" smtClean="0">
                <a:solidFill>
                  <a:schemeClr val="bg1"/>
                </a:solidFill>
              </a:rPr>
              <a:t>November 2019</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a:solidFill>
                  <a:schemeClr val="bg1"/>
                </a:solidFill>
              </a:rPr>
              <a:t>For more information, visit:</a:t>
            </a:r>
          </a:p>
          <a:p>
            <a:pPr eaLnBrk="1" hangingPunct="1"/>
            <a:r>
              <a:rPr lang="en-US" altLang="en-US" sz="1400" b="1">
                <a:solidFill>
                  <a:schemeClr val="bg1"/>
                </a:solidFill>
                <a:hlinkClick r:id="rId3"/>
              </a:rPr>
              <a:t>http://www.cpc.ncep.noaa.gov/products/Global_Monsoons/African_Monsoons/precip_monitoring.shtml</a:t>
            </a:r>
            <a:r>
              <a:rPr lang="en-US" altLang="en-US" sz="1400" b="1">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828800"/>
            <a:ext cx="4267200" cy="32004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828800"/>
            <a:ext cx="4267200" cy="3200400"/>
          </a:xfrm>
          <a:prstGeom prst="rect">
            <a:avLst/>
          </a:prstGeom>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477054"/>
          </a:xfrm>
          <a:prstGeom prst="rect">
            <a:avLst/>
          </a:prstGeom>
          <a:noFill/>
          <a:ln w="9525">
            <a:noFill/>
            <a:miter lim="800000"/>
            <a:headEnd/>
            <a:tailEnd/>
          </a:ln>
        </p:spPr>
        <p:txBody>
          <a:bodyPr>
            <a:spAutoFit/>
          </a:bodyPr>
          <a:lstStyle/>
          <a:p>
            <a:pPr eaLnBrk="1" hangingPunct="1"/>
            <a:r>
              <a:rPr lang="en-US" altLang="en-US" sz="1250" b="1" dirty="0">
                <a:solidFill>
                  <a:schemeClr val="bg1"/>
                </a:solidFill>
              </a:rPr>
              <a:t>For week-1 (left panel</a:t>
            </a:r>
            <a:r>
              <a:rPr lang="en-US" altLang="en-US" sz="1250" b="1" dirty="0" smtClean="0">
                <a:solidFill>
                  <a:schemeClr val="bg1"/>
                </a:solidFill>
              </a:rPr>
              <a:t>) and week-2 (right 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many places in Central and East </a:t>
            </a:r>
            <a:r>
              <a:rPr lang="en-US" altLang="en-US" sz="1250" b="1" dirty="0" smtClean="0">
                <a:solidFill>
                  <a:schemeClr val="bg1"/>
                </a:solidFill>
              </a:rPr>
              <a:t>Africa.</a:t>
            </a:r>
            <a:endParaRPr lang="en-US" altLang="en-US" sz="1250" b="1" dirty="0" smtClean="0">
              <a:solidFill>
                <a:schemeClr val="bg1"/>
              </a:solidFill>
            </a:endParaRPr>
          </a:p>
        </p:txBody>
      </p:sp>
      <p:sp>
        <p:nvSpPr>
          <p:cNvPr id="22534" name="TextBox 2"/>
          <p:cNvSpPr txBox="1">
            <a:spLocks noChangeArrowheads="1"/>
          </p:cNvSpPr>
          <p:nvPr/>
        </p:nvSpPr>
        <p:spPr bwMode="auto">
          <a:xfrm>
            <a:off x="117082" y="1524000"/>
            <a:ext cx="4342472" cy="330860"/>
          </a:xfrm>
          <a:prstGeom prst="rect">
            <a:avLst/>
          </a:prstGeom>
          <a:noFill/>
          <a:ln w="9525">
            <a:noFill/>
            <a:miter lim="800000"/>
            <a:headEnd/>
            <a:tailEnd/>
          </a:ln>
        </p:spPr>
        <p:txBody>
          <a:bodyPr wrap="none">
            <a:spAutoFit/>
          </a:bodyPr>
          <a:lstStyle/>
          <a:p>
            <a:pPr algn="ctr" eaLnBrk="1" hangingPunct="1"/>
            <a:r>
              <a:rPr lang="en-US" altLang="en-US" sz="1550" b="1" dirty="0" smtClean="0">
                <a:solidFill>
                  <a:srgbClr val="FFFF00"/>
                </a:solidFill>
              </a:rPr>
              <a:t>Week-1: </a:t>
            </a:r>
            <a:r>
              <a:rPr lang="en-US" altLang="en-US" sz="1550" b="1" dirty="0">
                <a:solidFill>
                  <a:srgbClr val="FFFF00"/>
                </a:solidFill>
              </a:rPr>
              <a:t>Valid </a:t>
            </a:r>
            <a:r>
              <a:rPr lang="da-DK" altLang="en-US" sz="1400" b="1" dirty="0">
                <a:solidFill>
                  <a:srgbClr val="FFFF00"/>
                </a:solidFill>
              </a:rPr>
              <a:t>26 November – 2 December, 2019</a:t>
            </a:r>
            <a:endParaRPr lang="en-US" altLang="en-US" sz="1400" dirty="0"/>
          </a:p>
        </p:txBody>
      </p:sp>
      <p:sp>
        <p:nvSpPr>
          <p:cNvPr id="22535" name="TextBox 10"/>
          <p:cNvSpPr txBox="1">
            <a:spLocks noChangeArrowheads="1"/>
          </p:cNvSpPr>
          <p:nvPr/>
        </p:nvSpPr>
        <p:spPr bwMode="auto">
          <a:xfrm>
            <a:off x="4797263" y="1524000"/>
            <a:ext cx="3684856"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 </a:t>
            </a:r>
            <a:r>
              <a:rPr lang="en-US" altLang="en-US" b="1" dirty="0" smtClean="0">
                <a:solidFill>
                  <a:srgbClr val="FFFF00"/>
                </a:solidFill>
              </a:rPr>
              <a:t>3 – </a:t>
            </a:r>
            <a:r>
              <a:rPr lang="en-US" altLang="en-US" b="1" dirty="0">
                <a:solidFill>
                  <a:srgbClr val="FFFF00"/>
                </a:solidFill>
              </a:rPr>
              <a:t>9</a:t>
            </a:r>
            <a:r>
              <a:rPr lang="en-US" altLang="en-US" b="1" dirty="0" smtClean="0">
                <a:solidFill>
                  <a:srgbClr val="FFFF00"/>
                </a:solidFill>
              </a:rPr>
              <a:t> </a:t>
            </a:r>
            <a:r>
              <a:rPr lang="en-US" altLang="en-US" b="1" dirty="0" smtClean="0">
                <a:solidFill>
                  <a:srgbClr val="FFFF00"/>
                </a:solidFill>
              </a:rPr>
              <a:t>December, </a:t>
            </a:r>
            <a:r>
              <a:rPr lang="en-US" altLang="en-US" b="1" dirty="0">
                <a:solidFill>
                  <a:srgbClr val="FFFF00"/>
                </a:solidFill>
              </a:rPr>
              <a:t>2019</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152400" y="1447800"/>
            <a:ext cx="3428999"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26 November – 2 December, </a:t>
            </a:r>
            <a:r>
              <a:rPr lang="en-US" altLang="en-US" b="1" dirty="0">
                <a:solidFill>
                  <a:srgbClr val="FFFF00"/>
                </a:solidFill>
              </a:rPr>
              <a:t>2019</a:t>
            </a:r>
          </a:p>
        </p:txBody>
      </p:sp>
      <p:sp>
        <p:nvSpPr>
          <p:cNvPr id="11" name="Text Box 8"/>
          <p:cNvSpPr txBox="1">
            <a:spLocks noChangeArrowheads="1"/>
          </p:cNvSpPr>
          <p:nvPr/>
        </p:nvSpPr>
        <p:spPr bwMode="auto">
          <a:xfrm>
            <a:off x="3581400" y="1600200"/>
            <a:ext cx="5349875" cy="3939540"/>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smtClean="0">
                <a:solidFill>
                  <a:srgbClr val="FFFF00"/>
                </a:solidFill>
                <a:latin typeface="Arial" charset="0"/>
              </a:rPr>
              <a:t>There </a:t>
            </a:r>
            <a:r>
              <a:rPr lang="en-US" altLang="en-US" sz="1150" b="1" dirty="0">
                <a:solidFill>
                  <a:srgbClr val="FFFF00"/>
                </a:solidFill>
                <a:latin typeface="Arial" charset="0"/>
              </a:rPr>
              <a:t>is an increased chance for above-average rainfall over portions of western Angola and western Namibia: </a:t>
            </a:r>
            <a:r>
              <a:rPr lang="en-US" altLang="en-US" sz="1150" dirty="0">
                <a:solidFill>
                  <a:schemeClr val="bg1"/>
                </a:solidFill>
                <a:latin typeface="Arial" charset="0"/>
              </a:rPr>
              <a:t>An area of anomalous lower-level cyclonic flow and upper-level divergence is expected to enhance rainfall in the region.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endParaRPr lang="en-US" altLang="en-US" sz="1150" dirty="0" smtClean="0">
              <a:solidFill>
                <a:schemeClr val="bg1"/>
              </a:solidFill>
              <a:latin typeface="Arial" charset="0"/>
            </a:endParaRP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across much of Botswana, southern Mozambique, Botswana, South Africa, Lesotho and </a:t>
            </a:r>
            <a:r>
              <a:rPr lang="en-US" altLang="en-US" sz="1200" b="1" dirty="0" err="1">
                <a:solidFill>
                  <a:srgbClr val="FFFF00"/>
                </a:solidFill>
                <a:latin typeface="Arial" charset="0"/>
              </a:rPr>
              <a:t>Eswantini</a:t>
            </a:r>
            <a:r>
              <a:rPr lang="en-US" altLang="en-US" sz="1200" b="1" dirty="0">
                <a:solidFill>
                  <a:srgbClr val="FFFF00"/>
                </a:solidFill>
                <a:latin typeface="Arial" charset="0"/>
              </a:rPr>
              <a:t>: </a:t>
            </a:r>
            <a:r>
              <a:rPr lang="en-US" altLang="en-US" sz="1200" dirty="0">
                <a:solidFill>
                  <a:schemeClr val="bg1"/>
                </a:solidFill>
                <a:latin typeface="Arial" charset="0"/>
              </a:rPr>
              <a:t>An area of anomalous lower-level anti-cyclonic circulation and upper-level convergence is expected to suppress 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eastern DRC, southern Uganda, Rwanda, Burundi, southwestern Kenya, Tanzania and eastern Zambia: </a:t>
            </a:r>
            <a:r>
              <a:rPr lang="en-US" altLang="en-US" sz="1100" dirty="0">
                <a:solidFill>
                  <a:schemeClr val="bg1"/>
                </a:solidFill>
                <a:latin typeface="Arial" charset="0"/>
              </a:rPr>
              <a:t>An area anomalous lower-level convergence and upper-level divergence is expected to enhance rainfall in the region.  </a:t>
            </a:r>
            <a:r>
              <a:rPr lang="en-US" altLang="en-US" sz="1100" b="1" dirty="0" smtClean="0">
                <a:solidFill>
                  <a:srgbClr val="FFFF00"/>
                </a:solidFill>
                <a:latin typeface="Arial" charset="0"/>
              </a:rPr>
              <a:t>Confidence: Moderate</a:t>
            </a:r>
            <a:r>
              <a:rPr lang="en-US" altLang="en-US" sz="1100" dirty="0" smtClean="0">
                <a:solidFill>
                  <a:schemeClr val="bg1"/>
                </a:solidFill>
                <a:latin typeface="Arial" charset="0"/>
              </a:rPr>
              <a:t> </a:t>
            </a:r>
          </a:p>
          <a:p>
            <a:pPr>
              <a:spcBef>
                <a:spcPct val="0"/>
              </a:spcBef>
              <a:buFontTx/>
              <a:buAutoNum type="arabicPeriod"/>
              <a:defRPr/>
            </a:pPr>
            <a:endParaRPr lang="en-US" altLang="en-US" sz="1100" dirty="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central and southern Madagascar: </a:t>
            </a:r>
            <a:r>
              <a:rPr lang="en-US" altLang="en-US" sz="1100" dirty="0">
                <a:solidFill>
                  <a:schemeClr val="bg1"/>
                </a:solidFill>
                <a:latin typeface="Arial" charset="0"/>
              </a:rPr>
              <a:t>An area of anomalous lower-level anti-cyclonic flow and upper-level convergence is expected to suppress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spcBef>
                <a:spcPct val="0"/>
              </a:spcBef>
              <a:buFontTx/>
              <a:buAutoNum type="arabicPeriod"/>
              <a:defRPr/>
            </a:pPr>
            <a:endParaRPr lang="en-US" altLang="en-US" sz="1100" dirty="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3 – </a:t>
            </a:r>
            <a:r>
              <a:rPr lang="en-US" altLang="en-US" b="1" dirty="0">
                <a:solidFill>
                  <a:srgbClr val="FFFF00"/>
                </a:solidFill>
              </a:rPr>
              <a:t>9</a:t>
            </a:r>
            <a:r>
              <a:rPr lang="en-US" altLang="en-US" b="1" dirty="0" smtClean="0">
                <a:solidFill>
                  <a:srgbClr val="FFFF00"/>
                </a:solidFill>
              </a:rPr>
              <a:t> </a:t>
            </a:r>
            <a:r>
              <a:rPr lang="en-US" altLang="en-US" b="1" dirty="0" smtClean="0">
                <a:solidFill>
                  <a:srgbClr val="FFFF00"/>
                </a:solidFill>
              </a:rPr>
              <a:t>December, </a:t>
            </a:r>
            <a:r>
              <a:rPr lang="en-US" altLang="en-US" b="1" dirty="0">
                <a:solidFill>
                  <a:srgbClr val="FFFF00"/>
                </a:solidFill>
              </a:rPr>
              <a:t>2019</a:t>
            </a:r>
            <a:endParaRPr lang="nl-NL" altLang="en-US" b="1" dirty="0">
              <a:solidFill>
                <a:srgbClr val="FFFF00"/>
              </a:solidFill>
            </a:endParaRPr>
          </a:p>
        </p:txBody>
      </p:sp>
      <p:sp>
        <p:nvSpPr>
          <p:cNvPr id="10" name="Text Box 8"/>
          <p:cNvSpPr txBox="1">
            <a:spLocks noChangeArrowheads="1"/>
          </p:cNvSpPr>
          <p:nvPr/>
        </p:nvSpPr>
        <p:spPr bwMode="auto">
          <a:xfrm>
            <a:off x="3581400" y="1600200"/>
            <a:ext cx="5349875" cy="4101123"/>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smtClean="0">
                <a:solidFill>
                  <a:srgbClr val="FFFF00"/>
                </a:solidFill>
                <a:latin typeface="Arial" charset="0"/>
              </a:rPr>
              <a:t>There </a:t>
            </a:r>
            <a:r>
              <a:rPr lang="en-US" altLang="en-US" sz="1150" b="1" dirty="0">
                <a:solidFill>
                  <a:srgbClr val="FFFF00"/>
                </a:solidFill>
                <a:latin typeface="Arial" charset="0"/>
              </a:rPr>
              <a:t>is an increased chance for below-average rainfall over parts of southern Cameroon, Equatorial Guinea, Gabon, Congo and parts of western DRC: </a:t>
            </a:r>
            <a:r>
              <a:rPr lang="en-US" altLang="en-US" sz="1150" dirty="0">
                <a:solidFill>
                  <a:schemeClr val="bg1"/>
                </a:solidFill>
                <a:latin typeface="Arial" charset="0"/>
              </a:rPr>
              <a:t>An area of anomalous lower-level divergence and upper-level convergence is expected to suppress rainfall in the region.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endParaRPr lang="en-US" altLang="en-US" sz="1150" dirty="0" smtClean="0">
              <a:solidFill>
                <a:schemeClr val="bg1"/>
              </a:solidFill>
              <a:latin typeface="Arial" charset="0"/>
            </a:endParaRP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parts of western Angola and northwestern Namibia: </a:t>
            </a:r>
            <a:r>
              <a:rPr lang="en-US" altLang="en-US" sz="1200" dirty="0">
                <a:solidFill>
                  <a:schemeClr val="bg1"/>
                </a:solidFill>
                <a:latin typeface="Arial" charset="0"/>
              </a:rPr>
              <a:t>An area of anomalous lower-level convergence and upper-level divergence is expected to enhance 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eastern DRC, Uganda, Rwanda, Burundi, southwestern Kenya, western Tanzania, and parts of northwestern Zambia: </a:t>
            </a:r>
            <a:r>
              <a:rPr lang="en-US" altLang="en-US" sz="1100" dirty="0">
                <a:solidFill>
                  <a:schemeClr val="bg1"/>
                </a:solidFill>
                <a:latin typeface="Arial" charset="0"/>
              </a:rPr>
              <a:t>An area of anomalous lower-level convergence and upper-level divergence is expected to enhance rainfall in the region.  </a:t>
            </a:r>
            <a:r>
              <a:rPr lang="en-US" altLang="en-US" sz="1100" b="1" dirty="0" smtClean="0">
                <a:solidFill>
                  <a:srgbClr val="FFFF00"/>
                </a:solidFill>
                <a:latin typeface="Arial" charset="0"/>
              </a:rPr>
              <a:t>Confidence: Moderate</a:t>
            </a:r>
            <a:r>
              <a:rPr lang="en-US" altLang="en-US" sz="1100" dirty="0" smtClean="0">
                <a:solidFill>
                  <a:schemeClr val="bg1"/>
                </a:solidFill>
                <a:latin typeface="Arial" charset="0"/>
              </a:rPr>
              <a:t> </a:t>
            </a:r>
          </a:p>
          <a:p>
            <a:pPr>
              <a:spcBef>
                <a:spcPct val="0"/>
              </a:spcBef>
              <a:buFontTx/>
              <a:buAutoNum type="arabicPeriod"/>
              <a:defRPr/>
            </a:pPr>
            <a:endParaRPr lang="en-US" altLang="en-US" sz="1100" dirty="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eastern Botswana, Zimbabwe, eastern South Africa, </a:t>
            </a:r>
            <a:r>
              <a:rPr lang="en-US" altLang="en-US" sz="1100" b="1" dirty="0" err="1">
                <a:solidFill>
                  <a:srgbClr val="FFFF00"/>
                </a:solidFill>
                <a:latin typeface="Arial" charset="0"/>
              </a:rPr>
              <a:t>Eswantini</a:t>
            </a:r>
            <a:r>
              <a:rPr lang="en-US" altLang="en-US" sz="1100" b="1" dirty="0">
                <a:solidFill>
                  <a:srgbClr val="FFFF00"/>
                </a:solidFill>
                <a:latin typeface="Arial" charset="0"/>
              </a:rPr>
              <a:t>, southern Malawi and southern Mozambique: </a:t>
            </a:r>
            <a:r>
              <a:rPr lang="en-US" altLang="en-US" sz="1100"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spcBef>
                <a:spcPct val="0"/>
              </a:spcBef>
              <a:buFontTx/>
              <a:buAutoNum type="arabicPeriod"/>
              <a:defRPr/>
            </a:pPr>
            <a:endParaRPr lang="en-US" altLang="en-US" sz="1100" dirty="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244600"/>
            <a:ext cx="8839200" cy="4025717"/>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200" b="1" dirty="0">
                <a:solidFill>
                  <a:schemeClr val="bg1"/>
                </a:solidFill>
              </a:rPr>
              <a:t>During the past 7 days, local areas in the Gulf of guinea countries, northern Congo, many parts of DRC, parts of eastern Angola, Zambia, Botswana, northeastern South Africa, Mozambique, Malawi, Tanzania, Rwanda, Burundi, Uganda, Kenya, Ethiopia and many parts of Madagascar had above-average rainfall</a:t>
            </a:r>
            <a:r>
              <a:rPr lang="en-US" altLang="en-US" sz="1200" b="1" dirty="0" smtClean="0">
                <a:solidFill>
                  <a:schemeClr val="bg1"/>
                </a:solidFill>
              </a:rPr>
              <a:t>. Below-average </a:t>
            </a:r>
            <a:r>
              <a:rPr lang="en-US" altLang="en-US" sz="1200" b="1" dirty="0">
                <a:solidFill>
                  <a:schemeClr val="bg1"/>
                </a:solidFill>
              </a:rPr>
              <a:t>rainfall was observed over Equatorial Guinea, Gabon, southern Congo, northeastern DRC, much of Angola and parts of South Africa. </a:t>
            </a:r>
          </a:p>
          <a:p>
            <a:pPr marL="171450" indent="-171450" algn="just" eaLnBrk="1" hangingPunct="1">
              <a:lnSpc>
                <a:spcPct val="90000"/>
              </a:lnSpc>
              <a:spcBef>
                <a:spcPct val="50000"/>
              </a:spcBef>
              <a:buFontTx/>
              <a:buChar char="•"/>
            </a:pPr>
            <a:r>
              <a:rPr lang="en-US" altLang="en-US" sz="1200" b="1" dirty="0">
                <a:solidFill>
                  <a:schemeClr val="bg1"/>
                </a:solidFill>
              </a:rPr>
              <a:t>During the past 30 days, rainfall was above-average over parts of Guinea, Sierra Leone, Liberia, Ghana, Cote d’Ivoire, Togo, Benin, much of Nigeria, Cameroon, western CAR, northern Congo, portions of DRC and South Sudan, western and southern Ethiopia, southern Uganda, Tanzania, Somalia, Kenya, local areas in eastern Botswana, Zambia, Zimbabwe, eastern South Africa, and many parts of Madagascar</a:t>
            </a:r>
            <a:r>
              <a:rPr lang="en-US" altLang="en-US" sz="1200" b="1" dirty="0" smtClean="0">
                <a:solidFill>
                  <a:schemeClr val="bg1"/>
                </a:solidFill>
              </a:rPr>
              <a:t>. Equatorial </a:t>
            </a:r>
            <a:r>
              <a:rPr lang="en-US" altLang="en-US" sz="1200" b="1" dirty="0">
                <a:solidFill>
                  <a:schemeClr val="bg1"/>
                </a:solidFill>
              </a:rPr>
              <a:t>Guinea, many parts of Gabon, central Congo, much of Angola, many parts of DRC, Namibia, parts of Botswana, parts of Mozambique, and western South Africa had below-average </a:t>
            </a:r>
            <a:r>
              <a:rPr lang="en-US" altLang="en-US" sz="1200" b="1" dirty="0" smtClean="0">
                <a:solidFill>
                  <a:schemeClr val="bg1"/>
                </a:solidFill>
              </a:rPr>
              <a:t>rainfall</a:t>
            </a:r>
          </a:p>
          <a:p>
            <a:pPr marL="171450" indent="-171450" algn="just" eaLnBrk="1" hangingPunct="1">
              <a:lnSpc>
                <a:spcPct val="90000"/>
              </a:lnSpc>
              <a:spcBef>
                <a:spcPct val="50000"/>
              </a:spcBef>
              <a:buFontTx/>
              <a:buChar char="•"/>
            </a:pPr>
            <a:r>
              <a:rPr lang="en-US" altLang="en-US" sz="1200" b="1" dirty="0">
                <a:solidFill>
                  <a:schemeClr val="bg1"/>
                </a:solidFill>
              </a:rPr>
              <a:t>During the past 90 days, rainfall was above-average over parts of southern Mauritania, much of Senegal, Guinea-Bissau, Guinea, Sierra Leone, Liberia, Mali, Cote d’Ivoire, Burkina Faso, Ghana, Togo, Benin, Niger, many parts of Nigeria, Chad, portions of Cameroon, CAR, many parts of DRC, South Sudan, Uganda, Sudan, Eritrea, Ethiopia, Kenya, Somalia,  many parts of Tanzania, portions of Angola, Zambia, Zimbabwe, and local areas in Mozambique, and much of Madagascar</a:t>
            </a:r>
            <a:r>
              <a:rPr lang="en-US" altLang="en-US" sz="1200" b="1" dirty="0" smtClean="0">
                <a:solidFill>
                  <a:schemeClr val="bg1"/>
                </a:solidFill>
              </a:rPr>
              <a:t>. Parts </a:t>
            </a:r>
            <a:r>
              <a:rPr lang="en-US" altLang="en-US" sz="1200" b="1" dirty="0">
                <a:solidFill>
                  <a:schemeClr val="bg1"/>
                </a:solidFill>
              </a:rPr>
              <a:t>of Cameroon, Gabon, portions of central and eastern DRC, many parts of Angola, local areas in Zambia, Zimbabwe, Namibia, Botswana, southern Madagascar and many parts of South Africa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Week-1 outlooks call for an increased chance for above-average rainfall over portions of western Angola, western Namibia, eastern DRC, southern Uganda, Rwanda, Burundi, southwestern Kenya, Tanzania and eastern Zambia. In contrast, there is an increased chance for below-average rainfall over much of Botswana, southern Mozambique, Botswana, South Africa, Lesotho, </a:t>
            </a:r>
            <a:r>
              <a:rPr lang="en-US" altLang="en-US" sz="1200" b="1" dirty="0" err="1">
                <a:solidFill>
                  <a:schemeClr val="bg1"/>
                </a:solidFill>
              </a:rPr>
              <a:t>Eswantini</a:t>
            </a:r>
            <a:r>
              <a:rPr lang="en-US" altLang="en-US" sz="1200" b="1" dirty="0">
                <a:solidFill>
                  <a:schemeClr val="bg1"/>
                </a:solidFill>
              </a:rPr>
              <a:t>, central and southern Madagascar.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eaLnBrk="1" hangingPunct="1">
              <a:buFontTx/>
              <a:buChar char="•"/>
              <a:tabLst>
                <a:tab pos="1885950" algn="l"/>
              </a:tabLst>
            </a:pPr>
            <a:r>
              <a:rPr lang="en-US" altLang="en-US" sz="1800" b="1" dirty="0" smtClean="0">
                <a:solidFill>
                  <a:schemeClr val="bg1"/>
                </a:solidFill>
              </a:rPr>
              <a:t>Rainfall was above-average over many places in the Greater Horn of Africa and Southeast Africa.</a:t>
            </a:r>
            <a:endParaRPr lang="en-US" altLang="en-US" sz="1800" b="1" dirty="0">
              <a:solidFill>
                <a:schemeClr val="bg1"/>
              </a:solidFill>
            </a:endParaRPr>
          </a:p>
          <a:p>
            <a:pPr eaLnBrk="1" hangingPunct="1">
              <a:tabLst>
                <a:tab pos="1885950" algn="l"/>
              </a:tabLst>
            </a:pPr>
            <a:endParaRPr lang="en-US" altLang="en-US" sz="1800" b="1" dirty="0">
              <a:solidFill>
                <a:schemeClr val="bg1"/>
              </a:solidFill>
            </a:endParaRPr>
          </a:p>
          <a:p>
            <a:pPr marL="342900" indent="-342900" eaLnBrk="1" hangingPunct="1">
              <a:lnSpc>
                <a:spcPct val="90000"/>
              </a:lnSpc>
              <a:spcBef>
                <a:spcPct val="50000"/>
              </a:spcBef>
              <a:buFontTx/>
              <a:buChar char="•"/>
              <a:tabLst>
                <a:tab pos="1885950" algn="l"/>
              </a:tabLst>
            </a:pPr>
            <a:r>
              <a:rPr lang="en-US" altLang="en-US" sz="1800" b="1" dirty="0" smtClean="0">
                <a:solidFill>
                  <a:schemeClr val="bg1"/>
                </a:solidFill>
              </a:rPr>
              <a:t>Week-1 </a:t>
            </a:r>
            <a:r>
              <a:rPr lang="en-US" altLang="en-US" sz="1800" b="1" dirty="0">
                <a:solidFill>
                  <a:schemeClr val="bg1"/>
                </a:solidFill>
              </a:rPr>
              <a:t>outlooks call for an increased chance for </a:t>
            </a:r>
            <a:r>
              <a:rPr lang="en-US" altLang="en-US" sz="1800" b="1" dirty="0" smtClean="0">
                <a:solidFill>
                  <a:schemeClr val="bg1"/>
                </a:solidFill>
              </a:rPr>
              <a:t>above-average rainfall </a:t>
            </a:r>
            <a:r>
              <a:rPr lang="en-US" altLang="en-US" sz="1800" b="1" dirty="0">
                <a:solidFill>
                  <a:schemeClr val="bg1"/>
                </a:solidFill>
              </a:rPr>
              <a:t>over </a:t>
            </a:r>
            <a:r>
              <a:rPr lang="en-US" sz="1800" b="1" dirty="0">
                <a:solidFill>
                  <a:schemeClr val="bg1"/>
                </a:solidFill>
              </a:rPr>
              <a:t>portions of western </a:t>
            </a:r>
            <a:r>
              <a:rPr lang="en-US" sz="1800" b="1" dirty="0">
                <a:solidFill>
                  <a:schemeClr val="bg1"/>
                </a:solidFill>
              </a:rPr>
              <a:t>Angola, </a:t>
            </a:r>
            <a:r>
              <a:rPr lang="en-US" sz="1800" b="1" dirty="0">
                <a:solidFill>
                  <a:schemeClr val="bg1"/>
                </a:solidFill>
              </a:rPr>
              <a:t>western </a:t>
            </a:r>
            <a:r>
              <a:rPr lang="en-US" sz="1800" b="1" dirty="0">
                <a:solidFill>
                  <a:schemeClr val="bg1"/>
                </a:solidFill>
              </a:rPr>
              <a:t>Namibia, </a:t>
            </a:r>
            <a:r>
              <a:rPr lang="en-US" sz="1800" b="1" dirty="0">
                <a:solidFill>
                  <a:schemeClr val="bg1"/>
                </a:solidFill>
              </a:rPr>
              <a:t>eastern DRC, southern Uganda, Rwanda, Burundi, southwestern Kenya, Tanzania and eastern Zambia</a:t>
            </a:r>
            <a:r>
              <a:rPr lang="en-US" altLang="en-US" sz="1800" b="1" dirty="0">
                <a:solidFill>
                  <a:schemeClr val="bg1"/>
                </a:solidFill>
              </a:rPr>
              <a:t>. In contrast, there is an increased chance for below-average rainfall over </a:t>
            </a:r>
            <a:r>
              <a:rPr lang="en-US" sz="1800" b="1" dirty="0">
                <a:solidFill>
                  <a:schemeClr val="bg1"/>
                </a:solidFill>
              </a:rPr>
              <a:t>much of Botswana, southern Mozambique, Botswana, South Africa, </a:t>
            </a:r>
            <a:r>
              <a:rPr lang="en-US" sz="1800" b="1" dirty="0">
                <a:solidFill>
                  <a:schemeClr val="bg1"/>
                </a:solidFill>
              </a:rPr>
              <a:t>Lesotho, </a:t>
            </a:r>
            <a:r>
              <a:rPr lang="en-US" sz="1800" b="1" dirty="0" err="1">
                <a:solidFill>
                  <a:schemeClr val="bg1"/>
                </a:solidFill>
              </a:rPr>
              <a:t>Eswantini</a:t>
            </a:r>
            <a:r>
              <a:rPr lang="en-US" sz="1800" b="1" dirty="0">
                <a:solidFill>
                  <a:schemeClr val="bg1"/>
                </a:solidFill>
              </a:rPr>
              <a:t>, central and southern Madagascar</a:t>
            </a:r>
            <a:r>
              <a:rPr lang="en-US" sz="1800" b="1" dirty="0">
                <a:solidFill>
                  <a:schemeClr val="bg1"/>
                </a:solidFill>
              </a:rPr>
              <a:t>.</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3752" y="1216152"/>
            <a:ext cx="3813048" cy="381304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114300" y="5029200"/>
            <a:ext cx="8839200" cy="97719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50" b="1" dirty="0">
                <a:solidFill>
                  <a:schemeClr val="bg1"/>
                </a:solidFill>
              </a:rPr>
              <a:t>During the past 7 </a:t>
            </a:r>
            <a:r>
              <a:rPr lang="en-US" altLang="en-US" sz="1150" b="1" dirty="0" smtClean="0">
                <a:solidFill>
                  <a:schemeClr val="bg1"/>
                </a:solidFill>
              </a:rPr>
              <a:t>days, </a:t>
            </a:r>
            <a:r>
              <a:rPr lang="en-US" altLang="en-US" sz="1150" b="1" dirty="0" smtClean="0">
                <a:solidFill>
                  <a:schemeClr val="bg1"/>
                </a:solidFill>
              </a:rPr>
              <a:t>local areas in the Gulf of guinea countries, northern Congo, many parts of </a:t>
            </a:r>
            <a:r>
              <a:rPr lang="en-US" altLang="en-US" sz="1150" b="1" dirty="0">
                <a:solidFill>
                  <a:schemeClr val="bg1"/>
                </a:solidFill>
              </a:rPr>
              <a:t>DRC, </a:t>
            </a:r>
            <a:r>
              <a:rPr lang="en-US" altLang="en-US" sz="1150" b="1" dirty="0" smtClean="0">
                <a:solidFill>
                  <a:schemeClr val="bg1"/>
                </a:solidFill>
              </a:rPr>
              <a:t>parts of eastern Angola, Zambia, Botswana, northeastern South Africa, Mozambique, Malawi, Tanzania, Rwanda, Burundi, Uganda, Kenya, Ethiopia and many parts of Madagascar </a:t>
            </a:r>
            <a:r>
              <a:rPr lang="en-US" altLang="en-US" sz="1150" b="1" dirty="0" smtClean="0">
                <a:solidFill>
                  <a:schemeClr val="bg1"/>
                </a:solidFill>
              </a:rPr>
              <a:t>had above-average rainfall.</a:t>
            </a:r>
            <a:endParaRPr lang="en-US" altLang="en-US" sz="1150" b="1" dirty="0">
              <a:solidFill>
                <a:schemeClr val="bg1"/>
              </a:solidFill>
            </a:endParaRPr>
          </a:p>
          <a:p>
            <a:pPr algn="just" eaLnBrk="1" hangingPunct="1">
              <a:lnSpc>
                <a:spcPct val="90000"/>
              </a:lnSpc>
              <a:spcBef>
                <a:spcPct val="50000"/>
              </a:spcBef>
            </a:pPr>
            <a:r>
              <a:rPr lang="en-US" altLang="en-US" sz="1150" b="1" dirty="0" smtClean="0">
                <a:solidFill>
                  <a:schemeClr val="bg1"/>
                </a:solidFill>
              </a:rPr>
              <a:t>Below-average rainfall was observed over Equatorial Guinea, Gabon, southern Congo, </a:t>
            </a:r>
            <a:r>
              <a:rPr lang="en-US" altLang="en-US" sz="1150" b="1" dirty="0" smtClean="0">
                <a:solidFill>
                  <a:schemeClr val="bg1"/>
                </a:solidFill>
              </a:rPr>
              <a:t>northeastern DRC, much of Angola and parts of South Africa. </a:t>
            </a:r>
            <a:endParaRPr lang="en-US" altLang="en-US" sz="115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952" y="1219200"/>
            <a:ext cx="3813048" cy="381304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3752" y="1216152"/>
            <a:ext cx="3813048" cy="3813048"/>
          </a:xfrm>
          <a:prstGeom prst="rect">
            <a:avLst/>
          </a:prstGeom>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227259"/>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50" b="1" dirty="0">
                <a:solidFill>
                  <a:schemeClr val="bg1"/>
                </a:solidFill>
              </a:rPr>
              <a:t>During the past 30 </a:t>
            </a:r>
            <a:r>
              <a:rPr lang="en-US" altLang="en-US" sz="1250" b="1" dirty="0" smtClean="0">
                <a:solidFill>
                  <a:schemeClr val="bg1"/>
                </a:solidFill>
              </a:rPr>
              <a:t>days, rainfall </a:t>
            </a:r>
            <a:r>
              <a:rPr lang="en-US" altLang="en-US" sz="1250" b="1" dirty="0">
                <a:solidFill>
                  <a:schemeClr val="bg1"/>
                </a:solidFill>
              </a:rPr>
              <a:t>was above-average </a:t>
            </a:r>
            <a:r>
              <a:rPr lang="en-US" altLang="en-US" sz="1250" b="1" dirty="0" smtClean="0">
                <a:solidFill>
                  <a:schemeClr val="bg1"/>
                </a:solidFill>
              </a:rPr>
              <a:t>over parts </a:t>
            </a:r>
            <a:r>
              <a:rPr lang="en-US" altLang="en-US" sz="1250" b="1" dirty="0" smtClean="0">
                <a:solidFill>
                  <a:schemeClr val="bg1"/>
                </a:solidFill>
              </a:rPr>
              <a:t>of Guinea, Sierra </a:t>
            </a:r>
            <a:r>
              <a:rPr lang="en-US" altLang="en-US" sz="1250" b="1" dirty="0">
                <a:solidFill>
                  <a:schemeClr val="bg1"/>
                </a:solidFill>
              </a:rPr>
              <a:t>Leone, </a:t>
            </a:r>
            <a:r>
              <a:rPr lang="en-US" altLang="en-US" sz="1250" b="1" dirty="0" smtClean="0">
                <a:solidFill>
                  <a:schemeClr val="bg1"/>
                </a:solidFill>
              </a:rPr>
              <a:t>Liberia</a:t>
            </a:r>
            <a:r>
              <a:rPr lang="en-US" altLang="en-US" sz="1250" b="1" dirty="0" smtClean="0">
                <a:solidFill>
                  <a:schemeClr val="bg1"/>
                </a:solidFill>
              </a:rPr>
              <a:t>, </a:t>
            </a:r>
            <a:r>
              <a:rPr lang="en-US" altLang="en-US" sz="1250" b="1" dirty="0" smtClean="0">
                <a:solidFill>
                  <a:schemeClr val="bg1"/>
                </a:solidFill>
              </a:rPr>
              <a:t>Ghana, </a:t>
            </a:r>
            <a:r>
              <a:rPr lang="en-US" altLang="en-US" sz="1250" b="1" dirty="0">
                <a:solidFill>
                  <a:schemeClr val="bg1"/>
                </a:solidFill>
              </a:rPr>
              <a:t>Cote d’Ivoire</a:t>
            </a:r>
            <a:r>
              <a:rPr lang="en-US" altLang="en-US" sz="1250" b="1" dirty="0" smtClean="0">
                <a:solidFill>
                  <a:schemeClr val="bg1"/>
                </a:solidFill>
              </a:rPr>
              <a:t>, Togo, Benin</a:t>
            </a:r>
            <a:r>
              <a:rPr lang="en-US" altLang="en-US" sz="1250" b="1" dirty="0">
                <a:solidFill>
                  <a:schemeClr val="bg1"/>
                </a:solidFill>
              </a:rPr>
              <a:t>, </a:t>
            </a:r>
            <a:r>
              <a:rPr lang="en-US" altLang="en-US" sz="1250" b="1" dirty="0" smtClean="0">
                <a:solidFill>
                  <a:schemeClr val="bg1"/>
                </a:solidFill>
              </a:rPr>
              <a:t>much of Nigeria, Cameroon</a:t>
            </a:r>
            <a:r>
              <a:rPr lang="en-US" altLang="en-US" sz="1250" b="1" dirty="0" smtClean="0">
                <a:solidFill>
                  <a:schemeClr val="bg1"/>
                </a:solidFill>
              </a:rPr>
              <a:t>, western CAR, northern </a:t>
            </a:r>
            <a:r>
              <a:rPr lang="en-US" altLang="en-US" sz="1250" b="1" dirty="0" smtClean="0">
                <a:solidFill>
                  <a:schemeClr val="bg1"/>
                </a:solidFill>
              </a:rPr>
              <a:t>Congo</a:t>
            </a:r>
            <a:r>
              <a:rPr lang="en-US" altLang="en-US" sz="1250" b="1" dirty="0">
                <a:solidFill>
                  <a:schemeClr val="bg1"/>
                </a:solidFill>
              </a:rPr>
              <a:t>, </a:t>
            </a:r>
            <a:r>
              <a:rPr lang="en-US" altLang="en-US" sz="1250" b="1" dirty="0" smtClean="0">
                <a:solidFill>
                  <a:schemeClr val="bg1"/>
                </a:solidFill>
              </a:rPr>
              <a:t>portions of DRC and South </a:t>
            </a:r>
            <a:r>
              <a:rPr lang="en-US" altLang="en-US" sz="1250" b="1" dirty="0">
                <a:solidFill>
                  <a:schemeClr val="bg1"/>
                </a:solidFill>
              </a:rPr>
              <a:t>Sudan, </a:t>
            </a:r>
            <a:r>
              <a:rPr lang="en-US" altLang="en-US" sz="1250" b="1" dirty="0" smtClean="0">
                <a:solidFill>
                  <a:schemeClr val="bg1"/>
                </a:solidFill>
              </a:rPr>
              <a:t>western </a:t>
            </a:r>
            <a:r>
              <a:rPr lang="en-US" altLang="en-US" sz="1250" b="1" dirty="0" smtClean="0">
                <a:solidFill>
                  <a:schemeClr val="bg1"/>
                </a:solidFill>
              </a:rPr>
              <a:t>and southern Ethiopia, southern Uganda, Tanzania</a:t>
            </a:r>
            <a:r>
              <a:rPr lang="en-US" altLang="en-US" sz="1250" b="1" dirty="0">
                <a:solidFill>
                  <a:schemeClr val="bg1"/>
                </a:solidFill>
              </a:rPr>
              <a:t>, </a:t>
            </a:r>
            <a:r>
              <a:rPr lang="en-US" altLang="en-US" sz="1250" b="1" dirty="0" smtClean="0">
                <a:solidFill>
                  <a:schemeClr val="bg1"/>
                </a:solidFill>
              </a:rPr>
              <a:t>Somalia, Kenya, local areas in eastern Botswana, </a:t>
            </a:r>
            <a:r>
              <a:rPr lang="en-US" altLang="en-US" sz="1250" b="1" dirty="0" smtClean="0">
                <a:solidFill>
                  <a:schemeClr val="bg1"/>
                </a:solidFill>
              </a:rPr>
              <a:t>Zambia, Zimbabwe, eastern </a:t>
            </a:r>
            <a:r>
              <a:rPr lang="en-US" altLang="en-US" sz="1250" b="1" dirty="0" smtClean="0">
                <a:solidFill>
                  <a:schemeClr val="bg1"/>
                </a:solidFill>
              </a:rPr>
              <a:t>South Africa, and many parts of Madagascar.</a:t>
            </a:r>
            <a:endParaRPr lang="en-US" altLang="en-US" sz="1250" b="1" dirty="0">
              <a:solidFill>
                <a:schemeClr val="bg1"/>
              </a:solidFill>
            </a:endParaRPr>
          </a:p>
          <a:p>
            <a:pPr eaLnBrk="1" hangingPunct="1">
              <a:lnSpc>
                <a:spcPct val="90000"/>
              </a:lnSpc>
              <a:spcBef>
                <a:spcPct val="50000"/>
              </a:spcBef>
            </a:pPr>
            <a:r>
              <a:rPr lang="en-US" altLang="en-US" sz="1250" b="1" dirty="0" smtClean="0">
                <a:solidFill>
                  <a:schemeClr val="bg1"/>
                </a:solidFill>
              </a:rPr>
              <a:t>Equatorial Guinea, </a:t>
            </a:r>
            <a:r>
              <a:rPr lang="en-US" altLang="en-US" sz="1250" b="1" dirty="0" smtClean="0">
                <a:solidFill>
                  <a:schemeClr val="bg1"/>
                </a:solidFill>
              </a:rPr>
              <a:t>many parts of Gabon, central Congo, much of Angola, many parts of DRC, Namibia, </a:t>
            </a:r>
            <a:r>
              <a:rPr lang="en-US" altLang="en-US" sz="1250" b="1" dirty="0" smtClean="0">
                <a:solidFill>
                  <a:schemeClr val="bg1"/>
                </a:solidFill>
              </a:rPr>
              <a:t>parts of </a:t>
            </a:r>
            <a:r>
              <a:rPr lang="en-US" altLang="en-US" sz="1250" b="1" dirty="0" smtClean="0">
                <a:solidFill>
                  <a:schemeClr val="bg1"/>
                </a:solidFill>
              </a:rPr>
              <a:t>Botswana, </a:t>
            </a:r>
            <a:r>
              <a:rPr lang="en-US" altLang="en-US" sz="1250" b="1" dirty="0" smtClean="0">
                <a:solidFill>
                  <a:schemeClr val="bg1"/>
                </a:solidFill>
              </a:rPr>
              <a:t>parts of </a:t>
            </a:r>
            <a:r>
              <a:rPr lang="en-US" altLang="en-US" sz="1250" b="1" dirty="0" smtClean="0">
                <a:solidFill>
                  <a:schemeClr val="bg1"/>
                </a:solidFill>
              </a:rPr>
              <a:t>Mozambique, and </a:t>
            </a:r>
            <a:r>
              <a:rPr lang="en-US" altLang="en-US" sz="1250" b="1" dirty="0" smtClean="0">
                <a:solidFill>
                  <a:schemeClr val="bg1"/>
                </a:solidFill>
              </a:rPr>
              <a:t>western </a:t>
            </a:r>
            <a:r>
              <a:rPr lang="en-US" altLang="en-US" sz="1250" b="1" dirty="0" smtClean="0">
                <a:solidFill>
                  <a:schemeClr val="bg1"/>
                </a:solidFill>
              </a:rPr>
              <a:t>South Africa had below-average rainfall.</a:t>
            </a:r>
            <a:endParaRPr lang="en-US" altLang="en-US" sz="12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3752" y="1216152"/>
            <a:ext cx="3813048" cy="381304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219200"/>
            <a:ext cx="3813048" cy="3813048"/>
          </a:xfrm>
          <a:prstGeom prst="rect">
            <a:avLst/>
          </a:prstGeom>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72063"/>
            <a:ext cx="8915400" cy="1181862"/>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90 </a:t>
            </a:r>
            <a:r>
              <a:rPr lang="en-US" altLang="en-US" sz="1200" b="1" dirty="0" smtClean="0">
                <a:solidFill>
                  <a:schemeClr val="bg1"/>
                </a:solidFill>
              </a:rPr>
              <a:t>days, rainfall </a:t>
            </a:r>
            <a:r>
              <a:rPr lang="en-US" altLang="en-US" sz="1200" b="1" dirty="0">
                <a:solidFill>
                  <a:schemeClr val="bg1"/>
                </a:solidFill>
              </a:rPr>
              <a:t>was above-average over </a:t>
            </a:r>
            <a:r>
              <a:rPr lang="en-US" altLang="en-US" sz="1200" b="1" dirty="0" smtClean="0">
                <a:solidFill>
                  <a:schemeClr val="bg1"/>
                </a:solidFill>
              </a:rPr>
              <a:t>parts of southern Mauritania, much of </a:t>
            </a:r>
            <a:r>
              <a:rPr lang="en-US" altLang="en-US" sz="1200" b="1" dirty="0">
                <a:solidFill>
                  <a:schemeClr val="bg1"/>
                </a:solidFill>
              </a:rPr>
              <a:t>Senegal, </a:t>
            </a:r>
            <a:r>
              <a:rPr lang="en-US" altLang="en-US" sz="1200" b="1" dirty="0" smtClean="0">
                <a:solidFill>
                  <a:schemeClr val="bg1"/>
                </a:solidFill>
              </a:rPr>
              <a:t>Guinea-Bissau, Guinea, </a:t>
            </a:r>
            <a:r>
              <a:rPr lang="en-US" altLang="en-US" sz="1200" b="1" dirty="0">
                <a:solidFill>
                  <a:schemeClr val="bg1"/>
                </a:solidFill>
              </a:rPr>
              <a:t>Sierra Leone, Liberia, Mali, </a:t>
            </a:r>
            <a:r>
              <a:rPr lang="en-US" altLang="en-US" sz="1200" b="1" dirty="0" smtClean="0">
                <a:solidFill>
                  <a:schemeClr val="bg1"/>
                </a:solidFill>
              </a:rPr>
              <a:t>Cote </a:t>
            </a:r>
            <a:r>
              <a:rPr lang="en-US" altLang="en-US" sz="1200" b="1" dirty="0">
                <a:solidFill>
                  <a:schemeClr val="bg1"/>
                </a:solidFill>
              </a:rPr>
              <a:t>d’Ivoire, Burkina Faso, Ghana, Togo, Benin, Niger, </a:t>
            </a:r>
            <a:r>
              <a:rPr lang="en-US" altLang="en-US" sz="1200" b="1" dirty="0" smtClean="0">
                <a:solidFill>
                  <a:schemeClr val="bg1"/>
                </a:solidFill>
              </a:rPr>
              <a:t>many parts of </a:t>
            </a:r>
            <a:r>
              <a:rPr lang="en-US" altLang="en-US" sz="1200" b="1" dirty="0">
                <a:solidFill>
                  <a:schemeClr val="bg1"/>
                </a:solidFill>
              </a:rPr>
              <a:t>Nigeria, </a:t>
            </a:r>
            <a:r>
              <a:rPr lang="en-US" altLang="en-US" sz="1200" b="1" dirty="0" smtClean="0">
                <a:solidFill>
                  <a:schemeClr val="bg1"/>
                </a:solidFill>
              </a:rPr>
              <a:t>Chad</a:t>
            </a:r>
            <a:r>
              <a:rPr lang="en-US" altLang="en-US" sz="1200" b="1" dirty="0">
                <a:solidFill>
                  <a:schemeClr val="bg1"/>
                </a:solidFill>
              </a:rPr>
              <a:t>, </a:t>
            </a:r>
            <a:r>
              <a:rPr lang="en-US" altLang="en-US" sz="1200" b="1" dirty="0" smtClean="0">
                <a:solidFill>
                  <a:schemeClr val="bg1"/>
                </a:solidFill>
              </a:rPr>
              <a:t>portions of Cameroon</a:t>
            </a:r>
            <a:r>
              <a:rPr lang="en-US" altLang="en-US" sz="1200" b="1" dirty="0">
                <a:solidFill>
                  <a:schemeClr val="bg1"/>
                </a:solidFill>
              </a:rPr>
              <a:t>, CAR, many parts of DRC, South Sudan, Uganda, Sudan, </a:t>
            </a:r>
            <a:r>
              <a:rPr lang="en-US" altLang="en-US" sz="1200" b="1" dirty="0" smtClean="0">
                <a:solidFill>
                  <a:schemeClr val="bg1"/>
                </a:solidFill>
              </a:rPr>
              <a:t>Eritrea, </a:t>
            </a:r>
            <a:r>
              <a:rPr lang="en-US" altLang="en-US" sz="1200" b="1" dirty="0">
                <a:solidFill>
                  <a:schemeClr val="bg1"/>
                </a:solidFill>
              </a:rPr>
              <a:t>Ethiopia, </a:t>
            </a:r>
            <a:r>
              <a:rPr lang="en-US" altLang="en-US" sz="1200" b="1" dirty="0" smtClean="0">
                <a:solidFill>
                  <a:schemeClr val="bg1"/>
                </a:solidFill>
              </a:rPr>
              <a:t>Kenya</a:t>
            </a:r>
            <a:r>
              <a:rPr lang="en-US" altLang="en-US" sz="1200" b="1" dirty="0">
                <a:solidFill>
                  <a:schemeClr val="bg1"/>
                </a:solidFill>
              </a:rPr>
              <a:t>, </a:t>
            </a:r>
            <a:r>
              <a:rPr lang="en-US" altLang="en-US" sz="1200" b="1" dirty="0" smtClean="0">
                <a:solidFill>
                  <a:schemeClr val="bg1"/>
                </a:solidFill>
              </a:rPr>
              <a:t>Somalia</a:t>
            </a:r>
            <a:r>
              <a:rPr lang="en-US" altLang="en-US" sz="1200" b="1" dirty="0">
                <a:solidFill>
                  <a:schemeClr val="bg1"/>
                </a:solidFill>
              </a:rPr>
              <a:t>,  </a:t>
            </a:r>
            <a:r>
              <a:rPr lang="en-US" altLang="en-US" sz="1200" b="1" dirty="0" smtClean="0">
                <a:solidFill>
                  <a:schemeClr val="bg1"/>
                </a:solidFill>
              </a:rPr>
              <a:t>many parts of Tanzania, portions of Angola, </a:t>
            </a:r>
            <a:r>
              <a:rPr lang="en-US" altLang="en-US" sz="1200" b="1" dirty="0" smtClean="0">
                <a:solidFill>
                  <a:schemeClr val="bg1"/>
                </a:solidFill>
              </a:rPr>
              <a:t>Zambia</a:t>
            </a:r>
            <a:r>
              <a:rPr lang="en-US" altLang="en-US" sz="1200" b="1" dirty="0" smtClean="0">
                <a:solidFill>
                  <a:schemeClr val="bg1"/>
                </a:solidFill>
              </a:rPr>
              <a:t>, </a:t>
            </a:r>
            <a:r>
              <a:rPr lang="en-US" altLang="en-US" sz="1200" b="1" dirty="0" smtClean="0">
                <a:solidFill>
                  <a:schemeClr val="bg1"/>
                </a:solidFill>
              </a:rPr>
              <a:t>Zimbabwe, and </a:t>
            </a:r>
            <a:r>
              <a:rPr lang="en-US" altLang="en-US" sz="1200" b="1" dirty="0" smtClean="0">
                <a:solidFill>
                  <a:schemeClr val="bg1"/>
                </a:solidFill>
              </a:rPr>
              <a:t>local areas in </a:t>
            </a:r>
            <a:r>
              <a:rPr lang="en-US" altLang="en-US" sz="1200" b="1" dirty="0" smtClean="0">
                <a:solidFill>
                  <a:schemeClr val="bg1"/>
                </a:solidFill>
              </a:rPr>
              <a:t>Mozambique, </a:t>
            </a:r>
            <a:r>
              <a:rPr lang="en-US" altLang="en-US" sz="1200" b="1" dirty="0" smtClean="0">
                <a:solidFill>
                  <a:schemeClr val="bg1"/>
                </a:solidFill>
              </a:rPr>
              <a:t>and </a:t>
            </a:r>
            <a:r>
              <a:rPr lang="en-US" altLang="en-US" sz="1200" b="1" dirty="0" smtClean="0">
                <a:solidFill>
                  <a:schemeClr val="bg1"/>
                </a:solidFill>
              </a:rPr>
              <a:t>much of Madagascar</a:t>
            </a:r>
            <a:r>
              <a:rPr lang="en-US" altLang="en-US" sz="1200" b="1" dirty="0" smtClean="0">
                <a:solidFill>
                  <a:schemeClr val="bg1"/>
                </a:solidFill>
              </a:rPr>
              <a:t>.</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Parts </a:t>
            </a:r>
            <a:r>
              <a:rPr lang="en-US" altLang="en-US" sz="1200" b="1" dirty="0" smtClean="0">
                <a:solidFill>
                  <a:schemeClr val="bg1"/>
                </a:solidFill>
              </a:rPr>
              <a:t>of Cameroon, Gabon, portions of central and eastern DRC, many parts of Angola, </a:t>
            </a:r>
            <a:r>
              <a:rPr lang="en-US" altLang="en-US" sz="1200" b="1" dirty="0" smtClean="0">
                <a:solidFill>
                  <a:schemeClr val="bg1"/>
                </a:solidFill>
              </a:rPr>
              <a:t>local areas in Zambia</a:t>
            </a:r>
            <a:r>
              <a:rPr lang="en-US" altLang="en-US" sz="1200" b="1" dirty="0" smtClean="0">
                <a:solidFill>
                  <a:schemeClr val="bg1"/>
                </a:solidFill>
              </a:rPr>
              <a:t>, Zimbabwe, </a:t>
            </a:r>
            <a:r>
              <a:rPr lang="en-US" altLang="en-US" sz="1200" b="1" dirty="0" smtClean="0">
                <a:solidFill>
                  <a:schemeClr val="bg1"/>
                </a:solidFill>
              </a:rPr>
              <a:t>Namibia</a:t>
            </a:r>
            <a:r>
              <a:rPr lang="en-US" altLang="en-US" sz="1200" b="1" dirty="0" smtClean="0">
                <a:solidFill>
                  <a:schemeClr val="bg1"/>
                </a:solidFill>
              </a:rPr>
              <a:t>, Botswana, southern Madagascar and many parts of South Africa had below-average rainfall.</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3752" y="1216152"/>
            <a:ext cx="3813048" cy="3813048"/>
          </a:xfrm>
          <a:prstGeom prst="rect">
            <a:avLst/>
          </a:prstGeom>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29200"/>
            <a:ext cx="8915400" cy="1327223"/>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80" b="1" dirty="0">
                <a:solidFill>
                  <a:schemeClr val="bg1"/>
                </a:solidFill>
                <a:latin typeface="Arial" charset="0"/>
              </a:rPr>
              <a:t>During the past 180 days, </a:t>
            </a:r>
            <a:r>
              <a:rPr lang="en-US" altLang="en-US" sz="1180" b="1" dirty="0" smtClean="0">
                <a:solidFill>
                  <a:schemeClr val="bg1"/>
                </a:solidFill>
                <a:latin typeface="Arial" charset="0"/>
              </a:rPr>
              <a:t>below-average </a:t>
            </a:r>
            <a:r>
              <a:rPr lang="en-US" altLang="en-US" sz="1180" b="1" dirty="0">
                <a:solidFill>
                  <a:schemeClr val="bg1"/>
                </a:solidFill>
                <a:latin typeface="Arial" charset="0"/>
              </a:rPr>
              <a:t>rainfall was observed over </a:t>
            </a:r>
            <a:r>
              <a:rPr lang="en-US" altLang="en-US" sz="1180" b="1" dirty="0" smtClean="0">
                <a:solidFill>
                  <a:schemeClr val="bg1"/>
                </a:solidFill>
                <a:latin typeface="Arial" charset="0"/>
              </a:rPr>
              <a:t>portions </a:t>
            </a:r>
            <a:r>
              <a:rPr lang="en-US" altLang="en-US" sz="1180" b="1" dirty="0" smtClean="0">
                <a:solidFill>
                  <a:schemeClr val="bg1"/>
                </a:solidFill>
                <a:latin typeface="Arial" charset="0"/>
              </a:rPr>
              <a:t>of </a:t>
            </a:r>
            <a:r>
              <a:rPr lang="en-US" altLang="en-US" sz="1180" b="1" dirty="0" smtClean="0">
                <a:solidFill>
                  <a:schemeClr val="bg1"/>
                </a:solidFill>
                <a:latin typeface="Arial" charset="0"/>
              </a:rPr>
              <a:t>Cameroon</a:t>
            </a:r>
            <a:r>
              <a:rPr lang="en-US" altLang="en-US" sz="1180" b="1" dirty="0" smtClean="0">
                <a:solidFill>
                  <a:schemeClr val="bg1"/>
                </a:solidFill>
                <a:latin typeface="Arial" charset="0"/>
              </a:rPr>
              <a:t>, Equatorial Guinea, Gabon, local areas in Congo, parts of central and eastern DRC, many parts of Angola, Namibia, much of South Africa, western Zambia, Botswana, Zimbabwe, and portions of Mozambique. </a:t>
            </a:r>
          </a:p>
          <a:p>
            <a:pPr algn="just" eaLnBrk="1" hangingPunct="1">
              <a:lnSpc>
                <a:spcPct val="90000"/>
              </a:lnSpc>
              <a:spcBef>
                <a:spcPct val="50000"/>
              </a:spcBef>
              <a:buNone/>
              <a:defRPr/>
            </a:pPr>
            <a:r>
              <a:rPr lang="en-US" altLang="en-US" sz="1180" b="1" dirty="0" smtClean="0">
                <a:solidFill>
                  <a:schemeClr val="bg1"/>
                </a:solidFill>
                <a:latin typeface="Arial" charset="0"/>
              </a:rPr>
              <a:t>Southern and eastern Mauritania, much of Senegal, Guinea-Bissau, Guinea, Sierra Leone, Mali, Liberia, Cote d’Ivoire, Burkina Faso, Ghana, Togo, Benin, many parts of Nigeria and Cameroon, Niger, Chad, CAR, many parts of DRC, South Sudan, Sudan, Uganda, Eritrea, Ethiopia, Somalia, Kenya, Tanzania, western Angola and parts of eastern Zambia, local areas in Mozambique and South Africa and many parts of Madagascar had above-average rainfall.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3"/>
          <a:srcRect/>
          <a:stretch>
            <a:fillRect/>
          </a:stretch>
        </p:blipFill>
        <p:spPr bwMode="auto">
          <a:xfrm>
            <a:off x="1371600" y="620713"/>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a:off x="3581400" y="1925970"/>
            <a:ext cx="1371600" cy="55230"/>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H="1" flipV="1">
            <a:off x="3000375" y="3122613"/>
            <a:ext cx="47625" cy="611187"/>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611706"/>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50" b="1" dirty="0" smtClean="0">
                <a:solidFill>
                  <a:schemeClr val="bg1"/>
                </a:solidFill>
                <a:latin typeface="Arial" charset="0"/>
                <a:cs typeface="+mn-cs"/>
              </a:rPr>
              <a:t>Daily evolution of rainfall over the last 90 days at selected locations shows that moderate to locally heavy rainfall sustained moisture surpluses over parts of  Tanzania (bottom right) and Kenya (top right). Seasonal total rainfall remained below-average over many parts of South Africa (bottom left).</a:t>
            </a:r>
          </a:p>
        </p:txBody>
      </p:sp>
      <p:sp>
        <p:nvSpPr>
          <p:cNvPr id="18441" name="Line 169"/>
          <p:cNvSpPr>
            <a:spLocks noChangeShapeType="1"/>
          </p:cNvSpPr>
          <p:nvPr/>
        </p:nvSpPr>
        <p:spPr bwMode="auto">
          <a:xfrm flipH="1" flipV="1">
            <a:off x="3429000" y="2194114"/>
            <a:ext cx="1371600" cy="1387285"/>
          </a:xfrm>
          <a:prstGeom prst="line">
            <a:avLst/>
          </a:prstGeom>
          <a:noFill/>
          <a:ln w="50800">
            <a:solidFill>
              <a:srgbClr val="FF0000"/>
            </a:solidFill>
            <a:round/>
            <a:headEnd/>
            <a:tailEnd type="triangle" w="med" len="med"/>
          </a:ln>
        </p:spPr>
        <p:txBody>
          <a:bodyPr/>
          <a:lstStyle/>
          <a:p>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3462528"/>
            <a:ext cx="4057650" cy="263347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609600"/>
            <a:ext cx="4057650" cy="263347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 y="3462528"/>
            <a:ext cx="4038600" cy="263347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520952"/>
            <a:ext cx="3813048" cy="381304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520952"/>
            <a:ext cx="3813048" cy="3813048"/>
          </a:xfrm>
          <a:prstGeom prst="rect">
            <a:avLst/>
          </a:prstGeom>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530225" y="5562600"/>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Lower-level anomalies were westerly across much of West and Central Africa (left panel).</a:t>
            </a:r>
            <a:endParaRPr lang="en-US" altLang="en-US" b="1" dirty="0">
              <a:solidFill>
                <a:schemeClr val="bg1"/>
              </a:solidFill>
            </a:endParaRPr>
          </a:p>
        </p:txBody>
      </p:sp>
      <p:sp>
        <p:nvSpPr>
          <p:cNvPr id="9" name="Oval 8"/>
          <p:cNvSpPr/>
          <p:nvPr/>
        </p:nvSpPr>
        <p:spPr>
          <a:xfrm rot="5082009">
            <a:off x="1671548" y="1609445"/>
            <a:ext cx="772819" cy="2684408"/>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166134</TotalTime>
  <Words>1575</Words>
  <Application>Microsoft Office PowerPoint</Application>
  <PresentationFormat>On-screen Show (4:3)</PresentationFormat>
  <Paragraphs>70</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8441</cp:revision>
  <cp:lastPrinted>2018-07-09T15:13:07Z</cp:lastPrinted>
  <dcterms:created xsi:type="dcterms:W3CDTF">2001-08-31T10:39:36Z</dcterms:created>
  <dcterms:modified xsi:type="dcterms:W3CDTF">2019-11-25T16:08:40Z</dcterms:modified>
</cp:coreProperties>
</file>