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1" autoAdjust="0"/>
    <p:restoredTop sz="96847" autoAdjust="0"/>
  </p:normalViewPr>
  <p:slideViewPr>
    <p:cSldViewPr>
      <p:cViewPr varScale="1">
        <p:scale>
          <a:sx n="111" d="100"/>
          <a:sy n="111" d="100"/>
        </p:scale>
        <p:origin x="126" y="13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12/2/2019</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492"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02 December 2019</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28800"/>
            <a:ext cx="4267200" cy="32004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828800"/>
            <a:ext cx="4267200" cy="3200400"/>
          </a:xfrm>
          <a:prstGeom prst="rect">
            <a:avLst/>
          </a:prstGeom>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1246495"/>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southern Gabon, southern Congo, portions of Angola and DRC, Rwanda, Burundi, southeastern Uganda, southwestern Kenya, northern and western Tanzania, northern Zambia, eastern Namibia, southern Botswana, and central South Africa. For week-2 (right panel), there is an increased chance for weekly rainfall totals to exceed 50mm over eastern and southern DRC, southeastern Uganda, local areas in Ethiopia and Kenya, parts of Tanzania, Malawi, eastern Zambia, northern Mozambique and much of Madagascar.</a:t>
            </a:r>
          </a:p>
        </p:txBody>
      </p:sp>
      <p:sp>
        <p:nvSpPr>
          <p:cNvPr id="22534" name="TextBox 2"/>
          <p:cNvSpPr txBox="1">
            <a:spLocks noChangeArrowheads="1"/>
          </p:cNvSpPr>
          <p:nvPr/>
        </p:nvSpPr>
        <p:spPr bwMode="auto">
          <a:xfrm>
            <a:off x="630043" y="1524000"/>
            <a:ext cx="3316549" cy="330860"/>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da-DK" altLang="en-US" sz="1400" b="1" dirty="0">
                <a:solidFill>
                  <a:srgbClr val="FFFF00"/>
                </a:solidFill>
              </a:rPr>
              <a:t>3 – 9 December, 2019</a:t>
            </a:r>
            <a:endParaRPr lang="en-US" altLang="en-US" sz="1400" dirty="0"/>
          </a:p>
        </p:txBody>
      </p:sp>
      <p:sp>
        <p:nvSpPr>
          <p:cNvPr id="22535" name="TextBox 10"/>
          <p:cNvSpPr txBox="1">
            <a:spLocks noChangeArrowheads="1"/>
          </p:cNvSpPr>
          <p:nvPr/>
        </p:nvSpPr>
        <p:spPr bwMode="auto">
          <a:xfrm>
            <a:off x="4683451" y="1524000"/>
            <a:ext cx="3912481"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 10 – 16 December, </a:t>
            </a:r>
            <a:r>
              <a:rPr lang="en-US" altLang="en-US" b="1" dirty="0">
                <a:solidFill>
                  <a:srgbClr val="FFFF00"/>
                </a:solidFill>
              </a:rPr>
              <a:t>2019</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152400" y="1447800"/>
            <a:ext cx="3428999"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3 – 9 December, 2019</a:t>
            </a:r>
          </a:p>
        </p:txBody>
      </p:sp>
      <p:sp>
        <p:nvSpPr>
          <p:cNvPr id="11" name="Text Box 8"/>
          <p:cNvSpPr txBox="1">
            <a:spLocks noChangeArrowheads="1"/>
          </p:cNvSpPr>
          <p:nvPr/>
        </p:nvSpPr>
        <p:spPr bwMode="auto">
          <a:xfrm>
            <a:off x="3581400" y="990600"/>
            <a:ext cx="5349875" cy="5632311"/>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above-average rainfall over portions of Angola and northern Namibia</a:t>
            </a:r>
            <a:r>
              <a:rPr lang="en-US" altLang="en-US" sz="1150" b="1" dirty="0" smtClean="0">
                <a:solidFill>
                  <a:srgbClr val="FFFF00"/>
                </a:solidFill>
                <a:latin typeface="Arial" charset="0"/>
              </a:rPr>
              <a:t>: </a:t>
            </a:r>
            <a:r>
              <a:rPr lang="en-US" altLang="en-US" sz="1150" dirty="0">
                <a:solidFill>
                  <a:schemeClr val="bg1"/>
                </a:solidFill>
                <a:latin typeface="Arial" charset="0"/>
              </a:rPr>
              <a:t>An area of anomalous lower-level </a:t>
            </a:r>
            <a:r>
              <a:rPr lang="en-US" altLang="en-US" sz="1150" dirty="0" smtClean="0">
                <a:solidFill>
                  <a:schemeClr val="bg1"/>
                </a:solidFill>
                <a:latin typeface="Arial" charset="0"/>
              </a:rPr>
              <a:t>onshore </a:t>
            </a:r>
            <a:r>
              <a:rPr lang="en-US" altLang="en-US" sz="1150" dirty="0">
                <a:solidFill>
                  <a:schemeClr val="bg1"/>
                </a:solidFill>
                <a:latin typeface="Arial" charset="0"/>
              </a:rPr>
              <a:t>flow and upper-level divergence is expected to enhance 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t>
            </a:r>
            <a:r>
              <a:rPr lang="en-US" altLang="en-US" sz="1200" b="1" dirty="0" smtClean="0">
                <a:solidFill>
                  <a:srgbClr val="FFFF00"/>
                </a:solidFill>
                <a:latin typeface="Arial" charset="0"/>
              </a:rPr>
              <a:t>above-average </a:t>
            </a:r>
            <a:r>
              <a:rPr lang="en-US" altLang="en-US" sz="1200" b="1" dirty="0">
                <a:solidFill>
                  <a:srgbClr val="FFFF00"/>
                </a:solidFill>
                <a:latin typeface="Arial" charset="0"/>
              </a:rPr>
              <a:t>rainfall across eastern Namibia, Botswana, central South Africa, and </a:t>
            </a:r>
            <a:r>
              <a:rPr lang="en-US" altLang="en-US" sz="1200" b="1" dirty="0" smtClean="0">
                <a:solidFill>
                  <a:srgbClr val="FFFF00"/>
                </a:solidFill>
                <a:latin typeface="Arial" charset="0"/>
              </a:rPr>
              <a:t>Lesotho: </a:t>
            </a:r>
            <a:r>
              <a:rPr lang="en-US" altLang="en-US" sz="1200" dirty="0">
                <a:solidFill>
                  <a:schemeClr val="bg1"/>
                </a:solidFill>
                <a:latin typeface="Arial" charset="0"/>
              </a:rPr>
              <a:t>An area of anomalous lower-level </a:t>
            </a:r>
            <a:r>
              <a:rPr lang="en-US" altLang="en-US" sz="1200" dirty="0" smtClean="0">
                <a:solidFill>
                  <a:schemeClr val="bg1"/>
                </a:solidFill>
                <a:latin typeface="Arial" charset="0"/>
              </a:rPr>
              <a:t>cyclonic </a:t>
            </a:r>
            <a:r>
              <a:rPr lang="en-US" altLang="en-US" sz="1200" dirty="0">
                <a:solidFill>
                  <a:schemeClr val="bg1"/>
                </a:solidFill>
                <a:latin typeface="Arial" charset="0"/>
              </a:rPr>
              <a:t>circulation and upper-level </a:t>
            </a:r>
            <a:r>
              <a:rPr lang="en-US" altLang="en-US" sz="1200" dirty="0" smtClean="0">
                <a:solidFill>
                  <a:schemeClr val="bg1"/>
                </a:solidFill>
                <a:latin typeface="Arial" charset="0"/>
              </a:rPr>
              <a:t>divergence </a:t>
            </a:r>
            <a:r>
              <a:rPr lang="en-US" altLang="en-US" sz="1200" dirty="0">
                <a:solidFill>
                  <a:schemeClr val="bg1"/>
                </a:solidFill>
                <a:latin typeface="Arial" charset="0"/>
              </a:rPr>
              <a:t>is expected to suppress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eastern DRC, southern Uganda, Rwanda, Burundi, southwestern Kenya, Tanzania and northeastern Zambia</a:t>
            </a:r>
            <a:r>
              <a:rPr lang="en-US" altLang="en-US" sz="1100" b="1" dirty="0" smtClean="0">
                <a:solidFill>
                  <a:srgbClr val="FFFF00"/>
                </a:solidFill>
                <a:latin typeface="Arial" charset="0"/>
              </a:rPr>
              <a:t>: </a:t>
            </a:r>
            <a:r>
              <a:rPr lang="en-US" altLang="en-US" sz="1100" dirty="0">
                <a:solidFill>
                  <a:schemeClr val="bg1"/>
                </a:solidFill>
                <a:latin typeface="Arial" charset="0"/>
              </a:rPr>
              <a:t>An area anomalous lower-level convergence and upper-level divergence is expected to enhance 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dirty="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parts of Mozambique, southern Malawi, and central and southern Madagascar</a:t>
            </a:r>
            <a:r>
              <a:rPr lang="en-US" altLang="en-US" sz="1100" b="1" dirty="0" smtClean="0">
                <a:solidFill>
                  <a:srgbClr val="FFFF00"/>
                </a:solidFill>
                <a:latin typeface="Arial" charset="0"/>
              </a:rPr>
              <a:t>: </a:t>
            </a:r>
            <a:r>
              <a:rPr lang="en-US" altLang="en-US" sz="1100" dirty="0">
                <a:solidFill>
                  <a:schemeClr val="bg1"/>
                </a:solidFill>
                <a:latin typeface="Arial" charset="0"/>
              </a:rPr>
              <a:t>An area of anomalous lower-level anti-cyclonic flow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spcBef>
                <a:spcPct val="0"/>
              </a:spcBef>
              <a:buFontTx/>
              <a:buAutoNum type="arabicPeriod"/>
              <a:defRPr/>
            </a:pPr>
            <a:endParaRPr lang="en-US" altLang="en-US" sz="1100" dirty="0" smtClean="0">
              <a:solidFill>
                <a:schemeClr val="bg1"/>
              </a:solidFill>
              <a:latin typeface="Arial" charset="0"/>
            </a:endParaRPr>
          </a:p>
          <a:p>
            <a:pPr>
              <a:spcBef>
                <a:spcPct val="0"/>
              </a:spcBef>
              <a:buFontTx/>
              <a:buAutoNum type="arabicPeriod"/>
              <a:defRPr/>
            </a:pPr>
            <a:r>
              <a:rPr lang="en-US" altLang="en-US" sz="1100" b="1" dirty="0">
                <a:solidFill>
                  <a:srgbClr val="FFFF00"/>
                </a:solidFill>
                <a:latin typeface="Arial" charset="0"/>
              </a:rPr>
              <a:t>There is an increased chance for </a:t>
            </a:r>
            <a:r>
              <a:rPr lang="en-US" altLang="en-US" sz="1100" b="1" dirty="0" smtClean="0">
                <a:solidFill>
                  <a:srgbClr val="FFFF00"/>
                </a:solidFill>
                <a:latin typeface="Arial" charset="0"/>
              </a:rPr>
              <a:t>above-average </a:t>
            </a:r>
            <a:r>
              <a:rPr lang="en-US" altLang="en-US" sz="1100" b="1" dirty="0">
                <a:solidFill>
                  <a:srgbClr val="FFFF00"/>
                </a:solidFill>
                <a:latin typeface="Arial" charset="0"/>
              </a:rPr>
              <a:t>rainfall over </a:t>
            </a:r>
            <a:r>
              <a:rPr lang="en-US" altLang="en-US" sz="1100" b="1" dirty="0" smtClean="0">
                <a:solidFill>
                  <a:srgbClr val="FFFF00"/>
                </a:solidFill>
                <a:latin typeface="Arial" charset="0"/>
              </a:rPr>
              <a:t>parts of southeastern Ethiopia and Somalia: </a:t>
            </a:r>
            <a:r>
              <a:rPr lang="en-US" altLang="en-US" sz="1100" dirty="0">
                <a:solidFill>
                  <a:schemeClr val="bg1"/>
                </a:solidFill>
                <a:latin typeface="Arial" charset="0"/>
              </a:rPr>
              <a:t>An area of </a:t>
            </a:r>
            <a:r>
              <a:rPr lang="en-US" altLang="en-US" sz="1100" dirty="0" smtClean="0">
                <a:solidFill>
                  <a:schemeClr val="bg1"/>
                </a:solidFill>
                <a:latin typeface="Arial" charset="0"/>
              </a:rPr>
              <a:t>anomalous low </a:t>
            </a:r>
            <a:r>
              <a:rPr lang="en-US" altLang="en-US" sz="1100" dirty="0">
                <a:solidFill>
                  <a:schemeClr val="bg1"/>
                </a:solidFill>
                <a:latin typeface="Arial" charset="0"/>
              </a:rPr>
              <a:t>pressure has a strong chance of developing into a tropical </a:t>
            </a:r>
            <a:r>
              <a:rPr lang="en-US" altLang="en-US" sz="1100" dirty="0" smtClean="0">
                <a:solidFill>
                  <a:schemeClr val="bg1"/>
                </a:solidFill>
                <a:latin typeface="Arial" charset="0"/>
              </a:rPr>
              <a:t>cyclone </a:t>
            </a:r>
            <a:r>
              <a:rPr lang="en-US" altLang="en-US" sz="1100" dirty="0">
                <a:solidFill>
                  <a:schemeClr val="bg1"/>
                </a:solidFill>
                <a:latin typeface="Arial" charset="0"/>
              </a:rPr>
              <a:t>and affecting the region</a:t>
            </a:r>
            <a:r>
              <a:rPr lang="en-US" altLang="en-US" sz="1100" dirty="0" smtClean="0">
                <a:solidFill>
                  <a:schemeClr val="bg1"/>
                </a:solidFill>
                <a:latin typeface="Arial" charset="0"/>
              </a:rPr>
              <a:t>.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spcBef>
                <a:spcPct val="0"/>
              </a:spcBef>
              <a:buFontTx/>
              <a:buAutoNum type="arabicPeriod"/>
              <a:defRPr/>
            </a:pPr>
            <a:endParaRPr lang="en-US" altLang="en-US" sz="1100" dirty="0">
              <a:solidFill>
                <a:schemeClr val="bg1"/>
              </a:solidFill>
              <a:latin typeface="Arial" charset="0"/>
            </a:endParaRPr>
          </a:p>
          <a:p>
            <a:pPr>
              <a:spcBef>
                <a:spcPct val="0"/>
              </a:spcBef>
              <a:buFontTx/>
              <a:buAutoNum type="arabicPeriod"/>
              <a:defRPr/>
            </a:pPr>
            <a:r>
              <a:rPr lang="en-US" altLang="en-US" sz="1100" b="1" dirty="0">
                <a:solidFill>
                  <a:srgbClr val="FFFF00"/>
                </a:solidFill>
                <a:latin typeface="Arial" charset="0"/>
              </a:rPr>
              <a:t>There is an increased chance for </a:t>
            </a:r>
            <a:r>
              <a:rPr lang="en-US" altLang="en-US" sz="1100" b="1" dirty="0" smtClean="0">
                <a:solidFill>
                  <a:srgbClr val="FFFF00"/>
                </a:solidFill>
                <a:latin typeface="Arial" charset="0"/>
              </a:rPr>
              <a:t>above-average </a:t>
            </a:r>
            <a:r>
              <a:rPr lang="en-US" altLang="en-US" sz="1100" b="1" dirty="0">
                <a:solidFill>
                  <a:srgbClr val="FFFF00"/>
                </a:solidFill>
                <a:latin typeface="Arial" charset="0"/>
              </a:rPr>
              <a:t>rainfall </a:t>
            </a:r>
            <a:r>
              <a:rPr lang="en-US" altLang="en-US" sz="1100" b="1" dirty="0" smtClean="0">
                <a:solidFill>
                  <a:srgbClr val="FFFF00"/>
                </a:solidFill>
                <a:latin typeface="Arial" charset="0"/>
              </a:rPr>
              <a:t> the far northern Madagascar: </a:t>
            </a:r>
            <a:r>
              <a:rPr lang="en-US" altLang="en-US" sz="1100" dirty="0">
                <a:solidFill>
                  <a:schemeClr val="bg1"/>
                </a:solidFill>
                <a:latin typeface="Arial" charset="0"/>
              </a:rPr>
              <a:t>An area of </a:t>
            </a:r>
            <a:r>
              <a:rPr lang="en-US" altLang="en-US" sz="1100" dirty="0" smtClean="0">
                <a:solidFill>
                  <a:schemeClr val="bg1"/>
                </a:solidFill>
                <a:latin typeface="Arial" charset="0"/>
              </a:rPr>
              <a:t>anomalous low </a:t>
            </a:r>
            <a:r>
              <a:rPr lang="en-US" altLang="en-US" sz="1100" dirty="0">
                <a:solidFill>
                  <a:schemeClr val="bg1"/>
                </a:solidFill>
                <a:latin typeface="Arial" charset="0"/>
              </a:rPr>
              <a:t>pressure has a </a:t>
            </a:r>
            <a:r>
              <a:rPr lang="en-US" altLang="en-US" sz="1100" dirty="0" smtClean="0">
                <a:solidFill>
                  <a:schemeClr val="bg1"/>
                </a:solidFill>
                <a:latin typeface="Arial" charset="0"/>
              </a:rPr>
              <a:t>moderate </a:t>
            </a:r>
            <a:r>
              <a:rPr lang="en-US" altLang="en-US" sz="1100" dirty="0">
                <a:solidFill>
                  <a:schemeClr val="bg1"/>
                </a:solidFill>
                <a:latin typeface="Arial" charset="0"/>
              </a:rPr>
              <a:t>chance of developing into a tropical cyclone and affecting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10 – 16 December, </a:t>
            </a:r>
            <a:r>
              <a:rPr lang="en-US" altLang="en-US" b="1" dirty="0">
                <a:solidFill>
                  <a:srgbClr val="FFFF00"/>
                </a:solidFill>
              </a:rPr>
              <a:t>2019</a:t>
            </a:r>
            <a:endParaRPr lang="nl-NL" altLang="en-US" b="1" dirty="0">
              <a:solidFill>
                <a:srgbClr val="FFFF00"/>
              </a:solidFill>
            </a:endParaRPr>
          </a:p>
        </p:txBody>
      </p:sp>
      <p:sp>
        <p:nvSpPr>
          <p:cNvPr id="10" name="Text Box 8"/>
          <p:cNvSpPr txBox="1">
            <a:spLocks noChangeArrowheads="1"/>
          </p:cNvSpPr>
          <p:nvPr/>
        </p:nvSpPr>
        <p:spPr bwMode="auto">
          <a:xfrm>
            <a:off x="3581400" y="1600200"/>
            <a:ext cx="5349875" cy="3647152"/>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below-average rainfall over parts of southern Angola and Zambia, Namibia, Botswana, Zimbabwe, southern Mozambique, eastern South Africa, Lesotho, and </a:t>
            </a:r>
            <a:r>
              <a:rPr lang="en-US" altLang="en-US" sz="1150" b="1" dirty="0" err="1">
                <a:solidFill>
                  <a:srgbClr val="FFFF00"/>
                </a:solidFill>
                <a:latin typeface="Arial" charset="0"/>
              </a:rPr>
              <a:t>Eswatini</a:t>
            </a:r>
            <a:r>
              <a:rPr lang="en-US" altLang="en-US" sz="1150" b="1" dirty="0" smtClean="0">
                <a:solidFill>
                  <a:srgbClr val="FFFF00"/>
                </a:solidFill>
                <a:latin typeface="Arial" charset="0"/>
              </a:rPr>
              <a:t>: </a:t>
            </a:r>
            <a:r>
              <a:rPr lang="en-US" altLang="en-US" sz="1150" dirty="0">
                <a:solidFill>
                  <a:schemeClr val="bg1"/>
                </a:solidFill>
                <a:latin typeface="Arial" charset="0"/>
              </a:rPr>
              <a:t>An area of anomalous lower-level divergence and upper-level convergence is expected to suppress 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200" b="1" dirty="0">
                <a:solidFill>
                  <a:srgbClr val="FFFF00"/>
                </a:solidFill>
                <a:latin typeface="Arial" charset="0"/>
              </a:rPr>
              <a:t>There is an increased chance for above-average rainfall over eastern DRC, Uganda, Rwanda, Burundi, southwestern Kenya, western Tanzania, and parts of northwestern Zambia Kenya, Tanzania, eastern Zambia, Malawi, northern Mozambique, and Zimbabwe: </a:t>
            </a:r>
            <a:r>
              <a:rPr lang="en-US" altLang="en-US" sz="1200" dirty="0">
                <a:solidFill>
                  <a:schemeClr val="bg1"/>
                </a:solidFill>
                <a:latin typeface="Arial" charset="0"/>
              </a:rPr>
              <a:t>An area of anomalous lower-level convergence and upper-level divergence 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a:t>
            </a:r>
            <a:r>
              <a:rPr lang="en-US" altLang="en-US" sz="1100" b="1" dirty="0" smtClean="0">
                <a:solidFill>
                  <a:srgbClr val="FFFF00"/>
                </a:solidFill>
                <a:latin typeface="Arial" charset="0"/>
              </a:rPr>
              <a:t>portions </a:t>
            </a:r>
            <a:r>
              <a:rPr lang="en-US" altLang="en-US" sz="1100" b="1" dirty="0">
                <a:solidFill>
                  <a:srgbClr val="FFFF00"/>
                </a:solidFill>
                <a:latin typeface="Arial" charset="0"/>
              </a:rPr>
              <a:t>of Ethiopia: </a:t>
            </a:r>
            <a:r>
              <a:rPr lang="en-US" altLang="en-US" sz="1100" b="1" dirty="0" smtClean="0">
                <a:solidFill>
                  <a:srgbClr val="FFFF00"/>
                </a:solidFill>
                <a:latin typeface="Arial" charset="0"/>
              </a:rPr>
              <a:t> </a:t>
            </a:r>
            <a:r>
              <a:rPr lang="en-US" altLang="en-US" sz="1100" dirty="0">
                <a:solidFill>
                  <a:schemeClr val="bg1"/>
                </a:solidFill>
                <a:latin typeface="Arial" charset="0"/>
              </a:rPr>
              <a:t>An area of anomalous lower-level convergence and upper-level divergence is expected to enhance 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191917"/>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rainfall was below-average over Equatorial Guinea, Gabon, many parts of Angola, portions of DRC, southwestern Zambia, Namibia, Botswana, South Africa, Lesotho, </a:t>
            </a:r>
            <a:r>
              <a:rPr lang="en-US" altLang="en-US" sz="1200" b="1" dirty="0" err="1">
                <a:solidFill>
                  <a:schemeClr val="bg1"/>
                </a:solidFill>
              </a:rPr>
              <a:t>Easwantini</a:t>
            </a:r>
            <a:r>
              <a:rPr lang="en-US" altLang="en-US" sz="1200" b="1" dirty="0">
                <a:solidFill>
                  <a:schemeClr val="bg1"/>
                </a:solidFill>
              </a:rPr>
              <a:t>, Zimbabwe, southern Mozambique and southern Madagascar. </a:t>
            </a:r>
            <a:r>
              <a:rPr lang="en-US" altLang="en-US" sz="1200" b="1" dirty="0" smtClean="0">
                <a:solidFill>
                  <a:schemeClr val="bg1"/>
                </a:solidFill>
              </a:rPr>
              <a:t>Parts </a:t>
            </a:r>
            <a:r>
              <a:rPr lang="en-US" altLang="en-US" sz="1200" b="1" dirty="0">
                <a:solidFill>
                  <a:schemeClr val="bg1"/>
                </a:solidFill>
              </a:rPr>
              <a:t>of southern Congo, local areas in western Angola and DRC, parts of southern Ethiopia, southwestern Kenya, Rwanda, Burundi, Tanzania, Malawi, northern Mozambique and northern Madagascar had above-average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was above-average over local areas in Guinea, Sierra Leone, Liberia, southern Cote d’Ivoire, local areas in Ghana, southern Benin, portions of Nigeria, local areas in Cameroon and CAR, northern and southern Congo, northwestern and southeastern DRC, local areas in South Sudan, western and southern Ethiopia, Uganda, Kenya, Tanzania, southern Somalia, local areas in northeastern Botswana, much of Zambia, Zimbabwe, eastern South Africa, Malawi, northern Mozambique, and many parts of Madagascar</a:t>
            </a:r>
            <a:r>
              <a:rPr lang="en-US" altLang="en-US" sz="1200" b="1" dirty="0" smtClean="0">
                <a:solidFill>
                  <a:schemeClr val="bg1"/>
                </a:solidFill>
              </a:rPr>
              <a:t>. Parts </a:t>
            </a:r>
            <a:r>
              <a:rPr lang="en-US" altLang="en-US" sz="1200" b="1" dirty="0">
                <a:solidFill>
                  <a:schemeClr val="bg1"/>
                </a:solidFill>
              </a:rPr>
              <a:t>of Cameroon, Equatorial Guinea, Gabon, central Congo, much of Angola, many parts of DRC, Namibia, much of Botswana, parts of southern Mozambique, and western and southern South Africa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rainfall was above-average over parts of southern Mauritania, Senegal, Guinea-Bissau, Guinea, Sierra Leone, eastern Liberia, central and southern Mali, Cote d’Ivoire, Burkina Faso, Ghana, Togo, Benin, Niger, many parts of Nigeria, Chad, portions of Cameroon, CAR, portions of DRC, South Sudan, Uganda, southern and eastern Sudan, Eritrea, Ethiopia, Kenya, Somalia,  many parts of Tanzania, local areas in northern Angola, parts of Zambia, Malawi, northern Mozambique, and much of Madagascar</a:t>
            </a:r>
            <a:r>
              <a:rPr lang="en-US" altLang="en-US" sz="1200" b="1" dirty="0" smtClean="0">
                <a:solidFill>
                  <a:schemeClr val="bg1"/>
                </a:solidFill>
              </a:rPr>
              <a:t>. Parts </a:t>
            </a:r>
            <a:r>
              <a:rPr lang="en-US" altLang="en-US" sz="1200" b="1" dirty="0">
                <a:solidFill>
                  <a:schemeClr val="bg1"/>
                </a:solidFill>
              </a:rPr>
              <a:t>of southern Cameroon, Gabon, portions of central and eastern DRC, many parts of Angola, local areas in Zambia, Zimbabwe, Namibia, Botswana, southern Madagascar and many parts of South Africa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Week-1 outlooks call for an increased chance for above-average rainfall over portions of Angola, northern and eastern Namibia, eastern DRC, Rwanda, Burundi, southern Uganda, southwestern Kenya, western Tanzania, eastern Zambia, southern Botswana, and central South Africa. In contrast, there is an increased chance for below-average rainfall over southern Malawi, central Mozambique and southern Madagascar.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Another week of moderate to heavy rainfall sustained moisture surpluses over portions of East Africa. </a:t>
            </a:r>
          </a:p>
          <a:p>
            <a:pPr marL="342900" indent="-342900" eaLnBrk="1" hangingPunct="1">
              <a:buFontTx/>
              <a:buChar char="•"/>
              <a:tabLst>
                <a:tab pos="1885950" algn="l"/>
              </a:tabLst>
            </a:pPr>
            <a:endParaRPr lang="en-US" altLang="en-US" sz="1800" b="1" dirty="0">
              <a:solidFill>
                <a:schemeClr val="bg1"/>
              </a:solidFill>
            </a:endParaRPr>
          </a:p>
          <a:p>
            <a:pPr marL="342900" indent="-342900" eaLnBrk="1" hangingPunct="1">
              <a:buFontTx/>
              <a:buChar char="•"/>
              <a:tabLst>
                <a:tab pos="1885950" algn="l"/>
              </a:tabLst>
            </a:pPr>
            <a:r>
              <a:rPr lang="en-US" altLang="en-US" sz="1800" b="1" dirty="0" smtClean="0">
                <a:solidFill>
                  <a:schemeClr val="bg1"/>
                </a:solidFill>
              </a:rPr>
              <a:t>Suppressed rainfall prevailed over many places in Southern Africa.</a:t>
            </a:r>
            <a:endParaRPr lang="en-US" altLang="en-US" sz="1800" b="1" dirty="0">
              <a:solidFill>
                <a:schemeClr val="bg1"/>
              </a:solidFill>
            </a:endParaRPr>
          </a:p>
          <a:p>
            <a:pPr eaLnBrk="1" hangingPunct="1">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above-average rainfall </a:t>
            </a:r>
            <a:r>
              <a:rPr lang="en-US" altLang="en-US" sz="1800" b="1" dirty="0">
                <a:solidFill>
                  <a:schemeClr val="bg1"/>
                </a:solidFill>
              </a:rPr>
              <a:t>over </a:t>
            </a:r>
            <a:r>
              <a:rPr lang="en-US" sz="1800" b="1" dirty="0" smtClean="0">
                <a:solidFill>
                  <a:schemeClr val="bg1"/>
                </a:solidFill>
              </a:rPr>
              <a:t>portions of Angola, northern and eastern Namibia, eastern DRC, Rwanda, Burundi, southern Uganda, southwestern Kenya, western Tanzania, eastern Zambia, southern Botswana, and central South Africa.</a:t>
            </a:r>
            <a:r>
              <a:rPr lang="en-US" altLang="en-US" sz="1800" b="1" dirty="0" smtClean="0">
                <a:solidFill>
                  <a:schemeClr val="bg1"/>
                </a:solidFill>
              </a:rPr>
              <a:t> </a:t>
            </a:r>
            <a:r>
              <a:rPr lang="en-US" altLang="en-US" sz="1800" b="1" dirty="0">
                <a:solidFill>
                  <a:schemeClr val="bg1"/>
                </a:solidFill>
              </a:rPr>
              <a:t>In contrast, there is an increased chance for below-average rainfall over </a:t>
            </a:r>
            <a:r>
              <a:rPr lang="en-US" sz="1800" b="1" dirty="0" smtClean="0">
                <a:solidFill>
                  <a:schemeClr val="bg1"/>
                </a:solidFill>
              </a:rPr>
              <a:t>southern Malawi, central Mozambique and southern Madagascar.</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1216152"/>
            <a:ext cx="3813048" cy="3813048"/>
          </a:xfrm>
          <a:prstGeom prst="rect">
            <a:avLst/>
          </a:prstGeom>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114300" y="5029200"/>
            <a:ext cx="8839200" cy="97719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a:solidFill>
                  <a:schemeClr val="bg1"/>
                </a:solidFill>
              </a:rPr>
              <a:t>During the past 7 </a:t>
            </a:r>
            <a:r>
              <a:rPr lang="en-US" altLang="en-US" sz="1150" b="1" dirty="0" smtClean="0">
                <a:solidFill>
                  <a:schemeClr val="bg1"/>
                </a:solidFill>
              </a:rPr>
              <a:t>days, rainfall was below-average over Equatorial Guinea, Gabon, many parts of Angola, portions of DRC, southwestern Zambia, Namibia, Botswana, South Africa, Lesotho, </a:t>
            </a:r>
            <a:r>
              <a:rPr lang="en-US" altLang="en-US" sz="1150" b="1" dirty="0" err="1" smtClean="0">
                <a:solidFill>
                  <a:schemeClr val="bg1"/>
                </a:solidFill>
              </a:rPr>
              <a:t>Easwantini</a:t>
            </a:r>
            <a:r>
              <a:rPr lang="en-US" altLang="en-US" sz="1150" b="1" dirty="0" smtClean="0">
                <a:solidFill>
                  <a:schemeClr val="bg1"/>
                </a:solidFill>
              </a:rPr>
              <a:t>, Zimbabwe, southern Mozambique and southern Madagascar. </a:t>
            </a:r>
          </a:p>
          <a:p>
            <a:pPr algn="just" eaLnBrk="1" hangingPunct="1">
              <a:lnSpc>
                <a:spcPct val="90000"/>
              </a:lnSpc>
              <a:spcBef>
                <a:spcPct val="50000"/>
              </a:spcBef>
            </a:pPr>
            <a:r>
              <a:rPr lang="en-US" altLang="en-US" sz="1150" b="1" dirty="0" smtClean="0">
                <a:solidFill>
                  <a:schemeClr val="bg1"/>
                </a:solidFill>
              </a:rPr>
              <a:t>Parts </a:t>
            </a:r>
            <a:r>
              <a:rPr lang="en-US" altLang="en-US" sz="1150" b="1" dirty="0" smtClean="0">
                <a:solidFill>
                  <a:schemeClr val="bg1"/>
                </a:solidFill>
              </a:rPr>
              <a:t>of southern Congo, local areas in western Angola and DRC, parts of southern Ethiopia, southwestern Kenya, Rwanda, Burundi, Tanzania, Malawi, northern Mozambique and northern Madagascar had above-average rainfall.</a:t>
            </a:r>
            <a:endParaRPr lang="en-US" altLang="en-US" sz="115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216152"/>
            <a:ext cx="3813048" cy="381304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219200"/>
            <a:ext cx="3813048" cy="3813048"/>
          </a:xfrm>
          <a:prstGeom prst="rect">
            <a:avLst/>
          </a:prstGeom>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400383"/>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a:t>
            </a:r>
            <a:r>
              <a:rPr lang="en-US" altLang="en-US" sz="1250" b="1" dirty="0" smtClean="0">
                <a:solidFill>
                  <a:schemeClr val="bg1"/>
                </a:solidFill>
              </a:rPr>
              <a:t>days, rainfall </a:t>
            </a:r>
            <a:r>
              <a:rPr lang="en-US" altLang="en-US" sz="1250" b="1" dirty="0">
                <a:solidFill>
                  <a:schemeClr val="bg1"/>
                </a:solidFill>
              </a:rPr>
              <a:t>was above-average </a:t>
            </a:r>
            <a:r>
              <a:rPr lang="en-US" altLang="en-US" sz="1250" b="1" dirty="0" smtClean="0">
                <a:solidFill>
                  <a:schemeClr val="bg1"/>
                </a:solidFill>
              </a:rPr>
              <a:t>over local areas in Guinea, Sierra </a:t>
            </a:r>
            <a:r>
              <a:rPr lang="en-US" altLang="en-US" sz="1250" b="1" dirty="0">
                <a:solidFill>
                  <a:schemeClr val="bg1"/>
                </a:solidFill>
              </a:rPr>
              <a:t>Leone, </a:t>
            </a:r>
            <a:r>
              <a:rPr lang="en-US" altLang="en-US" sz="1250" b="1" dirty="0" smtClean="0">
                <a:solidFill>
                  <a:schemeClr val="bg1"/>
                </a:solidFill>
              </a:rPr>
              <a:t>Liberia, southern </a:t>
            </a:r>
            <a:r>
              <a:rPr lang="en-US" altLang="en-US" sz="1250" b="1" dirty="0">
                <a:solidFill>
                  <a:schemeClr val="bg1"/>
                </a:solidFill>
              </a:rPr>
              <a:t>Cote d’Ivoire</a:t>
            </a:r>
            <a:r>
              <a:rPr lang="en-US" altLang="en-US" sz="1250" b="1" dirty="0" smtClean="0">
                <a:solidFill>
                  <a:schemeClr val="bg1"/>
                </a:solidFill>
              </a:rPr>
              <a:t>, local areas in Ghana, southern Benin</a:t>
            </a:r>
            <a:r>
              <a:rPr lang="en-US" altLang="en-US" sz="1250" b="1" dirty="0">
                <a:solidFill>
                  <a:schemeClr val="bg1"/>
                </a:solidFill>
              </a:rPr>
              <a:t>, </a:t>
            </a:r>
            <a:r>
              <a:rPr lang="en-US" altLang="en-US" sz="1250" b="1" dirty="0" smtClean="0">
                <a:solidFill>
                  <a:schemeClr val="bg1"/>
                </a:solidFill>
              </a:rPr>
              <a:t>portions of Nigeria, local areas in Cameroon and CAR, northern and southern Congo</a:t>
            </a:r>
            <a:r>
              <a:rPr lang="en-US" altLang="en-US" sz="1250" b="1" dirty="0">
                <a:solidFill>
                  <a:schemeClr val="bg1"/>
                </a:solidFill>
              </a:rPr>
              <a:t>, </a:t>
            </a:r>
            <a:r>
              <a:rPr lang="en-US" altLang="en-US" sz="1250" b="1" dirty="0" smtClean="0">
                <a:solidFill>
                  <a:schemeClr val="bg1"/>
                </a:solidFill>
              </a:rPr>
              <a:t>northwestern and southeastern DRC, local areas in South </a:t>
            </a:r>
            <a:r>
              <a:rPr lang="en-US" altLang="en-US" sz="1250" b="1" dirty="0">
                <a:solidFill>
                  <a:schemeClr val="bg1"/>
                </a:solidFill>
              </a:rPr>
              <a:t>Sudan, </a:t>
            </a:r>
            <a:r>
              <a:rPr lang="en-US" altLang="en-US" sz="1250" b="1" dirty="0" smtClean="0">
                <a:solidFill>
                  <a:schemeClr val="bg1"/>
                </a:solidFill>
              </a:rPr>
              <a:t>western and southern Ethiopia, Uganda, Kenya, Tanzania</a:t>
            </a:r>
            <a:r>
              <a:rPr lang="en-US" altLang="en-US" sz="1250" b="1" dirty="0">
                <a:solidFill>
                  <a:schemeClr val="bg1"/>
                </a:solidFill>
              </a:rPr>
              <a:t>, </a:t>
            </a:r>
            <a:r>
              <a:rPr lang="en-US" altLang="en-US" sz="1250" b="1" dirty="0" smtClean="0">
                <a:solidFill>
                  <a:schemeClr val="bg1"/>
                </a:solidFill>
              </a:rPr>
              <a:t>southern Somalia, local areas in northeastern Botswana, much of Zambia, Zimbabwe, eastern South Africa, Malawi, northern Mozambique, and many parts of Madagascar.</a:t>
            </a:r>
            <a:endParaRPr lang="en-US" altLang="en-US" sz="1250" b="1" dirty="0">
              <a:solidFill>
                <a:schemeClr val="bg1"/>
              </a:solidFill>
            </a:endParaRPr>
          </a:p>
          <a:p>
            <a:pPr eaLnBrk="1" hangingPunct="1">
              <a:lnSpc>
                <a:spcPct val="90000"/>
              </a:lnSpc>
              <a:spcBef>
                <a:spcPct val="50000"/>
              </a:spcBef>
            </a:pPr>
            <a:r>
              <a:rPr lang="en-US" altLang="en-US" sz="1250" b="1" dirty="0" smtClean="0">
                <a:solidFill>
                  <a:schemeClr val="bg1"/>
                </a:solidFill>
              </a:rPr>
              <a:t>Parts of Cameroon, Equatorial Guinea, Gabon, central Congo, much of Angola, many parts of DRC, Namibia, much of Botswana, parts of southern Mozambique, and western and southern South Africa had below-average rainfall.</a:t>
            </a:r>
            <a:endParaRPr lang="en-US" altLang="en-US" sz="12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3480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a:t>
            </a:r>
            <a:r>
              <a:rPr lang="en-US" altLang="en-US" sz="1200" b="1" dirty="0" smtClean="0">
                <a:solidFill>
                  <a:schemeClr val="bg1"/>
                </a:solidFill>
              </a:rPr>
              <a:t>days, rainfall </a:t>
            </a:r>
            <a:r>
              <a:rPr lang="en-US" altLang="en-US" sz="1200" b="1" dirty="0">
                <a:solidFill>
                  <a:schemeClr val="bg1"/>
                </a:solidFill>
              </a:rPr>
              <a:t>was above-average over </a:t>
            </a:r>
            <a:r>
              <a:rPr lang="en-US" altLang="en-US" sz="1200" b="1" dirty="0" smtClean="0">
                <a:solidFill>
                  <a:schemeClr val="bg1"/>
                </a:solidFill>
              </a:rPr>
              <a:t>parts of southern Mauritania, Senegal</a:t>
            </a:r>
            <a:r>
              <a:rPr lang="en-US" altLang="en-US" sz="1200" b="1" dirty="0">
                <a:solidFill>
                  <a:schemeClr val="bg1"/>
                </a:solidFill>
              </a:rPr>
              <a:t>, </a:t>
            </a:r>
            <a:r>
              <a:rPr lang="en-US" altLang="en-US" sz="1200" b="1" dirty="0" smtClean="0">
                <a:solidFill>
                  <a:schemeClr val="bg1"/>
                </a:solidFill>
              </a:rPr>
              <a:t>Guinea-Bissau, Guinea, </a:t>
            </a:r>
            <a:r>
              <a:rPr lang="en-US" altLang="en-US" sz="1200" b="1" dirty="0">
                <a:solidFill>
                  <a:schemeClr val="bg1"/>
                </a:solidFill>
              </a:rPr>
              <a:t>Sierra Leone, </a:t>
            </a:r>
            <a:r>
              <a:rPr lang="en-US" altLang="en-US" sz="1200" b="1" dirty="0" smtClean="0">
                <a:solidFill>
                  <a:schemeClr val="bg1"/>
                </a:solidFill>
              </a:rPr>
              <a:t>eastern Liberia</a:t>
            </a:r>
            <a:r>
              <a:rPr lang="en-US" altLang="en-US" sz="1200" b="1" dirty="0">
                <a:solidFill>
                  <a:schemeClr val="bg1"/>
                </a:solidFill>
              </a:rPr>
              <a:t>, </a:t>
            </a:r>
            <a:r>
              <a:rPr lang="en-US" altLang="en-US" sz="1200" b="1" dirty="0" smtClean="0">
                <a:solidFill>
                  <a:schemeClr val="bg1"/>
                </a:solidFill>
              </a:rPr>
              <a:t>central and southern Mali</a:t>
            </a:r>
            <a:r>
              <a:rPr lang="en-US" altLang="en-US" sz="1200" b="1" dirty="0">
                <a:solidFill>
                  <a:schemeClr val="bg1"/>
                </a:solidFill>
              </a:rPr>
              <a:t>, </a:t>
            </a:r>
            <a:r>
              <a:rPr lang="en-US" altLang="en-US" sz="1200" b="1" dirty="0" smtClean="0">
                <a:solidFill>
                  <a:schemeClr val="bg1"/>
                </a:solidFill>
              </a:rPr>
              <a:t>Cote </a:t>
            </a:r>
            <a:r>
              <a:rPr lang="en-US" altLang="en-US" sz="1200" b="1" dirty="0">
                <a:solidFill>
                  <a:schemeClr val="bg1"/>
                </a:solidFill>
              </a:rPr>
              <a:t>d’Ivoire, Burkina Faso, Ghana, Togo, Benin, Niger, </a:t>
            </a:r>
            <a:r>
              <a:rPr lang="en-US" altLang="en-US" sz="1200" b="1" dirty="0" smtClean="0">
                <a:solidFill>
                  <a:schemeClr val="bg1"/>
                </a:solidFill>
              </a:rPr>
              <a:t>many parts of </a:t>
            </a:r>
            <a:r>
              <a:rPr lang="en-US" altLang="en-US" sz="1200" b="1" dirty="0">
                <a:solidFill>
                  <a:schemeClr val="bg1"/>
                </a:solidFill>
              </a:rPr>
              <a:t>Nigeria, </a:t>
            </a:r>
            <a:r>
              <a:rPr lang="en-US" altLang="en-US" sz="1200" b="1" dirty="0" smtClean="0">
                <a:solidFill>
                  <a:schemeClr val="bg1"/>
                </a:solidFill>
              </a:rPr>
              <a:t>Chad</a:t>
            </a:r>
            <a:r>
              <a:rPr lang="en-US" altLang="en-US" sz="1200" b="1" dirty="0">
                <a:solidFill>
                  <a:schemeClr val="bg1"/>
                </a:solidFill>
              </a:rPr>
              <a:t>, </a:t>
            </a:r>
            <a:r>
              <a:rPr lang="en-US" altLang="en-US" sz="1200" b="1" dirty="0" smtClean="0">
                <a:solidFill>
                  <a:schemeClr val="bg1"/>
                </a:solidFill>
              </a:rPr>
              <a:t>portions of Cameroon</a:t>
            </a:r>
            <a:r>
              <a:rPr lang="en-US" altLang="en-US" sz="1200" b="1" dirty="0">
                <a:solidFill>
                  <a:schemeClr val="bg1"/>
                </a:solidFill>
              </a:rPr>
              <a:t>, CAR, </a:t>
            </a:r>
            <a:r>
              <a:rPr lang="en-US" altLang="en-US" sz="1200" b="1" dirty="0" smtClean="0">
                <a:solidFill>
                  <a:schemeClr val="bg1"/>
                </a:solidFill>
              </a:rPr>
              <a:t>portions </a:t>
            </a:r>
            <a:r>
              <a:rPr lang="en-US" altLang="en-US" sz="1200" b="1" dirty="0">
                <a:solidFill>
                  <a:schemeClr val="bg1"/>
                </a:solidFill>
              </a:rPr>
              <a:t>of DRC, South Sudan, Uganda, </a:t>
            </a:r>
            <a:r>
              <a:rPr lang="en-US" altLang="en-US" sz="1200" b="1" dirty="0" smtClean="0">
                <a:solidFill>
                  <a:schemeClr val="bg1"/>
                </a:solidFill>
              </a:rPr>
              <a:t>southern and eastern Sudan</a:t>
            </a:r>
            <a:r>
              <a:rPr lang="en-US" altLang="en-US" sz="1200" b="1" dirty="0">
                <a:solidFill>
                  <a:schemeClr val="bg1"/>
                </a:solidFill>
              </a:rPr>
              <a:t>, </a:t>
            </a:r>
            <a:r>
              <a:rPr lang="en-US" altLang="en-US" sz="1200" b="1" dirty="0" smtClean="0">
                <a:solidFill>
                  <a:schemeClr val="bg1"/>
                </a:solidFill>
              </a:rPr>
              <a:t>Eritrea, </a:t>
            </a:r>
            <a:r>
              <a:rPr lang="en-US" altLang="en-US" sz="1200" b="1" dirty="0">
                <a:solidFill>
                  <a:schemeClr val="bg1"/>
                </a:solidFill>
              </a:rPr>
              <a:t>Ethiopia, </a:t>
            </a:r>
            <a:r>
              <a:rPr lang="en-US" altLang="en-US" sz="1200" b="1" dirty="0" smtClean="0">
                <a:solidFill>
                  <a:schemeClr val="bg1"/>
                </a:solidFill>
              </a:rPr>
              <a:t>Kenya</a:t>
            </a:r>
            <a:r>
              <a:rPr lang="en-US" altLang="en-US" sz="1200" b="1" dirty="0">
                <a:solidFill>
                  <a:schemeClr val="bg1"/>
                </a:solidFill>
              </a:rPr>
              <a:t>, </a:t>
            </a:r>
            <a:r>
              <a:rPr lang="en-US" altLang="en-US" sz="1200" b="1" dirty="0" smtClean="0">
                <a:solidFill>
                  <a:schemeClr val="bg1"/>
                </a:solidFill>
              </a:rPr>
              <a:t>Somalia</a:t>
            </a:r>
            <a:r>
              <a:rPr lang="en-US" altLang="en-US" sz="1200" b="1" dirty="0">
                <a:solidFill>
                  <a:schemeClr val="bg1"/>
                </a:solidFill>
              </a:rPr>
              <a:t>,  </a:t>
            </a:r>
            <a:r>
              <a:rPr lang="en-US" altLang="en-US" sz="1200" b="1" dirty="0" smtClean="0">
                <a:solidFill>
                  <a:schemeClr val="bg1"/>
                </a:solidFill>
              </a:rPr>
              <a:t>many parts of Tanzania, local areas in northern Angola, parts of Zambia, Malawi, northern Mozambique, and much of Madagascar.</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Parts of southern Cameroon, Gabon, portions of central and eastern DRC, many parts of Angola, local areas in Zambia, Zimbabwe, Namibia, Botswana, southern Madagascar and many parts of South Africa had below-average rainfall.</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327223"/>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portions of southern Cameroon, Equatorial Guinea, Gabon, local areas in Congo, parts of central and eastern DRC, many parts of Angola, Namibia, much of South Africa, western Zambia, Botswana, Zimbabwe, and portions of Mozambique and southern Madagascar. </a:t>
            </a:r>
          </a:p>
          <a:p>
            <a:pPr algn="just" eaLnBrk="1" hangingPunct="1">
              <a:lnSpc>
                <a:spcPct val="90000"/>
              </a:lnSpc>
              <a:spcBef>
                <a:spcPct val="50000"/>
              </a:spcBef>
              <a:buNone/>
              <a:defRPr/>
            </a:pPr>
            <a:r>
              <a:rPr lang="en-US" altLang="en-US" sz="1180" b="1" dirty="0" smtClean="0">
                <a:solidFill>
                  <a:schemeClr val="bg1"/>
                </a:solidFill>
                <a:latin typeface="Arial" charset="0"/>
              </a:rPr>
              <a:t>Parts of Southern and eastern Mauritania, much of Senegal, Guinea-Bissau, Guinea, Sierra Leone, Mali, Liberia, Cote d’Ivoire, Burkina Faso, Ghana, Togo, Benin, Nigeria, much of Cameroon, Niger, Chad, CAR, many parts of DRC, South Sudan, Sudan, Uganda, Eritrea, Ethiopia, Somalia, Kenya, Tanzania, parts of western Angola, portions of Zambia, Malawi, northern Mozambique and many parts of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581400" y="1925970"/>
            <a:ext cx="1371600" cy="55230"/>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H="1" flipV="1">
            <a:off x="3000375" y="3122613"/>
            <a:ext cx="47625" cy="611187"/>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moderate to locally heavy rainfall sustained moisture surpluses over parts of  Tanzania (bottom right) and Kenya (top right). Seasonal total rainfall remained below-average over many parts of South Africa (bottom left).</a:t>
            </a:r>
          </a:p>
        </p:txBody>
      </p:sp>
      <p:sp>
        <p:nvSpPr>
          <p:cNvPr id="18441" name="Line 169"/>
          <p:cNvSpPr>
            <a:spLocks noChangeShapeType="1"/>
          </p:cNvSpPr>
          <p:nvPr/>
        </p:nvSpPr>
        <p:spPr bwMode="auto">
          <a:xfrm flipH="1" flipV="1">
            <a:off x="3429000" y="2194114"/>
            <a:ext cx="1371600" cy="1387285"/>
          </a:xfrm>
          <a:prstGeom prst="line">
            <a:avLst/>
          </a:prstGeom>
          <a:noFill/>
          <a:ln w="50800">
            <a:solidFill>
              <a:srgbClr val="FF0000"/>
            </a:solidFill>
            <a:round/>
            <a:headEnd/>
            <a:tailEnd type="triangle" w="med" len="med"/>
          </a:ln>
        </p:spPr>
        <p:txBody>
          <a:bodyPr/>
          <a:lstStyle/>
          <a:p>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609600"/>
            <a:ext cx="4057650" cy="263347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3462528"/>
            <a:ext cx="4057650" cy="263347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00" y="3462528"/>
            <a:ext cx="4048125" cy="263347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7552" y="1520952"/>
            <a:ext cx="3813048" cy="38130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520952"/>
            <a:ext cx="3813048" cy="3813048"/>
          </a:xfrm>
          <a:prstGeom prst="rect">
            <a:avLst/>
          </a:prstGeom>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530225" y="556260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Anomalous lower-level convergence over equatorial East Africa may have contributed to the observed rainfall surpluses in the region (left panel).</a:t>
            </a:r>
            <a:endParaRPr lang="en-US" altLang="en-US" b="1" dirty="0">
              <a:solidFill>
                <a:schemeClr val="bg1"/>
              </a:solidFill>
            </a:endParaRPr>
          </a:p>
        </p:txBody>
      </p:sp>
      <p:sp>
        <p:nvSpPr>
          <p:cNvPr id="9" name="Oval 8"/>
          <p:cNvSpPr/>
          <p:nvPr/>
        </p:nvSpPr>
        <p:spPr>
          <a:xfrm rot="5082009">
            <a:off x="2874071" y="3176332"/>
            <a:ext cx="808012" cy="765780"/>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166484</TotalTime>
  <Words>1774</Words>
  <Application>Microsoft Office PowerPoint</Application>
  <PresentationFormat>On-screen Show (4:3)</PresentationFormat>
  <Paragraphs>74</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8458</cp:revision>
  <cp:lastPrinted>2018-07-09T15:13:07Z</cp:lastPrinted>
  <dcterms:created xsi:type="dcterms:W3CDTF">2001-08-31T10:39:36Z</dcterms:created>
  <dcterms:modified xsi:type="dcterms:W3CDTF">2019-12-02T18:42:19Z</dcterms:modified>
</cp:coreProperties>
</file>