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325" r:id="rId2"/>
    <p:sldId id="326" r:id="rId3"/>
    <p:sldId id="485" r:id="rId4"/>
    <p:sldId id="477" r:id="rId5"/>
    <p:sldId id="501" r:id="rId6"/>
    <p:sldId id="502" r:id="rId7"/>
    <p:sldId id="503" r:id="rId8"/>
    <p:sldId id="509" r:id="rId9"/>
    <p:sldId id="482" r:id="rId10"/>
    <p:sldId id="506" r:id="rId11"/>
    <p:sldId id="507" r:id="rId12"/>
    <p:sldId id="508" r:id="rId13"/>
    <p:sldId id="505" r:id="rId14"/>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000FF"/>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91" autoAdjust="0"/>
    <p:restoredTop sz="96847" autoAdjust="0"/>
  </p:normalViewPr>
  <p:slideViewPr>
    <p:cSldViewPr>
      <p:cViewPr varScale="1">
        <p:scale>
          <a:sx n="111" d="100"/>
          <a:sy n="111" d="100"/>
        </p:scale>
        <p:origin x="702"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12/16/2019</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smtClean="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10</a:t>
            </a:fld>
            <a:endParaRPr lang="en-US" altLang="en-US" sz="120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11</a:t>
            </a:fld>
            <a:endParaRPr lang="en-US" altLang="en-US" sz="120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12</a:t>
            </a:fld>
            <a:endParaRPr lang="en-US" altLang="en-US" sz="120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9700"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B043D7D3-5D1F-4DD0-BD34-C241F08E1840}" type="slidenum">
              <a:rPr lang="en-US" altLang="en-US" sz="1200">
                <a:latin typeface="Times New Roman" pitchFamily="18" charset="0"/>
              </a:rPr>
              <a:pPr algn="r" eaLnBrk="1" hangingPunct="1"/>
              <a:t>13</a:t>
            </a:fld>
            <a:endParaRPr lang="en-US" altLang="en-US" sz="120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6</a:t>
            </a:fld>
            <a:endParaRPr lang="en-US" altLang="en-US" sz="120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41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3FE8A4AE-9F53-4CF2-9CAD-FE2A197B4F96}" type="slidenum">
              <a:rPr lang="en-US" altLang="en-US" sz="1200">
                <a:latin typeface="Times New Roman" pitchFamily="18" charset="0"/>
              </a:rPr>
              <a:pPr algn="r" eaLnBrk="1" hangingPunct="1"/>
              <a:t>7</a:t>
            </a:fld>
            <a:endParaRPr lang="en-US" altLang="en-US" sz="120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p:spPr>
      </p:sp>
      <p:sp>
        <p:nvSpPr>
          <p:cNvPr id="19459" name="Rectangle 3"/>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1522" name="CorelPhotoPaint.Image.10" r:id="rId14" imgW="1625397" imgH="1625397" progId="">
                  <p:embed/>
                </p:oleObj>
              </mc:Choice>
              <mc:Fallback>
                <p:oleObj name="CorelPhotoPaint.Image.10" r:id="rId14" imgW="1625397" imgH="1625397" progId="">
                  <p:embed/>
                  <p:pic>
                    <p:nvPicPr>
                      <p:cNvPr id="0" name="Picture 3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gif"/></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smtClean="0">
                <a:solidFill>
                  <a:srgbClr val="FFFF00"/>
                </a:solidFill>
                <a:latin typeface="Arial" charset="0"/>
              </a:rPr>
              <a:t>The African Monsoon Recent Evolution and Current Status</a:t>
            </a:r>
            <a:br>
              <a:rPr lang="en-US" altLang="en-US" b="1" dirty="0" smtClean="0">
                <a:solidFill>
                  <a:srgbClr val="FFFF00"/>
                </a:solidFill>
                <a:latin typeface="Arial" charset="0"/>
              </a:rPr>
            </a:br>
            <a:r>
              <a:rPr lang="en-US" altLang="en-US" b="1" dirty="0" smtClean="0">
                <a:solidFill>
                  <a:srgbClr val="FFFF00"/>
                </a:solidFill>
                <a:latin typeface="Arial" charset="0"/>
              </a:rPr>
              <a:t/>
            </a:r>
            <a:br>
              <a:rPr lang="en-US" altLang="en-US" b="1" dirty="0" smtClean="0">
                <a:solidFill>
                  <a:srgbClr val="FFFF00"/>
                </a:solidFill>
                <a:latin typeface="Arial" charset="0"/>
              </a:rPr>
            </a:br>
            <a:r>
              <a:rPr lang="en-US" altLang="en-US" b="1" dirty="0" smtClean="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124460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a:solidFill>
                  <a:schemeClr val="bg1"/>
                </a:solidFill>
              </a:rPr>
              <a:t>Climate Prediction Center / NCEP</a:t>
            </a:r>
          </a:p>
          <a:p>
            <a:pPr algn="ctr" eaLnBrk="1" hangingPunct="1">
              <a:lnSpc>
                <a:spcPct val="90000"/>
              </a:lnSpc>
            </a:pPr>
            <a:r>
              <a:rPr lang="en-US" altLang="en-US" sz="2800" b="1" dirty="0" smtClean="0">
                <a:solidFill>
                  <a:schemeClr val="bg1"/>
                </a:solidFill>
              </a:rPr>
              <a:t>16 </a:t>
            </a:r>
            <a:r>
              <a:rPr lang="en-US" altLang="en-US" sz="2800" b="1" dirty="0" smtClean="0">
                <a:solidFill>
                  <a:schemeClr val="bg1"/>
                </a:solidFill>
              </a:rPr>
              <a:t>December 2019</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a:solidFill>
                  <a:schemeClr val="bg1"/>
                </a:solidFill>
              </a:rPr>
              <a:t>For more information, visit:</a:t>
            </a:r>
          </a:p>
          <a:p>
            <a:pPr eaLnBrk="1" hangingPunct="1"/>
            <a:r>
              <a:rPr lang="en-US" altLang="en-US" sz="1400" b="1">
                <a:solidFill>
                  <a:schemeClr val="bg1"/>
                </a:solidFill>
                <a:hlinkClick r:id="rId3"/>
              </a:rPr>
              <a:t>http://www.cpc.ncep.noaa.gov/products/Global_Monsoons/African_Monsoons/precip_monitoring.shtml</a:t>
            </a:r>
            <a:r>
              <a:rPr lang="en-US" altLang="en-US" sz="1400" b="1">
                <a:solidFill>
                  <a:schemeClr val="bg1"/>
                </a:solidFill>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828800"/>
            <a:ext cx="4267200" cy="32004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828800"/>
            <a:ext cx="4267200" cy="3200400"/>
          </a:xfrm>
          <a:prstGeom prst="rect">
            <a:avLst/>
          </a:prstGeom>
        </p:spPr>
      </p:pic>
      <p:sp>
        <p:nvSpPr>
          <p:cNvPr id="8" name="Rectangle 2"/>
          <p:cNvSpPr txBox="1">
            <a:spLocks noChangeArrowheads="1"/>
          </p:cNvSpPr>
          <p:nvPr/>
        </p:nvSpPr>
        <p:spPr bwMode="auto">
          <a:xfrm>
            <a:off x="685800" y="177800"/>
            <a:ext cx="7924800" cy="14986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NCEP GEFS Model Forecasts</a:t>
            </a:r>
            <a:r>
              <a:rPr lang="en-US" altLang="en-US" sz="1200" b="1" kern="0" dirty="0" smtClean="0">
                <a:solidFill>
                  <a:srgbClr val="FFFF00"/>
                </a:solidFill>
                <a:latin typeface="Arial" charset="0"/>
              </a:rPr>
              <a:t/>
            </a:r>
            <a:br>
              <a:rPr lang="en-US" altLang="en-US" sz="1200" b="1" kern="0" dirty="0" smtClean="0">
                <a:solidFill>
                  <a:srgbClr val="FFFF00"/>
                </a:solidFill>
                <a:latin typeface="Arial" charset="0"/>
              </a:rPr>
            </a:br>
            <a:r>
              <a:rPr lang="en-US" altLang="en-US" sz="2000" b="1" kern="0" dirty="0" smtClean="0">
                <a:solidFill>
                  <a:srgbClr val="FFFF00"/>
                </a:solidFill>
                <a:latin typeface="Arial" charset="0"/>
              </a:rPr>
              <a:t>Non-Bias Corrected Probability of </a:t>
            </a:r>
            <a:br>
              <a:rPr lang="en-US" altLang="en-US" sz="2000" b="1" kern="0" dirty="0" smtClean="0">
                <a:solidFill>
                  <a:srgbClr val="FFFF00"/>
                </a:solidFill>
                <a:latin typeface="Arial" charset="0"/>
              </a:rPr>
            </a:br>
            <a:r>
              <a:rPr lang="en-US" altLang="en-US" sz="2000" b="1" kern="0" dirty="0" smtClean="0">
                <a:solidFill>
                  <a:srgbClr val="FFFF00"/>
                </a:solidFill>
                <a:latin typeface="Arial" charset="0"/>
              </a:rPr>
              <a:t>precipitation exceedance </a:t>
            </a:r>
          </a:p>
        </p:txBody>
      </p:sp>
      <p:sp>
        <p:nvSpPr>
          <p:cNvPr id="22533" name="Text Box 3"/>
          <p:cNvSpPr txBox="1">
            <a:spLocks noChangeArrowheads="1"/>
          </p:cNvSpPr>
          <p:nvPr/>
        </p:nvSpPr>
        <p:spPr bwMode="auto">
          <a:xfrm>
            <a:off x="114300" y="5041374"/>
            <a:ext cx="8839200" cy="669414"/>
          </a:xfrm>
          <a:prstGeom prst="rect">
            <a:avLst/>
          </a:prstGeom>
          <a:noFill/>
          <a:ln w="9525">
            <a:noFill/>
            <a:miter lim="800000"/>
            <a:headEnd/>
            <a:tailEnd/>
          </a:ln>
        </p:spPr>
        <p:txBody>
          <a:bodyPr>
            <a:spAutoFit/>
          </a:bodyPr>
          <a:lstStyle/>
          <a:p>
            <a:pPr eaLnBrk="1" hangingPunct="1"/>
            <a:r>
              <a:rPr lang="en-US" altLang="en-US" sz="1250" b="1" dirty="0">
                <a:solidFill>
                  <a:schemeClr val="bg1"/>
                </a:solidFill>
              </a:rPr>
              <a:t>For week-1 (left panel</a:t>
            </a:r>
            <a:r>
              <a:rPr lang="en-US" altLang="en-US" sz="1250" b="1" dirty="0" smtClean="0">
                <a:solidFill>
                  <a:schemeClr val="bg1"/>
                </a:solidFill>
              </a:rPr>
              <a:t>) </a:t>
            </a:r>
            <a:r>
              <a:rPr lang="en-US" altLang="en-US" sz="1250" b="1" dirty="0" smtClean="0">
                <a:solidFill>
                  <a:schemeClr val="bg1"/>
                </a:solidFill>
              </a:rPr>
              <a:t> and week-2 (right panel), there </a:t>
            </a:r>
            <a:r>
              <a:rPr lang="en-US" altLang="en-US" sz="1250" b="1" dirty="0">
                <a:solidFill>
                  <a:schemeClr val="bg1"/>
                </a:solidFill>
              </a:rPr>
              <a:t>is an increased chance for weekly rainfall totals to exceed </a:t>
            </a:r>
            <a:r>
              <a:rPr lang="en-US" altLang="en-US" sz="1250" b="1" dirty="0" smtClean="0">
                <a:solidFill>
                  <a:schemeClr val="bg1"/>
                </a:solidFill>
              </a:rPr>
              <a:t>50mm over </a:t>
            </a:r>
            <a:r>
              <a:rPr lang="en-US" altLang="en-US" sz="1250" b="1" dirty="0" smtClean="0">
                <a:solidFill>
                  <a:schemeClr val="bg1"/>
                </a:solidFill>
              </a:rPr>
              <a:t>parts of southern Gabon, Angola, portions of DRC and Zambia, Tanzania, Malawi northern Mozambique and northern Madagascar.</a:t>
            </a:r>
            <a:endParaRPr lang="en-US" altLang="en-US" sz="1250" b="1" dirty="0" smtClean="0">
              <a:solidFill>
                <a:schemeClr val="bg1"/>
              </a:solidFill>
            </a:endParaRPr>
          </a:p>
        </p:txBody>
      </p:sp>
      <p:sp>
        <p:nvSpPr>
          <p:cNvPr id="22534" name="TextBox 2"/>
          <p:cNvSpPr txBox="1">
            <a:spLocks noChangeArrowheads="1"/>
          </p:cNvSpPr>
          <p:nvPr/>
        </p:nvSpPr>
        <p:spPr bwMode="auto">
          <a:xfrm>
            <a:off x="530657" y="1524000"/>
            <a:ext cx="3515321" cy="546303"/>
          </a:xfrm>
          <a:prstGeom prst="rect">
            <a:avLst/>
          </a:prstGeom>
          <a:noFill/>
          <a:ln w="9525">
            <a:noFill/>
            <a:miter lim="800000"/>
            <a:headEnd/>
            <a:tailEnd/>
          </a:ln>
        </p:spPr>
        <p:txBody>
          <a:bodyPr wrap="none">
            <a:spAutoFit/>
          </a:bodyPr>
          <a:lstStyle/>
          <a:p>
            <a:pPr algn="ctr" eaLnBrk="1" hangingPunct="1"/>
            <a:r>
              <a:rPr lang="en-US" altLang="en-US" sz="1550" b="1" dirty="0" smtClean="0">
                <a:solidFill>
                  <a:srgbClr val="FFFF00"/>
                </a:solidFill>
              </a:rPr>
              <a:t>Week-1: </a:t>
            </a:r>
            <a:r>
              <a:rPr lang="en-US" altLang="en-US" sz="1550" b="1" dirty="0">
                <a:solidFill>
                  <a:srgbClr val="FFFF00"/>
                </a:solidFill>
              </a:rPr>
              <a:t>Valid </a:t>
            </a:r>
            <a:r>
              <a:rPr lang="en-US" altLang="en-US" sz="1400" b="1" dirty="0">
                <a:solidFill>
                  <a:srgbClr val="FFFF00"/>
                </a:solidFill>
              </a:rPr>
              <a:t>17 – 23 December, 2019</a:t>
            </a:r>
            <a:endParaRPr lang="en-US" altLang="en-US" sz="1400" dirty="0"/>
          </a:p>
          <a:p>
            <a:pPr algn="ctr" eaLnBrk="1" hangingPunct="1"/>
            <a:endParaRPr lang="en-US" altLang="en-US" sz="1400" dirty="0"/>
          </a:p>
        </p:txBody>
      </p:sp>
      <p:sp>
        <p:nvSpPr>
          <p:cNvPr id="22535" name="TextBox 10"/>
          <p:cNvSpPr txBox="1">
            <a:spLocks noChangeArrowheads="1"/>
          </p:cNvSpPr>
          <p:nvPr/>
        </p:nvSpPr>
        <p:spPr bwMode="auto">
          <a:xfrm>
            <a:off x="4683451" y="1524000"/>
            <a:ext cx="3912481" cy="338554"/>
          </a:xfrm>
          <a:prstGeom prst="rect">
            <a:avLst/>
          </a:prstGeom>
          <a:noFill/>
          <a:ln w="9525">
            <a:noFill/>
            <a:miter lim="800000"/>
            <a:headEnd/>
            <a:tailEnd/>
          </a:ln>
        </p:spPr>
        <p:txBody>
          <a:bodyPr wrap="none">
            <a:spAutoFit/>
          </a:bodyPr>
          <a:lstStyle/>
          <a:p>
            <a:pPr algn="ctr" eaLnBrk="1" hangingPunct="1"/>
            <a:r>
              <a:rPr lang="en-US" altLang="en-US" b="1" dirty="0">
                <a:solidFill>
                  <a:srgbClr val="FFFF00"/>
                </a:solidFill>
              </a:rPr>
              <a:t>Week-2: Valid </a:t>
            </a:r>
            <a:r>
              <a:rPr lang="en-US" altLang="en-US" b="1" dirty="0" smtClean="0">
                <a:solidFill>
                  <a:srgbClr val="FFFF00"/>
                </a:solidFill>
              </a:rPr>
              <a:t> </a:t>
            </a:r>
            <a:r>
              <a:rPr lang="en-US" altLang="en-US" b="1" dirty="0" smtClean="0">
                <a:solidFill>
                  <a:srgbClr val="FFFF00"/>
                </a:solidFill>
              </a:rPr>
              <a:t>24 </a:t>
            </a:r>
            <a:r>
              <a:rPr lang="en-US" altLang="en-US" b="1" dirty="0" smtClean="0">
                <a:solidFill>
                  <a:srgbClr val="FFFF00"/>
                </a:solidFill>
              </a:rPr>
              <a:t>– </a:t>
            </a:r>
            <a:r>
              <a:rPr lang="en-US" altLang="en-US" b="1" dirty="0" smtClean="0">
                <a:solidFill>
                  <a:srgbClr val="FFFF00"/>
                </a:solidFill>
              </a:rPr>
              <a:t>30 </a:t>
            </a:r>
            <a:r>
              <a:rPr lang="en-US" altLang="en-US" b="1" dirty="0" smtClean="0">
                <a:solidFill>
                  <a:srgbClr val="FFFF00"/>
                </a:solidFill>
              </a:rPr>
              <a:t>December, </a:t>
            </a:r>
            <a:r>
              <a:rPr lang="en-US" altLang="en-US" b="1" dirty="0">
                <a:solidFill>
                  <a:srgbClr val="FFFF00"/>
                </a:solidFill>
              </a:rPr>
              <a:t>2019</a:t>
            </a:r>
            <a:endParaRPr lang="en-US"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152400" y="1447800"/>
            <a:ext cx="3428999"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a:solidFill>
                  <a:srgbClr val="FFFF00"/>
                </a:solidFill>
              </a:rPr>
              <a:t>17 – 23 December, 2019</a:t>
            </a:r>
            <a:endParaRPr lang="en-US" altLang="en-US" b="1" dirty="0">
              <a:solidFill>
                <a:srgbClr val="FFFF00"/>
              </a:solidFill>
            </a:endParaRPr>
          </a:p>
        </p:txBody>
      </p:sp>
      <p:sp>
        <p:nvSpPr>
          <p:cNvPr id="11" name="Text Box 8"/>
          <p:cNvSpPr txBox="1">
            <a:spLocks noChangeArrowheads="1"/>
          </p:cNvSpPr>
          <p:nvPr/>
        </p:nvSpPr>
        <p:spPr bwMode="auto">
          <a:xfrm>
            <a:off x="3581400" y="1676400"/>
            <a:ext cx="5349875" cy="3285515"/>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AutoNum type="arabicPeriod"/>
              <a:defRPr/>
            </a:pPr>
            <a:r>
              <a:rPr lang="en-US" altLang="en-US" sz="1150" b="1" dirty="0" smtClean="0">
                <a:solidFill>
                  <a:srgbClr val="FFFF00"/>
                </a:solidFill>
                <a:latin typeface="Arial" charset="0"/>
              </a:rPr>
              <a:t>There </a:t>
            </a:r>
            <a:r>
              <a:rPr lang="en-US" altLang="en-US" sz="1150" b="1" dirty="0">
                <a:solidFill>
                  <a:srgbClr val="FFFF00"/>
                </a:solidFill>
                <a:latin typeface="Arial" charset="0"/>
              </a:rPr>
              <a:t>is an increased chance for above-average rainfall over </a:t>
            </a:r>
            <a:r>
              <a:rPr lang="en-US" altLang="en-US" sz="1150" b="1" dirty="0" smtClean="0">
                <a:solidFill>
                  <a:srgbClr val="FFFF00"/>
                </a:solidFill>
                <a:latin typeface="Arial" charset="0"/>
              </a:rPr>
              <a:t>parts of southern Gabon, southern Congo, western </a:t>
            </a:r>
            <a:r>
              <a:rPr lang="en-US" altLang="en-US" sz="1150" b="1" dirty="0">
                <a:solidFill>
                  <a:srgbClr val="FFFF00"/>
                </a:solidFill>
                <a:latin typeface="Arial" charset="0"/>
              </a:rPr>
              <a:t>DRC, </a:t>
            </a:r>
            <a:r>
              <a:rPr lang="en-US" altLang="en-US" sz="1150" b="1" dirty="0" smtClean="0">
                <a:solidFill>
                  <a:srgbClr val="FFFF00"/>
                </a:solidFill>
                <a:latin typeface="Arial" charset="0"/>
              </a:rPr>
              <a:t>and western Angola: </a:t>
            </a:r>
            <a:r>
              <a:rPr lang="en-US" altLang="en-US" sz="1150" dirty="0">
                <a:solidFill>
                  <a:schemeClr val="bg1"/>
                </a:solidFill>
                <a:latin typeface="Arial" charset="0"/>
              </a:rPr>
              <a:t>An area of anomalous lower-level </a:t>
            </a:r>
            <a:r>
              <a:rPr lang="en-US" altLang="en-US" sz="1150" dirty="0" smtClean="0">
                <a:solidFill>
                  <a:schemeClr val="bg1"/>
                </a:solidFill>
                <a:latin typeface="Arial" charset="0"/>
              </a:rPr>
              <a:t>convergence </a:t>
            </a:r>
            <a:r>
              <a:rPr lang="en-US" altLang="en-US" sz="1150" dirty="0" smtClean="0">
                <a:solidFill>
                  <a:schemeClr val="bg1"/>
                </a:solidFill>
                <a:latin typeface="Arial" charset="0"/>
              </a:rPr>
              <a:t>and upper-level </a:t>
            </a:r>
            <a:r>
              <a:rPr lang="en-US" altLang="en-US" sz="1150" dirty="0" smtClean="0">
                <a:solidFill>
                  <a:schemeClr val="bg1"/>
                </a:solidFill>
                <a:latin typeface="Arial" charset="0"/>
              </a:rPr>
              <a:t>divergence </a:t>
            </a:r>
            <a:r>
              <a:rPr lang="en-US" altLang="en-US" sz="1150" dirty="0" smtClean="0">
                <a:solidFill>
                  <a:schemeClr val="bg1"/>
                </a:solidFill>
                <a:latin typeface="Arial" charset="0"/>
              </a:rPr>
              <a:t>is expected to </a:t>
            </a:r>
            <a:r>
              <a:rPr lang="en-US" altLang="en-US" sz="1150" dirty="0" smtClean="0">
                <a:solidFill>
                  <a:schemeClr val="bg1"/>
                </a:solidFill>
                <a:latin typeface="Arial" charset="0"/>
              </a:rPr>
              <a:t>enhance </a:t>
            </a:r>
            <a:r>
              <a:rPr lang="en-US" altLang="en-US" sz="1150" dirty="0" smtClean="0">
                <a:solidFill>
                  <a:schemeClr val="bg1"/>
                </a:solidFill>
                <a:latin typeface="Arial" charset="0"/>
              </a:rPr>
              <a:t>rainfall in the region. </a:t>
            </a:r>
            <a:r>
              <a:rPr lang="en-US" altLang="en-US" sz="1150" b="1" dirty="0" smtClean="0">
                <a:solidFill>
                  <a:srgbClr val="FFFF00"/>
                </a:solidFill>
                <a:latin typeface="Arial" charset="0"/>
              </a:rPr>
              <a:t>Confidence</a:t>
            </a:r>
            <a:r>
              <a:rPr lang="en-US" altLang="en-US" sz="1150" b="1" dirty="0">
                <a:solidFill>
                  <a:srgbClr val="FFFF00"/>
                </a:solidFill>
                <a:latin typeface="Arial" charset="0"/>
              </a:rPr>
              <a:t>: </a:t>
            </a:r>
            <a:r>
              <a:rPr lang="en-US" altLang="en-US" sz="1150" b="1" dirty="0" smtClean="0">
                <a:solidFill>
                  <a:srgbClr val="FFFF00"/>
                </a:solidFill>
                <a:latin typeface="Arial" charset="0"/>
              </a:rPr>
              <a:t>Moderate</a:t>
            </a:r>
            <a:r>
              <a:rPr lang="en-US" altLang="en-US" sz="1150" dirty="0" smtClean="0">
                <a:solidFill>
                  <a:schemeClr val="bg1"/>
                </a:solidFill>
                <a:latin typeface="Arial" charset="0"/>
              </a:rPr>
              <a:t> </a:t>
            </a:r>
          </a:p>
          <a:p>
            <a:pPr>
              <a:spcBef>
                <a:spcPct val="0"/>
              </a:spcBef>
              <a:buFontTx/>
              <a:buAutoNum type="arabicPeriod"/>
              <a:defRPr/>
            </a:pPr>
            <a:endParaRPr lang="en-US" altLang="en-US" sz="1150" dirty="0" smtClean="0">
              <a:solidFill>
                <a:schemeClr val="bg1"/>
              </a:solidFill>
              <a:latin typeface="Arial" charset="0"/>
            </a:endParaRPr>
          </a:p>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below-average rainfall over parts of </a:t>
            </a:r>
            <a:r>
              <a:rPr lang="en-US" altLang="en-US" sz="1200" b="1" dirty="0" smtClean="0">
                <a:solidFill>
                  <a:srgbClr val="FFFF00"/>
                </a:solidFill>
                <a:latin typeface="Arial" charset="0"/>
              </a:rPr>
              <a:t>southeastern Angola, </a:t>
            </a:r>
            <a:r>
              <a:rPr lang="en-US" altLang="en-US" sz="1200" b="1" dirty="0">
                <a:solidFill>
                  <a:srgbClr val="FFFF00"/>
                </a:solidFill>
                <a:latin typeface="Arial" charset="0"/>
              </a:rPr>
              <a:t>southern </a:t>
            </a:r>
            <a:r>
              <a:rPr lang="en-US" altLang="en-US" sz="1200" b="1" dirty="0" smtClean="0">
                <a:solidFill>
                  <a:srgbClr val="FFFF00"/>
                </a:solidFill>
                <a:latin typeface="Arial" charset="0"/>
              </a:rPr>
              <a:t>Zambia, </a:t>
            </a:r>
            <a:r>
              <a:rPr lang="en-US" altLang="en-US" sz="1200" b="1" dirty="0">
                <a:solidFill>
                  <a:srgbClr val="FFFF00"/>
                </a:solidFill>
                <a:latin typeface="Arial" charset="0"/>
              </a:rPr>
              <a:t>northern Botswana, </a:t>
            </a:r>
            <a:r>
              <a:rPr lang="en-US" altLang="en-US" sz="1200" b="1" dirty="0" smtClean="0">
                <a:solidFill>
                  <a:srgbClr val="FFFF00"/>
                </a:solidFill>
                <a:latin typeface="Arial" charset="0"/>
              </a:rPr>
              <a:t>Zimbabwe, </a:t>
            </a:r>
            <a:r>
              <a:rPr lang="en-US" altLang="en-US" sz="1200" b="1" dirty="0">
                <a:solidFill>
                  <a:srgbClr val="FFFF00"/>
                </a:solidFill>
                <a:latin typeface="Arial" charset="0"/>
              </a:rPr>
              <a:t>southern Mozambique, and </a:t>
            </a:r>
            <a:r>
              <a:rPr lang="en-US" altLang="en-US" sz="1200" b="1" dirty="0" smtClean="0">
                <a:solidFill>
                  <a:srgbClr val="FFFF00"/>
                </a:solidFill>
                <a:latin typeface="Arial" charset="0"/>
              </a:rPr>
              <a:t>parts of northern </a:t>
            </a:r>
            <a:r>
              <a:rPr lang="en-US" altLang="en-US" sz="1200" b="1" dirty="0">
                <a:solidFill>
                  <a:srgbClr val="FFFF00"/>
                </a:solidFill>
                <a:latin typeface="Arial" charset="0"/>
              </a:rPr>
              <a:t>South Africa</a:t>
            </a:r>
            <a:r>
              <a:rPr lang="en-US" altLang="en-US" sz="1200" b="1" dirty="0" smtClean="0">
                <a:solidFill>
                  <a:srgbClr val="FFFF00"/>
                </a:solidFill>
                <a:latin typeface="Arial" charset="0"/>
              </a:rPr>
              <a:t>: </a:t>
            </a:r>
            <a:r>
              <a:rPr lang="en-US" altLang="en-US" sz="1200" dirty="0">
                <a:solidFill>
                  <a:schemeClr val="bg1"/>
                </a:solidFill>
                <a:latin typeface="Arial" charset="0"/>
              </a:rPr>
              <a:t>An area of anomalous lower-level </a:t>
            </a:r>
            <a:r>
              <a:rPr lang="en-US" altLang="en-US" sz="1200" dirty="0" smtClean="0">
                <a:solidFill>
                  <a:schemeClr val="bg1"/>
                </a:solidFill>
                <a:latin typeface="Arial" charset="0"/>
              </a:rPr>
              <a:t>divergence </a:t>
            </a:r>
            <a:r>
              <a:rPr lang="en-US" altLang="en-US" sz="1200" dirty="0">
                <a:solidFill>
                  <a:schemeClr val="bg1"/>
                </a:solidFill>
                <a:latin typeface="Arial" charset="0"/>
              </a:rPr>
              <a:t>and upper-level </a:t>
            </a:r>
            <a:r>
              <a:rPr lang="en-US" altLang="en-US" sz="1200" dirty="0" smtClean="0">
                <a:solidFill>
                  <a:schemeClr val="bg1"/>
                </a:solidFill>
                <a:latin typeface="Arial" charset="0"/>
              </a:rPr>
              <a:t>convergence </a:t>
            </a:r>
            <a:r>
              <a:rPr lang="en-US" altLang="en-US" sz="1200" dirty="0">
                <a:solidFill>
                  <a:schemeClr val="bg1"/>
                </a:solidFill>
                <a:latin typeface="Arial" charset="0"/>
              </a:rPr>
              <a:t>is expected to </a:t>
            </a:r>
            <a:r>
              <a:rPr lang="en-US" altLang="en-US" sz="1200" dirty="0" smtClean="0">
                <a:solidFill>
                  <a:schemeClr val="bg1"/>
                </a:solidFill>
                <a:latin typeface="Arial" charset="0"/>
              </a:rPr>
              <a:t>suppress </a:t>
            </a:r>
            <a:r>
              <a:rPr lang="en-US" altLang="en-US" sz="1200" dirty="0">
                <a:solidFill>
                  <a:schemeClr val="bg1"/>
                </a:solidFill>
                <a:latin typeface="Arial" charset="0"/>
              </a:rPr>
              <a:t>rainfall in the region. </a:t>
            </a:r>
            <a:r>
              <a:rPr lang="en-US" altLang="en-US" sz="1200" b="1" dirty="0">
                <a:solidFill>
                  <a:srgbClr val="FFFF00"/>
                </a:solidFill>
                <a:latin typeface="Arial" charset="0"/>
              </a:rPr>
              <a:t>Confidence: Moderate</a:t>
            </a:r>
            <a:r>
              <a:rPr lang="en-US" altLang="en-US" sz="1200" dirty="0">
                <a:solidFill>
                  <a:schemeClr val="bg1"/>
                </a:solidFill>
                <a:latin typeface="Arial" charset="0"/>
              </a:rPr>
              <a:t> </a:t>
            </a:r>
          </a:p>
          <a:p>
            <a:pPr>
              <a:spcBef>
                <a:spcPct val="0"/>
              </a:spcBef>
              <a:buFontTx/>
              <a:buAutoNum type="arabicPeriod"/>
              <a:defRPr/>
            </a:pPr>
            <a:endParaRPr lang="en-US" altLang="en-US" sz="1150" dirty="0" smtClean="0">
              <a:solidFill>
                <a:schemeClr val="bg1"/>
              </a:solidFill>
              <a:latin typeface="Arial" charset="0"/>
            </a:endParaRPr>
          </a:p>
          <a:p>
            <a:pPr>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across parts of Southeastern DRC, </a:t>
            </a:r>
            <a:r>
              <a:rPr lang="en-US" altLang="en-US" sz="1100" b="1" dirty="0" smtClean="0">
                <a:solidFill>
                  <a:srgbClr val="FFFF00"/>
                </a:solidFill>
                <a:latin typeface="Arial" charset="0"/>
              </a:rPr>
              <a:t>Burundi, Malawi</a:t>
            </a:r>
            <a:r>
              <a:rPr lang="en-US" altLang="en-US" sz="1100" b="1" dirty="0">
                <a:solidFill>
                  <a:srgbClr val="FFFF00"/>
                </a:solidFill>
                <a:latin typeface="Arial" charset="0"/>
              </a:rPr>
              <a:t>, </a:t>
            </a:r>
            <a:r>
              <a:rPr lang="en-US" altLang="en-US" sz="1100" b="1" dirty="0" smtClean="0">
                <a:solidFill>
                  <a:srgbClr val="FFFF00"/>
                </a:solidFill>
                <a:latin typeface="Arial" charset="0"/>
              </a:rPr>
              <a:t>eastern Zambia and </a:t>
            </a:r>
            <a:r>
              <a:rPr lang="en-US" altLang="en-US" sz="1100" b="1" dirty="0">
                <a:solidFill>
                  <a:srgbClr val="FFFF00"/>
                </a:solidFill>
                <a:latin typeface="Arial" charset="0"/>
              </a:rPr>
              <a:t>Tanzania: </a:t>
            </a:r>
            <a:r>
              <a:rPr lang="en-US" altLang="en-US" sz="1100" dirty="0">
                <a:solidFill>
                  <a:schemeClr val="bg1"/>
                </a:solidFill>
                <a:latin typeface="Arial" charset="0"/>
              </a:rPr>
              <a:t>An area anomalous lower-level convergence and upper-level divergence is expected to enhance rainfall in the region.  </a:t>
            </a:r>
            <a:r>
              <a:rPr lang="en-US" altLang="en-US" sz="1100" b="1" dirty="0" smtClean="0">
                <a:solidFill>
                  <a:srgbClr val="FFFF00"/>
                </a:solidFill>
                <a:latin typeface="Arial" charset="0"/>
              </a:rPr>
              <a:t>Confidence: Moderate</a:t>
            </a:r>
            <a:r>
              <a:rPr lang="en-US" altLang="en-US" sz="1100" dirty="0" smtClean="0">
                <a:solidFill>
                  <a:schemeClr val="bg1"/>
                </a:solidFill>
                <a:latin typeface="Arial" charset="0"/>
              </a:rPr>
              <a:t> </a:t>
            </a:r>
          </a:p>
          <a:p>
            <a:pPr>
              <a:spcBef>
                <a:spcPct val="0"/>
              </a:spcBef>
              <a:buFontTx/>
              <a:buAutoNum type="arabicPeriod"/>
              <a:defRPr/>
            </a:pPr>
            <a:endParaRPr lang="en-US" altLang="en-US" sz="1100" dirty="0">
              <a:solidFill>
                <a:schemeClr val="bg1"/>
              </a:solidFill>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a:solidFill>
                  <a:srgbClr val="FFFF00"/>
                </a:solidFill>
              </a:rPr>
              <a:t>Week-2 Precipitation Outlooks</a:t>
            </a:r>
            <a:br>
              <a:rPr lang="en-US" altLang="en-US" sz="2400" b="1">
                <a:solidFill>
                  <a:srgbClr val="FFFF00"/>
                </a:solidFill>
              </a:rPr>
            </a:br>
            <a:endParaRPr lang="en-US" altLang="en-US" sz="2400" b="1">
              <a:solidFill>
                <a:srgbClr val="FFFF00"/>
              </a:solidFill>
            </a:endParaRPr>
          </a:p>
        </p:txBody>
      </p:sp>
      <p:sp>
        <p:nvSpPr>
          <p:cNvPr id="26630" name="Text Box 7"/>
          <p:cNvSpPr txBox="1">
            <a:spLocks noChangeArrowheads="1"/>
          </p:cNvSpPr>
          <p:nvPr/>
        </p:nvSpPr>
        <p:spPr bwMode="auto">
          <a:xfrm>
            <a:off x="228600" y="1447800"/>
            <a:ext cx="3429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24 </a:t>
            </a:r>
            <a:r>
              <a:rPr lang="en-US" altLang="en-US" b="1" dirty="0" smtClean="0">
                <a:solidFill>
                  <a:srgbClr val="FFFF00"/>
                </a:solidFill>
              </a:rPr>
              <a:t>– </a:t>
            </a:r>
            <a:r>
              <a:rPr lang="en-US" altLang="en-US" b="1" dirty="0" smtClean="0">
                <a:solidFill>
                  <a:srgbClr val="FFFF00"/>
                </a:solidFill>
              </a:rPr>
              <a:t>30 </a:t>
            </a:r>
            <a:r>
              <a:rPr lang="en-US" altLang="en-US" b="1" dirty="0" smtClean="0">
                <a:solidFill>
                  <a:srgbClr val="FFFF00"/>
                </a:solidFill>
              </a:rPr>
              <a:t>December, </a:t>
            </a:r>
            <a:r>
              <a:rPr lang="en-US" altLang="en-US" b="1" dirty="0">
                <a:solidFill>
                  <a:srgbClr val="FFFF00"/>
                </a:solidFill>
              </a:rPr>
              <a:t>2019</a:t>
            </a:r>
            <a:endParaRPr lang="nl-NL" altLang="en-US" b="1" dirty="0">
              <a:solidFill>
                <a:srgbClr val="FFFF00"/>
              </a:solidFill>
            </a:endParaRPr>
          </a:p>
        </p:txBody>
      </p:sp>
      <p:sp>
        <p:nvSpPr>
          <p:cNvPr id="10" name="Text Box 8"/>
          <p:cNvSpPr txBox="1">
            <a:spLocks noChangeArrowheads="1"/>
          </p:cNvSpPr>
          <p:nvPr/>
        </p:nvSpPr>
        <p:spPr bwMode="auto">
          <a:xfrm>
            <a:off x="3581400" y="1600200"/>
            <a:ext cx="5349875" cy="3762568"/>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AutoNum type="arabicPeriod"/>
              <a:defRPr/>
            </a:pPr>
            <a:r>
              <a:rPr lang="en-US" altLang="en-US" sz="1150" b="1" dirty="0" smtClean="0">
                <a:solidFill>
                  <a:srgbClr val="FFFF00"/>
                </a:solidFill>
                <a:latin typeface="Arial" charset="0"/>
              </a:rPr>
              <a:t>There </a:t>
            </a:r>
            <a:r>
              <a:rPr lang="en-US" altLang="en-US" sz="1150" b="1" dirty="0">
                <a:solidFill>
                  <a:srgbClr val="FFFF00"/>
                </a:solidFill>
                <a:latin typeface="Arial" charset="0"/>
              </a:rPr>
              <a:t>is an increased chance for above-average rainfall over </a:t>
            </a:r>
            <a:r>
              <a:rPr lang="en-US" altLang="en-US" sz="1150" b="1" dirty="0" smtClean="0">
                <a:solidFill>
                  <a:srgbClr val="FFFF00"/>
                </a:solidFill>
                <a:latin typeface="Arial" charset="0"/>
              </a:rPr>
              <a:t>southwestern </a:t>
            </a:r>
            <a:r>
              <a:rPr lang="en-US" altLang="en-US" sz="1150" b="1" dirty="0">
                <a:solidFill>
                  <a:srgbClr val="FFFF00"/>
                </a:solidFill>
                <a:latin typeface="Arial" charset="0"/>
              </a:rPr>
              <a:t>Angola, </a:t>
            </a:r>
            <a:r>
              <a:rPr lang="en-US" altLang="en-US" sz="1150" b="1" dirty="0" smtClean="0">
                <a:solidFill>
                  <a:srgbClr val="FFFF00"/>
                </a:solidFill>
                <a:latin typeface="Arial" charset="0"/>
              </a:rPr>
              <a:t>southern and eastern </a:t>
            </a:r>
            <a:r>
              <a:rPr lang="en-US" altLang="en-US" sz="1150" b="1" dirty="0">
                <a:solidFill>
                  <a:srgbClr val="FFFF00"/>
                </a:solidFill>
                <a:latin typeface="Arial" charset="0"/>
              </a:rPr>
              <a:t>DRC, Zambia, </a:t>
            </a:r>
            <a:r>
              <a:rPr lang="en-US" altLang="en-US" sz="1150" b="1" dirty="0" smtClean="0">
                <a:solidFill>
                  <a:srgbClr val="FFFF00"/>
                </a:solidFill>
                <a:latin typeface="Arial" charset="0"/>
              </a:rPr>
              <a:t>Malawi, northern </a:t>
            </a:r>
            <a:r>
              <a:rPr lang="en-US" altLang="en-US" sz="1150" b="1" dirty="0">
                <a:solidFill>
                  <a:srgbClr val="FFFF00"/>
                </a:solidFill>
                <a:latin typeface="Arial" charset="0"/>
              </a:rPr>
              <a:t>Mozambique, Tanzania</a:t>
            </a:r>
            <a:r>
              <a:rPr lang="en-US" altLang="en-US" sz="1150" b="1">
                <a:solidFill>
                  <a:srgbClr val="FFFF00"/>
                </a:solidFill>
                <a:latin typeface="Arial" charset="0"/>
              </a:rPr>
              <a:t>, </a:t>
            </a:r>
            <a:r>
              <a:rPr lang="en-US" altLang="en-US" sz="1150" b="1" smtClean="0">
                <a:solidFill>
                  <a:srgbClr val="FFFF00"/>
                </a:solidFill>
                <a:latin typeface="Arial" charset="0"/>
              </a:rPr>
              <a:t>Rwanda </a:t>
            </a:r>
            <a:r>
              <a:rPr lang="en-US" altLang="en-US" sz="1150" b="1" dirty="0">
                <a:solidFill>
                  <a:srgbClr val="FFFF00"/>
                </a:solidFill>
                <a:latin typeface="Arial" charset="0"/>
              </a:rPr>
              <a:t>and Burundi</a:t>
            </a:r>
            <a:r>
              <a:rPr lang="en-US" altLang="en-US" sz="1150" b="1">
                <a:solidFill>
                  <a:srgbClr val="FFFF00"/>
                </a:solidFill>
                <a:latin typeface="Arial" charset="0"/>
              </a:rPr>
              <a:t>: </a:t>
            </a:r>
            <a:r>
              <a:rPr lang="en-US" altLang="en-US" sz="1150" smtClean="0">
                <a:solidFill>
                  <a:schemeClr val="bg1"/>
                </a:solidFill>
                <a:latin typeface="Arial" charset="0"/>
              </a:rPr>
              <a:t>An </a:t>
            </a:r>
            <a:r>
              <a:rPr lang="en-US" altLang="en-US" sz="1150" dirty="0">
                <a:solidFill>
                  <a:schemeClr val="bg1"/>
                </a:solidFill>
                <a:latin typeface="Arial" charset="0"/>
              </a:rPr>
              <a:t>area of anomalous lower-level </a:t>
            </a:r>
            <a:r>
              <a:rPr lang="en-US" altLang="en-US" sz="1150" dirty="0" smtClean="0">
                <a:solidFill>
                  <a:schemeClr val="bg1"/>
                </a:solidFill>
                <a:latin typeface="Arial" charset="0"/>
              </a:rPr>
              <a:t>convergence </a:t>
            </a:r>
            <a:r>
              <a:rPr lang="en-US" altLang="en-US" sz="1150" dirty="0">
                <a:solidFill>
                  <a:schemeClr val="bg1"/>
                </a:solidFill>
                <a:latin typeface="Arial" charset="0"/>
              </a:rPr>
              <a:t>and upper-level </a:t>
            </a:r>
            <a:r>
              <a:rPr lang="en-US" altLang="en-US" sz="1150" dirty="0" smtClean="0">
                <a:solidFill>
                  <a:schemeClr val="bg1"/>
                </a:solidFill>
                <a:latin typeface="Arial" charset="0"/>
              </a:rPr>
              <a:t>divergence </a:t>
            </a:r>
            <a:r>
              <a:rPr lang="en-US" altLang="en-US" sz="1150" dirty="0">
                <a:solidFill>
                  <a:schemeClr val="bg1"/>
                </a:solidFill>
                <a:latin typeface="Arial" charset="0"/>
              </a:rPr>
              <a:t>is expected to </a:t>
            </a:r>
            <a:r>
              <a:rPr lang="en-US" altLang="en-US" sz="1150" dirty="0" smtClean="0">
                <a:solidFill>
                  <a:schemeClr val="bg1"/>
                </a:solidFill>
                <a:latin typeface="Arial" charset="0"/>
              </a:rPr>
              <a:t>enhance </a:t>
            </a:r>
            <a:r>
              <a:rPr lang="en-US" altLang="en-US" sz="1150" dirty="0">
                <a:solidFill>
                  <a:schemeClr val="bg1"/>
                </a:solidFill>
                <a:latin typeface="Arial" charset="0"/>
              </a:rPr>
              <a:t>rainfall in the region. </a:t>
            </a:r>
            <a:r>
              <a:rPr lang="en-US" altLang="en-US" sz="1150" b="1" dirty="0" smtClean="0">
                <a:solidFill>
                  <a:srgbClr val="FFFF00"/>
                </a:solidFill>
                <a:latin typeface="Arial" charset="0"/>
              </a:rPr>
              <a:t>Confidence</a:t>
            </a:r>
            <a:r>
              <a:rPr lang="en-US" altLang="en-US" sz="1150" b="1" dirty="0">
                <a:solidFill>
                  <a:srgbClr val="FFFF00"/>
                </a:solidFill>
                <a:latin typeface="Arial" charset="0"/>
              </a:rPr>
              <a:t>: </a:t>
            </a:r>
            <a:r>
              <a:rPr lang="en-US" altLang="en-US" sz="1150" b="1" dirty="0" smtClean="0">
                <a:solidFill>
                  <a:srgbClr val="FFFF00"/>
                </a:solidFill>
                <a:latin typeface="Arial" charset="0"/>
              </a:rPr>
              <a:t>Moderate</a:t>
            </a:r>
            <a:r>
              <a:rPr lang="en-US" altLang="en-US" sz="1150" dirty="0" smtClean="0">
                <a:solidFill>
                  <a:schemeClr val="bg1"/>
                </a:solidFill>
                <a:latin typeface="Arial" charset="0"/>
              </a:rPr>
              <a:t> </a:t>
            </a:r>
          </a:p>
          <a:p>
            <a:pPr>
              <a:spcBef>
                <a:spcPct val="0"/>
              </a:spcBef>
              <a:buFontTx/>
              <a:buAutoNum type="arabicPeriod"/>
              <a:defRPr/>
            </a:pPr>
            <a:endParaRPr lang="en-US" altLang="en-US" sz="1150" dirty="0" smtClean="0">
              <a:solidFill>
                <a:schemeClr val="bg1"/>
              </a:solidFill>
              <a:latin typeface="Arial" charset="0"/>
            </a:endParaRPr>
          </a:p>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below-average rainfall over parts of </a:t>
            </a:r>
            <a:r>
              <a:rPr lang="en-US" altLang="en-US" sz="1200" b="1" dirty="0" smtClean="0">
                <a:solidFill>
                  <a:srgbClr val="FFFF00"/>
                </a:solidFill>
                <a:latin typeface="Arial" charset="0"/>
              </a:rPr>
              <a:t>eastern Namibia</a:t>
            </a:r>
            <a:r>
              <a:rPr lang="en-US" altLang="en-US" sz="1200" b="1" dirty="0">
                <a:solidFill>
                  <a:srgbClr val="FFFF00"/>
                </a:solidFill>
                <a:latin typeface="Arial" charset="0"/>
              </a:rPr>
              <a:t>, Botswana, and northern South </a:t>
            </a:r>
            <a:r>
              <a:rPr lang="en-US" altLang="en-US" sz="1200" b="1" dirty="0" smtClean="0">
                <a:solidFill>
                  <a:srgbClr val="FFFF00"/>
                </a:solidFill>
                <a:latin typeface="Arial" charset="0"/>
              </a:rPr>
              <a:t>Africa: </a:t>
            </a:r>
            <a:r>
              <a:rPr lang="en-US" altLang="en-US" sz="1200" dirty="0" smtClean="0">
                <a:solidFill>
                  <a:schemeClr val="bg1"/>
                </a:solidFill>
                <a:latin typeface="Arial" charset="0"/>
              </a:rPr>
              <a:t>An </a:t>
            </a:r>
            <a:r>
              <a:rPr lang="en-US" altLang="en-US" sz="1200" dirty="0" smtClean="0">
                <a:solidFill>
                  <a:schemeClr val="bg1"/>
                </a:solidFill>
                <a:latin typeface="Arial" charset="0"/>
              </a:rPr>
              <a:t>area of anomalous </a:t>
            </a:r>
            <a:r>
              <a:rPr lang="en-US" altLang="en-US" sz="1200" dirty="0" smtClean="0">
                <a:solidFill>
                  <a:schemeClr val="bg1"/>
                </a:solidFill>
                <a:latin typeface="Arial" charset="0"/>
              </a:rPr>
              <a:t>lower-level divergence and upper-level convergence </a:t>
            </a:r>
            <a:r>
              <a:rPr lang="en-US" altLang="en-US" sz="1200" dirty="0">
                <a:solidFill>
                  <a:schemeClr val="bg1"/>
                </a:solidFill>
                <a:latin typeface="Arial" charset="0"/>
              </a:rPr>
              <a:t>is expected to </a:t>
            </a:r>
            <a:r>
              <a:rPr lang="en-US" altLang="en-US" sz="1200" dirty="0" smtClean="0">
                <a:solidFill>
                  <a:schemeClr val="bg1"/>
                </a:solidFill>
                <a:latin typeface="Arial" charset="0"/>
              </a:rPr>
              <a:t>suppress </a:t>
            </a:r>
            <a:r>
              <a:rPr lang="en-US" altLang="en-US" sz="1200" dirty="0">
                <a:solidFill>
                  <a:schemeClr val="bg1"/>
                </a:solidFill>
                <a:latin typeface="Arial" charset="0"/>
              </a:rPr>
              <a:t>rainfall in the region.  </a:t>
            </a:r>
            <a:r>
              <a:rPr lang="en-US" altLang="en-US" sz="1200" b="1" dirty="0">
                <a:solidFill>
                  <a:srgbClr val="FFFF00"/>
                </a:solidFill>
                <a:latin typeface="Arial" charset="0"/>
              </a:rPr>
              <a:t>Confidence: Moderate</a:t>
            </a:r>
            <a:r>
              <a:rPr lang="en-US" altLang="en-US" sz="1200" dirty="0">
                <a:solidFill>
                  <a:schemeClr val="bg1"/>
                </a:solidFill>
                <a:latin typeface="Arial" charset="0"/>
              </a:rPr>
              <a:t> </a:t>
            </a:r>
          </a:p>
          <a:p>
            <a:pPr>
              <a:spcBef>
                <a:spcPct val="0"/>
              </a:spcBef>
              <a:buFontTx/>
              <a:buAutoNum type="arabicPeriod"/>
              <a:defRPr/>
            </a:pPr>
            <a:endParaRPr lang="en-US" altLang="en-US" sz="1150" dirty="0" smtClean="0">
              <a:solidFill>
                <a:schemeClr val="bg1"/>
              </a:solidFill>
              <a:latin typeface="Arial" charset="0"/>
            </a:endParaRPr>
          </a:p>
          <a:p>
            <a:pPr>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over parts of eastern South Africa and Lesotho</a:t>
            </a:r>
            <a:r>
              <a:rPr lang="en-US" altLang="en-US" sz="1100" b="1" dirty="0" smtClean="0">
                <a:solidFill>
                  <a:srgbClr val="FFFF00"/>
                </a:solidFill>
                <a:latin typeface="Arial" charset="0"/>
              </a:rPr>
              <a:t>:  </a:t>
            </a:r>
            <a:r>
              <a:rPr lang="en-US" altLang="en-US" sz="1100" dirty="0">
                <a:solidFill>
                  <a:schemeClr val="bg1"/>
                </a:solidFill>
                <a:latin typeface="Arial" charset="0"/>
              </a:rPr>
              <a:t>An area of anomalous lower-level convergence and upper-level divergence is expected to enhance rainfall in the region.  </a:t>
            </a:r>
            <a:r>
              <a:rPr lang="en-US" altLang="en-US" sz="1100" b="1" dirty="0" smtClean="0">
                <a:solidFill>
                  <a:srgbClr val="FFFF00"/>
                </a:solidFill>
                <a:latin typeface="Arial" charset="0"/>
              </a:rPr>
              <a:t>Confidence: Moderate</a:t>
            </a:r>
            <a:r>
              <a:rPr lang="en-US" altLang="en-US" sz="1100" dirty="0" smtClean="0">
                <a:solidFill>
                  <a:schemeClr val="bg1"/>
                </a:solidFill>
                <a:latin typeface="Arial" charset="0"/>
              </a:rPr>
              <a:t> </a:t>
            </a:r>
          </a:p>
          <a:p>
            <a:pPr>
              <a:spcBef>
                <a:spcPct val="0"/>
              </a:spcBef>
              <a:buFontTx/>
              <a:buAutoNum type="arabicPeriod"/>
              <a:defRPr/>
            </a:pPr>
            <a:endParaRPr lang="en-US" altLang="en-US" sz="1100" dirty="0" smtClean="0">
              <a:solidFill>
                <a:schemeClr val="bg1"/>
              </a:solidFill>
              <a:latin typeface="Arial" charset="0"/>
            </a:endParaRPr>
          </a:p>
          <a:p>
            <a:pPr>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over parts of eastern Kenya</a:t>
            </a:r>
            <a:r>
              <a:rPr lang="en-US" altLang="en-US" sz="1100" b="1" dirty="0" smtClean="0">
                <a:solidFill>
                  <a:srgbClr val="FFFF00"/>
                </a:solidFill>
                <a:latin typeface="Arial" charset="0"/>
              </a:rPr>
              <a:t>:  </a:t>
            </a:r>
            <a:r>
              <a:rPr lang="en-US" altLang="en-US" sz="1100" dirty="0">
                <a:solidFill>
                  <a:schemeClr val="bg1"/>
                </a:solidFill>
                <a:latin typeface="Arial" charset="0"/>
              </a:rPr>
              <a:t>An area of anomalous lower-level convergence and upper-level divergence is expected to enhance rainfall in the region.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p>
          <a:p>
            <a:pPr>
              <a:spcBef>
                <a:spcPct val="0"/>
              </a:spcBef>
              <a:buFontTx/>
              <a:buAutoNum type="arabicPeriod"/>
              <a:defRPr/>
            </a:pPr>
            <a:endParaRPr lang="en-US" altLang="en-US" sz="1100" dirty="0">
              <a:solidFill>
                <a:schemeClr val="bg1"/>
              </a:solidFill>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smtClean="0">
                <a:solidFill>
                  <a:srgbClr val="FFFF00"/>
                </a:solidFill>
                <a:latin typeface="Arial" charset="0"/>
              </a:rPr>
              <a:t>Summary</a:t>
            </a:r>
          </a:p>
        </p:txBody>
      </p:sp>
      <p:sp>
        <p:nvSpPr>
          <p:cNvPr id="28675" name="Text Box 8"/>
          <p:cNvSpPr txBox="1">
            <a:spLocks noChangeArrowheads="1"/>
          </p:cNvSpPr>
          <p:nvPr/>
        </p:nvSpPr>
        <p:spPr bwMode="auto">
          <a:xfrm>
            <a:off x="152400" y="1244600"/>
            <a:ext cx="8839200" cy="4358116"/>
          </a:xfrm>
          <a:prstGeom prst="rect">
            <a:avLst/>
          </a:prstGeom>
          <a:noFill/>
          <a:ln w="9525">
            <a:noFill/>
            <a:miter lim="800000"/>
            <a:headEnd/>
            <a:tailEnd/>
          </a:ln>
        </p:spPr>
        <p:txBody>
          <a:bodyPr>
            <a:spAutoFit/>
          </a:bodyPr>
          <a:lstStyle/>
          <a:p>
            <a:pPr marL="171450" indent="-171450" algn="just" eaLnBrk="1" hangingPunct="1">
              <a:lnSpc>
                <a:spcPct val="90000"/>
              </a:lnSpc>
              <a:spcBef>
                <a:spcPct val="50000"/>
              </a:spcBef>
              <a:buFontTx/>
              <a:buChar char="•"/>
            </a:pPr>
            <a:r>
              <a:rPr lang="en-US" altLang="en-US" sz="1200" b="1" dirty="0">
                <a:solidFill>
                  <a:schemeClr val="bg1"/>
                </a:solidFill>
              </a:rPr>
              <a:t>During the past 7 days, rainfall was below-average over Equatorial Guinea, western Gabon, many parts of DRC, western and central Angola, central Zambia, much of Zimbabwe, Malawi, Mozambique,  and many parts of Madagascar</a:t>
            </a:r>
            <a:r>
              <a:rPr lang="en-US" altLang="en-US" sz="1200" b="1" dirty="0" smtClean="0">
                <a:solidFill>
                  <a:schemeClr val="bg1"/>
                </a:solidFill>
              </a:rPr>
              <a:t>. Local </a:t>
            </a:r>
            <a:r>
              <a:rPr lang="en-US" altLang="en-US" sz="1200" b="1" dirty="0">
                <a:solidFill>
                  <a:schemeClr val="bg1"/>
                </a:solidFill>
              </a:rPr>
              <a:t>areas in Congo, northwestern, southern and eastern Angola, parts of southern DRC, Namibia, Botswana, parts of South Africa, parts of western and eastern Zambia, Rwanda, Burundi, Uganda, portions of Kenya, Tanzania, and the far northern Madagascar had above-average rainfall.</a:t>
            </a:r>
          </a:p>
          <a:p>
            <a:pPr marL="171450" indent="-171450" algn="just" eaLnBrk="1" hangingPunct="1">
              <a:lnSpc>
                <a:spcPct val="90000"/>
              </a:lnSpc>
              <a:spcBef>
                <a:spcPct val="50000"/>
              </a:spcBef>
              <a:buFontTx/>
              <a:buChar char="•"/>
            </a:pPr>
            <a:r>
              <a:rPr lang="en-US" altLang="en-US" sz="1200" b="1" dirty="0">
                <a:solidFill>
                  <a:schemeClr val="bg1"/>
                </a:solidFill>
              </a:rPr>
              <a:t>During the past 30 days, rainfall was above-average over local areas in Guinea, Sierra Leone, Liberia, parts of southern Cote d’Ivoire, local areas in Ghana, portions of Nigeria, much of Congo, western and southern DRC,  South Sudan, Ethiopia, Rwanda, Burundi, Uganda, Kenya, Tanzania, Somalia, local areas in Angola, Namibia, Botswana, northern and eastern Zambia, eastern South Africa, Malawi, northern Mozambique, and many parts of Madagascar</a:t>
            </a:r>
            <a:r>
              <a:rPr lang="en-US" altLang="en-US" sz="1200" b="1" dirty="0" smtClean="0">
                <a:solidFill>
                  <a:schemeClr val="bg1"/>
                </a:solidFill>
              </a:rPr>
              <a:t>. Local </a:t>
            </a:r>
            <a:r>
              <a:rPr lang="en-US" altLang="en-US" sz="1200" b="1" dirty="0">
                <a:solidFill>
                  <a:schemeClr val="bg1"/>
                </a:solidFill>
              </a:rPr>
              <a:t>areas in Guinea and Liberia, parts of Cote d’Ivoire and Ghana, southern Cameroon, Equatorial Guinea, Gabon, much of Angola, many parts of DRC,  parts of western Zambia, Zimbabwe, parts of southern Mozambique, and western and southern South Africa had below-average rainfall.</a:t>
            </a:r>
          </a:p>
          <a:p>
            <a:pPr marL="171450" indent="-171450" algn="just" eaLnBrk="1" hangingPunct="1">
              <a:lnSpc>
                <a:spcPct val="90000"/>
              </a:lnSpc>
              <a:spcBef>
                <a:spcPct val="50000"/>
              </a:spcBef>
              <a:buFontTx/>
              <a:buChar char="•"/>
            </a:pPr>
            <a:r>
              <a:rPr lang="en-US" altLang="en-US" sz="1200" b="1" dirty="0">
                <a:solidFill>
                  <a:schemeClr val="bg1"/>
                </a:solidFill>
              </a:rPr>
              <a:t>During the past 90 days, rainfall was above-average over parts of southern Mauritania, Senegal, Guinea-Bissau, much of Guinea, Sierra Leone, Liberia, southwestern Mali, Cote d’Ivoire, Burkina Faso, Ghana, Togo, Benin, parts of Niger, many parts of Nigeria, Chad, portions of Cameroon and CAR, portions of DRC, South Sudan, Uganda, southern and eastern Sudan, Eritrea, Ethiopia, Kenya, Somalia,  many parts of Tanzania, local areas in Angola, many parts of Zambia, parts of Namibia and Botswana, Malawi, northeastern South Africa, northern Mozambique, and many parts of Madagascar</a:t>
            </a:r>
            <a:r>
              <a:rPr lang="en-US" altLang="en-US" sz="1200" b="1" dirty="0" smtClean="0">
                <a:solidFill>
                  <a:schemeClr val="bg1"/>
                </a:solidFill>
              </a:rPr>
              <a:t>. Local </a:t>
            </a:r>
            <a:r>
              <a:rPr lang="en-US" altLang="en-US" sz="1200" b="1" dirty="0">
                <a:solidFill>
                  <a:schemeClr val="bg1"/>
                </a:solidFill>
              </a:rPr>
              <a:t>areas in Guinea, parts of southern Cameroon, Gabon, parts of CAR, portions of central and eastern DRC, many parts of Angola, parts of western Zambia, Zimbabwe, parts of Namibia and Botswana, southern Mozambique, southern Madagascar and many parts of South Africa had below-average rainfall.</a:t>
            </a:r>
          </a:p>
          <a:p>
            <a:pPr marL="171450" indent="-171450" algn="just" eaLnBrk="1" hangingPunct="1">
              <a:lnSpc>
                <a:spcPct val="90000"/>
              </a:lnSpc>
              <a:spcBef>
                <a:spcPct val="50000"/>
              </a:spcBef>
              <a:buFontTx/>
              <a:buChar char="•"/>
            </a:pPr>
            <a:r>
              <a:rPr lang="en-US" altLang="en-US" sz="1200" b="1" dirty="0" smtClean="0">
                <a:solidFill>
                  <a:schemeClr val="bg1"/>
                </a:solidFill>
              </a:rPr>
              <a:t>Week-1 </a:t>
            </a:r>
            <a:r>
              <a:rPr lang="en-US" altLang="en-US" sz="1200" b="1" dirty="0">
                <a:solidFill>
                  <a:schemeClr val="bg1"/>
                </a:solidFill>
              </a:rPr>
              <a:t>outlooks call for an increased chance for above-average rainfall over parts of northern and western Angola, southeastern DRC, Burundi, Tanzania, eastern Zambia, northern Malawi and northern Mozambique. In contrast, there is an increased chance for below-average rainfall over parts of southeastern Angola, northern Mauritania, western Zambia, Zimbabwe, and southern Mozambique.</a:t>
            </a:r>
            <a:endParaRPr lang="en-US" altLang="en-US" sz="1200" b="1"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smtClean="0">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smtClean="0">
                <a:solidFill>
                  <a:srgbClr val="FFFF00"/>
                </a:solidFill>
                <a:latin typeface="Arial" charset="0"/>
              </a:rPr>
              <a:t>Highlights:</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8195" name="Rectangle 5"/>
          <p:cNvSpPr>
            <a:spLocks noChangeArrowheads="1"/>
          </p:cNvSpPr>
          <p:nvPr/>
        </p:nvSpPr>
        <p:spPr bwMode="auto">
          <a:xfrm>
            <a:off x="266700" y="2209800"/>
            <a:ext cx="8458200" cy="4267200"/>
          </a:xfrm>
          <a:prstGeom prst="rect">
            <a:avLst/>
          </a:prstGeom>
          <a:noFill/>
          <a:ln w="9525">
            <a:noFill/>
            <a:miter lim="800000"/>
            <a:headEnd/>
            <a:tailEnd/>
          </a:ln>
        </p:spPr>
        <p:txBody>
          <a:bodyPr/>
          <a:lstStyle/>
          <a:p>
            <a:pPr marL="342900" indent="-342900" eaLnBrk="1" hangingPunct="1">
              <a:buFontTx/>
              <a:buChar char="•"/>
              <a:tabLst>
                <a:tab pos="1885950" algn="l"/>
              </a:tabLst>
            </a:pPr>
            <a:r>
              <a:rPr lang="en-US" altLang="en-US" sz="1800" b="1" dirty="0" smtClean="0">
                <a:solidFill>
                  <a:schemeClr val="bg1"/>
                </a:solidFill>
              </a:rPr>
              <a:t>Weekly rainfall surpluses exceeded 100mm over </a:t>
            </a:r>
            <a:r>
              <a:rPr lang="en-US" altLang="en-US" sz="1800" b="1" dirty="0" smtClean="0">
                <a:solidFill>
                  <a:schemeClr val="bg1"/>
                </a:solidFill>
              </a:rPr>
              <a:t>parts of Central Congo and southern Madagascar, and local areas in Kenya.</a:t>
            </a:r>
            <a:endParaRPr lang="en-US" altLang="en-US" sz="1800" b="1" dirty="0">
              <a:solidFill>
                <a:schemeClr val="bg1"/>
              </a:solidFill>
            </a:endParaRPr>
          </a:p>
          <a:p>
            <a:pPr eaLnBrk="1" hangingPunct="1">
              <a:tabLst>
                <a:tab pos="1885950" algn="l"/>
              </a:tabLst>
            </a:pPr>
            <a:endParaRPr lang="en-US" altLang="en-US" sz="1800" b="1" dirty="0">
              <a:solidFill>
                <a:schemeClr val="bg1"/>
              </a:solidFill>
            </a:endParaRPr>
          </a:p>
          <a:p>
            <a:pPr marL="342900" indent="-342900" eaLnBrk="1" hangingPunct="1">
              <a:lnSpc>
                <a:spcPct val="90000"/>
              </a:lnSpc>
              <a:spcBef>
                <a:spcPct val="50000"/>
              </a:spcBef>
              <a:buFontTx/>
              <a:buChar char="•"/>
              <a:tabLst>
                <a:tab pos="1885950" algn="l"/>
              </a:tabLst>
            </a:pPr>
            <a:r>
              <a:rPr lang="en-US" altLang="en-US" sz="1800" b="1" dirty="0" smtClean="0">
                <a:solidFill>
                  <a:schemeClr val="bg1"/>
                </a:solidFill>
              </a:rPr>
              <a:t>Week-1 </a:t>
            </a:r>
            <a:r>
              <a:rPr lang="en-US" altLang="en-US" sz="1800" b="1" dirty="0">
                <a:solidFill>
                  <a:schemeClr val="bg1"/>
                </a:solidFill>
              </a:rPr>
              <a:t>outlooks call for an increased chance for </a:t>
            </a:r>
            <a:r>
              <a:rPr lang="en-US" altLang="en-US" sz="1800" b="1" dirty="0" smtClean="0">
                <a:solidFill>
                  <a:schemeClr val="bg1"/>
                </a:solidFill>
              </a:rPr>
              <a:t>above-average rainfall </a:t>
            </a:r>
            <a:r>
              <a:rPr lang="en-US" altLang="en-US" sz="1800" b="1" dirty="0">
                <a:solidFill>
                  <a:schemeClr val="bg1"/>
                </a:solidFill>
              </a:rPr>
              <a:t>over </a:t>
            </a:r>
            <a:r>
              <a:rPr lang="en-US" sz="1800" b="1" dirty="0" smtClean="0">
                <a:solidFill>
                  <a:schemeClr val="bg1"/>
                </a:solidFill>
              </a:rPr>
              <a:t>parts of northern and western Angola, southeastern DRC, Burundi, Tanzania, eastern Zambia, northern Malawi and northern Mozambique.</a:t>
            </a:r>
            <a:r>
              <a:rPr lang="en-US" altLang="en-US" sz="1800" b="1" dirty="0" smtClean="0">
                <a:solidFill>
                  <a:schemeClr val="bg1"/>
                </a:solidFill>
              </a:rPr>
              <a:t> </a:t>
            </a:r>
            <a:r>
              <a:rPr lang="en-US" altLang="en-US" sz="1800" b="1" dirty="0">
                <a:solidFill>
                  <a:schemeClr val="bg1"/>
                </a:solidFill>
              </a:rPr>
              <a:t>In contrast, there is an increased chance for below-average rainfall over </a:t>
            </a:r>
            <a:r>
              <a:rPr lang="en-US" sz="1800" b="1" dirty="0" smtClean="0">
                <a:solidFill>
                  <a:schemeClr val="bg1"/>
                </a:solidFill>
              </a:rPr>
              <a:t>parts of southeastern Angola, northern Mauritania, western Zambia, Zimbabwe, and southern Mozambique.</a:t>
            </a:r>
            <a:endParaRPr lang="en-US" altLang="en-US" sz="18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216152"/>
            <a:ext cx="3813048" cy="381304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6800" y="1216152"/>
            <a:ext cx="3813048" cy="3813048"/>
          </a:xfrm>
          <a:prstGeom prst="rect">
            <a:avLst/>
          </a:prstGeom>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7 Days</a:t>
            </a:r>
          </a:p>
        </p:txBody>
      </p:sp>
      <p:sp>
        <p:nvSpPr>
          <p:cNvPr id="10245" name="Text Box 8"/>
          <p:cNvSpPr txBox="1">
            <a:spLocks noChangeArrowheads="1"/>
          </p:cNvSpPr>
          <p:nvPr/>
        </p:nvSpPr>
        <p:spPr bwMode="auto">
          <a:xfrm>
            <a:off x="152400" y="5296446"/>
            <a:ext cx="8839200" cy="1136465"/>
          </a:xfrm>
          <a:prstGeom prst="rect">
            <a:avLst/>
          </a:prstGeom>
          <a:noFill/>
          <a:ln w="9525">
            <a:noFill/>
            <a:miter lim="800000"/>
            <a:headEnd/>
            <a:tailEnd/>
          </a:ln>
        </p:spPr>
        <p:txBody>
          <a:bodyPr>
            <a:spAutoFit/>
          </a:bodyPr>
          <a:lstStyle/>
          <a:p>
            <a:pPr algn="just" eaLnBrk="1" hangingPunct="1">
              <a:lnSpc>
                <a:spcPct val="90000"/>
              </a:lnSpc>
              <a:spcBef>
                <a:spcPct val="50000"/>
              </a:spcBef>
            </a:pPr>
            <a:r>
              <a:rPr lang="en-US" altLang="en-US" sz="1150" b="1" dirty="0">
                <a:solidFill>
                  <a:schemeClr val="bg1"/>
                </a:solidFill>
              </a:rPr>
              <a:t>During the past 7 </a:t>
            </a:r>
            <a:r>
              <a:rPr lang="en-US" altLang="en-US" sz="1150" b="1" dirty="0" smtClean="0">
                <a:solidFill>
                  <a:schemeClr val="bg1"/>
                </a:solidFill>
              </a:rPr>
              <a:t>days, rainfall was below-average over </a:t>
            </a:r>
            <a:r>
              <a:rPr lang="en-US" altLang="en-US" sz="1150" b="1" dirty="0" smtClean="0">
                <a:solidFill>
                  <a:schemeClr val="bg1"/>
                </a:solidFill>
              </a:rPr>
              <a:t>Equatorial Africa, Gabon, much of Angola, central and eastern DRC, western and northern Zambia, and local areas in northern Mozambique and northern Madagascar.</a:t>
            </a:r>
            <a:endParaRPr lang="en-US" altLang="en-US" sz="1150" b="1" dirty="0" smtClean="0">
              <a:solidFill>
                <a:schemeClr val="bg1"/>
              </a:solidFill>
            </a:endParaRPr>
          </a:p>
          <a:p>
            <a:pPr algn="just" eaLnBrk="1" hangingPunct="1">
              <a:lnSpc>
                <a:spcPct val="90000"/>
              </a:lnSpc>
              <a:spcBef>
                <a:spcPct val="50000"/>
              </a:spcBef>
            </a:pPr>
            <a:r>
              <a:rPr lang="en-US" altLang="en-US" sz="1150" b="1" dirty="0" smtClean="0">
                <a:solidFill>
                  <a:schemeClr val="bg1"/>
                </a:solidFill>
              </a:rPr>
              <a:t>Eastern Liberia, southern Cote d’Ivoire, southwestern Ghana, much of Congo, parts of CAR, western DRC, South Sudan, many parts of Ethiopia, southwestern Somalia, much of Uganda and Kenya, Tanzania, parts of eastern and southern Zambia, Malawi, local areas in Botswana, Zimbabwe, central and southern Mozambique, eastern South Africa, Lesotho, Swaziland, and many parts of Madagascar had above-average rainfall.</a:t>
            </a:r>
            <a:endParaRPr lang="en-US" altLang="en-US" sz="1150" b="1" dirty="0">
              <a:solidFill>
                <a:schemeClr val="bg1"/>
              </a:solidFill>
            </a:endParaRP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3752" y="1216152"/>
            <a:ext cx="3813048" cy="381304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 y="1216152"/>
            <a:ext cx="3813048" cy="3813048"/>
          </a:xfrm>
          <a:prstGeom prst="rect">
            <a:avLst/>
          </a:prstGeom>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30 Days</a:t>
            </a:r>
          </a:p>
        </p:txBody>
      </p:sp>
      <p:sp>
        <p:nvSpPr>
          <p:cNvPr id="12293" name="Text Box 8"/>
          <p:cNvSpPr txBox="1">
            <a:spLocks noChangeArrowheads="1"/>
          </p:cNvSpPr>
          <p:nvPr/>
        </p:nvSpPr>
        <p:spPr bwMode="auto">
          <a:xfrm>
            <a:off x="149225" y="5097341"/>
            <a:ext cx="8842375" cy="1573508"/>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sz="1250" b="1" dirty="0">
                <a:solidFill>
                  <a:schemeClr val="bg1"/>
                </a:solidFill>
              </a:rPr>
              <a:t>During the past 30 </a:t>
            </a:r>
            <a:r>
              <a:rPr lang="en-US" altLang="en-US" sz="1250" b="1" dirty="0" smtClean="0">
                <a:solidFill>
                  <a:schemeClr val="bg1"/>
                </a:solidFill>
              </a:rPr>
              <a:t>days, rainfall </a:t>
            </a:r>
            <a:r>
              <a:rPr lang="en-US" altLang="en-US" sz="1250" b="1" dirty="0">
                <a:solidFill>
                  <a:schemeClr val="bg1"/>
                </a:solidFill>
              </a:rPr>
              <a:t>was above-average </a:t>
            </a:r>
            <a:r>
              <a:rPr lang="en-US" altLang="en-US" sz="1250" b="1" dirty="0" smtClean="0">
                <a:solidFill>
                  <a:schemeClr val="bg1"/>
                </a:solidFill>
              </a:rPr>
              <a:t>over local areas in Guinea, Sierra </a:t>
            </a:r>
            <a:r>
              <a:rPr lang="en-US" altLang="en-US" sz="1250" b="1" dirty="0">
                <a:solidFill>
                  <a:schemeClr val="bg1"/>
                </a:solidFill>
              </a:rPr>
              <a:t>Leone, </a:t>
            </a:r>
            <a:r>
              <a:rPr lang="en-US" altLang="en-US" sz="1250" b="1" dirty="0" smtClean="0">
                <a:solidFill>
                  <a:schemeClr val="bg1"/>
                </a:solidFill>
              </a:rPr>
              <a:t>Liberia, parts of southern </a:t>
            </a:r>
            <a:r>
              <a:rPr lang="en-US" altLang="en-US" sz="1250" b="1" dirty="0">
                <a:solidFill>
                  <a:schemeClr val="bg1"/>
                </a:solidFill>
              </a:rPr>
              <a:t>Cote d’Ivoire</a:t>
            </a:r>
            <a:r>
              <a:rPr lang="en-US" altLang="en-US" sz="1250" b="1" dirty="0" smtClean="0">
                <a:solidFill>
                  <a:schemeClr val="bg1"/>
                </a:solidFill>
              </a:rPr>
              <a:t>, local areas in Ghana, portions of Nigeria, </a:t>
            </a:r>
            <a:r>
              <a:rPr lang="en-US" altLang="en-US" sz="1250" b="1" dirty="0" smtClean="0">
                <a:solidFill>
                  <a:schemeClr val="bg1"/>
                </a:solidFill>
              </a:rPr>
              <a:t>much of Congo</a:t>
            </a:r>
            <a:r>
              <a:rPr lang="en-US" altLang="en-US" sz="1250" b="1" dirty="0">
                <a:solidFill>
                  <a:schemeClr val="bg1"/>
                </a:solidFill>
              </a:rPr>
              <a:t>, </a:t>
            </a:r>
            <a:r>
              <a:rPr lang="en-US" altLang="en-US" sz="1250" b="1" dirty="0" smtClean="0">
                <a:solidFill>
                  <a:schemeClr val="bg1"/>
                </a:solidFill>
              </a:rPr>
              <a:t>western and southern </a:t>
            </a:r>
            <a:r>
              <a:rPr lang="en-US" altLang="en-US" sz="1250" b="1" dirty="0" smtClean="0">
                <a:solidFill>
                  <a:schemeClr val="bg1"/>
                </a:solidFill>
              </a:rPr>
              <a:t>DRC, </a:t>
            </a:r>
            <a:r>
              <a:rPr lang="en-US" altLang="en-US" sz="1250" b="1" dirty="0" smtClean="0">
                <a:solidFill>
                  <a:schemeClr val="bg1"/>
                </a:solidFill>
              </a:rPr>
              <a:t> </a:t>
            </a:r>
            <a:r>
              <a:rPr lang="en-US" altLang="en-US" sz="1250" b="1" dirty="0" smtClean="0">
                <a:solidFill>
                  <a:schemeClr val="bg1"/>
                </a:solidFill>
              </a:rPr>
              <a:t>South </a:t>
            </a:r>
            <a:r>
              <a:rPr lang="en-US" altLang="en-US" sz="1250" b="1" dirty="0">
                <a:solidFill>
                  <a:schemeClr val="bg1"/>
                </a:solidFill>
              </a:rPr>
              <a:t>Sudan, </a:t>
            </a:r>
            <a:r>
              <a:rPr lang="en-US" altLang="en-US" sz="1250" b="1" dirty="0" smtClean="0">
                <a:solidFill>
                  <a:schemeClr val="bg1"/>
                </a:solidFill>
              </a:rPr>
              <a:t>Ethiopia, Rwanda, Burundi, Uganda, Kenya, Tanzania</a:t>
            </a:r>
            <a:r>
              <a:rPr lang="en-US" altLang="en-US" sz="1250" b="1" dirty="0">
                <a:solidFill>
                  <a:schemeClr val="bg1"/>
                </a:solidFill>
              </a:rPr>
              <a:t>, </a:t>
            </a:r>
            <a:r>
              <a:rPr lang="en-US" altLang="en-US" sz="1250" b="1" dirty="0" smtClean="0">
                <a:solidFill>
                  <a:schemeClr val="bg1"/>
                </a:solidFill>
              </a:rPr>
              <a:t>Somalia</a:t>
            </a:r>
            <a:r>
              <a:rPr lang="en-US" altLang="en-US" sz="1250" b="1" dirty="0" smtClean="0">
                <a:solidFill>
                  <a:schemeClr val="bg1"/>
                </a:solidFill>
              </a:rPr>
              <a:t>, local areas in Angola, Namibia, Botswana, </a:t>
            </a:r>
            <a:r>
              <a:rPr lang="en-US" altLang="en-US" sz="1250" b="1" dirty="0" smtClean="0">
                <a:solidFill>
                  <a:schemeClr val="bg1"/>
                </a:solidFill>
              </a:rPr>
              <a:t>northern and eastern </a:t>
            </a:r>
            <a:r>
              <a:rPr lang="en-US" altLang="en-US" sz="1250" b="1" dirty="0" smtClean="0">
                <a:solidFill>
                  <a:schemeClr val="bg1"/>
                </a:solidFill>
              </a:rPr>
              <a:t>Zambia, </a:t>
            </a:r>
            <a:r>
              <a:rPr lang="en-US" altLang="en-US" sz="1250" b="1" dirty="0" smtClean="0">
                <a:solidFill>
                  <a:schemeClr val="bg1"/>
                </a:solidFill>
              </a:rPr>
              <a:t>eastern </a:t>
            </a:r>
            <a:r>
              <a:rPr lang="en-US" altLang="en-US" sz="1250" b="1" dirty="0" smtClean="0">
                <a:solidFill>
                  <a:schemeClr val="bg1"/>
                </a:solidFill>
              </a:rPr>
              <a:t>South Africa, Malawi, northern Mozambique, and many parts of Madagascar.</a:t>
            </a:r>
            <a:endParaRPr lang="en-US" altLang="en-US" sz="1250" b="1" dirty="0">
              <a:solidFill>
                <a:schemeClr val="bg1"/>
              </a:solidFill>
            </a:endParaRPr>
          </a:p>
          <a:p>
            <a:pPr eaLnBrk="1" hangingPunct="1">
              <a:lnSpc>
                <a:spcPct val="90000"/>
              </a:lnSpc>
              <a:spcBef>
                <a:spcPct val="50000"/>
              </a:spcBef>
            </a:pPr>
            <a:r>
              <a:rPr lang="en-US" altLang="en-US" sz="1250" b="1" dirty="0" smtClean="0">
                <a:solidFill>
                  <a:schemeClr val="bg1"/>
                </a:solidFill>
              </a:rPr>
              <a:t>Local areas in </a:t>
            </a:r>
            <a:r>
              <a:rPr lang="en-US" altLang="en-US" sz="1250" b="1" dirty="0" smtClean="0">
                <a:solidFill>
                  <a:schemeClr val="bg1"/>
                </a:solidFill>
              </a:rPr>
              <a:t>Guinea and Liberia, parts of Cote </a:t>
            </a:r>
            <a:r>
              <a:rPr lang="en-US" altLang="en-US" sz="1250" b="1" dirty="0" smtClean="0">
                <a:solidFill>
                  <a:schemeClr val="bg1"/>
                </a:solidFill>
              </a:rPr>
              <a:t>d’Ivoire and Ghana, </a:t>
            </a:r>
            <a:r>
              <a:rPr lang="en-US" altLang="en-US" sz="1250" b="1" dirty="0" smtClean="0">
                <a:solidFill>
                  <a:schemeClr val="bg1"/>
                </a:solidFill>
              </a:rPr>
              <a:t>southern </a:t>
            </a:r>
            <a:r>
              <a:rPr lang="en-US" altLang="en-US" sz="1250" b="1" dirty="0" smtClean="0">
                <a:solidFill>
                  <a:schemeClr val="bg1"/>
                </a:solidFill>
              </a:rPr>
              <a:t>Cameroon, Equatorial Guinea, Gabon, much of Angola, </a:t>
            </a:r>
            <a:r>
              <a:rPr lang="en-US" altLang="en-US" sz="1250" b="1" dirty="0" smtClean="0">
                <a:solidFill>
                  <a:schemeClr val="bg1"/>
                </a:solidFill>
              </a:rPr>
              <a:t>many parts </a:t>
            </a:r>
            <a:r>
              <a:rPr lang="en-US" altLang="en-US" sz="1250" b="1" dirty="0" smtClean="0">
                <a:solidFill>
                  <a:schemeClr val="bg1"/>
                </a:solidFill>
              </a:rPr>
              <a:t>of DRC,  </a:t>
            </a:r>
            <a:r>
              <a:rPr lang="en-US" altLang="en-US" sz="1250" b="1" dirty="0" smtClean="0">
                <a:solidFill>
                  <a:schemeClr val="bg1"/>
                </a:solidFill>
              </a:rPr>
              <a:t>parts </a:t>
            </a:r>
            <a:r>
              <a:rPr lang="en-US" altLang="en-US" sz="1250" b="1" dirty="0" smtClean="0">
                <a:solidFill>
                  <a:schemeClr val="bg1"/>
                </a:solidFill>
              </a:rPr>
              <a:t>of </a:t>
            </a:r>
            <a:r>
              <a:rPr lang="en-US" altLang="en-US" sz="1250" b="1" dirty="0" smtClean="0">
                <a:solidFill>
                  <a:schemeClr val="bg1"/>
                </a:solidFill>
              </a:rPr>
              <a:t>western </a:t>
            </a:r>
            <a:r>
              <a:rPr lang="en-US" altLang="en-US" sz="1250" b="1" dirty="0" smtClean="0">
                <a:solidFill>
                  <a:schemeClr val="bg1"/>
                </a:solidFill>
              </a:rPr>
              <a:t>Zambia, Zimbabwe, parts of southern Mozambique, </a:t>
            </a:r>
            <a:r>
              <a:rPr lang="en-US" altLang="en-US" sz="1250" b="1" dirty="0" smtClean="0">
                <a:solidFill>
                  <a:schemeClr val="bg1"/>
                </a:solidFill>
              </a:rPr>
              <a:t>and western </a:t>
            </a:r>
            <a:r>
              <a:rPr lang="en-US" altLang="en-US" sz="1250" b="1" dirty="0" smtClean="0">
                <a:solidFill>
                  <a:schemeClr val="bg1"/>
                </a:solidFill>
              </a:rPr>
              <a:t>and southern South </a:t>
            </a:r>
            <a:r>
              <a:rPr lang="en-US" altLang="en-US" sz="1250" b="1" dirty="0" smtClean="0">
                <a:solidFill>
                  <a:schemeClr val="bg1"/>
                </a:solidFill>
              </a:rPr>
              <a:t>Africa </a:t>
            </a:r>
            <a:r>
              <a:rPr lang="en-US" altLang="en-US" sz="1250" b="1" dirty="0" smtClean="0">
                <a:solidFill>
                  <a:schemeClr val="bg1"/>
                </a:solidFill>
              </a:rPr>
              <a:t>had below-average rainfall.</a:t>
            </a:r>
            <a:endParaRPr lang="en-US" altLang="en-US" sz="125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216152"/>
            <a:ext cx="3813048" cy="381304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3752" y="1216152"/>
            <a:ext cx="3813048" cy="3813048"/>
          </a:xfrm>
          <a:prstGeom prst="rect">
            <a:avLst/>
          </a:prstGeom>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90 Days</a:t>
            </a:r>
          </a:p>
        </p:txBody>
      </p:sp>
      <p:sp>
        <p:nvSpPr>
          <p:cNvPr id="14341" name="Text Box 8"/>
          <p:cNvSpPr txBox="1">
            <a:spLocks noChangeArrowheads="1"/>
          </p:cNvSpPr>
          <p:nvPr/>
        </p:nvSpPr>
        <p:spPr bwMode="auto">
          <a:xfrm>
            <a:off x="76200" y="5072063"/>
            <a:ext cx="8915400" cy="1514261"/>
          </a:xfrm>
          <a:prstGeom prst="rect">
            <a:avLst/>
          </a:prstGeom>
          <a:noFill/>
          <a:ln w="9525">
            <a:noFill/>
            <a:miter lim="800000"/>
            <a:headEnd/>
            <a:tailEnd/>
          </a:ln>
        </p:spPr>
        <p:txBody>
          <a:bodyPr>
            <a:spAutoFit/>
          </a:bodyPr>
          <a:lstStyle/>
          <a:p>
            <a:pPr algn="just" eaLnBrk="1" hangingPunct="1">
              <a:lnSpc>
                <a:spcPct val="90000"/>
              </a:lnSpc>
              <a:spcBef>
                <a:spcPct val="50000"/>
              </a:spcBef>
            </a:pPr>
            <a:r>
              <a:rPr lang="en-US" altLang="en-US" sz="1200" b="1" dirty="0">
                <a:solidFill>
                  <a:schemeClr val="bg1"/>
                </a:solidFill>
              </a:rPr>
              <a:t>During the past 90 </a:t>
            </a:r>
            <a:r>
              <a:rPr lang="en-US" altLang="en-US" sz="1200" b="1" dirty="0" smtClean="0">
                <a:solidFill>
                  <a:schemeClr val="bg1"/>
                </a:solidFill>
              </a:rPr>
              <a:t>days, rainfall </a:t>
            </a:r>
            <a:r>
              <a:rPr lang="en-US" altLang="en-US" sz="1200" b="1" dirty="0">
                <a:solidFill>
                  <a:schemeClr val="bg1"/>
                </a:solidFill>
              </a:rPr>
              <a:t>was above-average over </a:t>
            </a:r>
            <a:r>
              <a:rPr lang="en-US" altLang="en-US" sz="1200" b="1" dirty="0" smtClean="0">
                <a:solidFill>
                  <a:schemeClr val="bg1"/>
                </a:solidFill>
              </a:rPr>
              <a:t>parts of southern Mauritania, Senegal</a:t>
            </a:r>
            <a:r>
              <a:rPr lang="en-US" altLang="en-US" sz="1200" b="1" dirty="0">
                <a:solidFill>
                  <a:schemeClr val="bg1"/>
                </a:solidFill>
              </a:rPr>
              <a:t>, </a:t>
            </a:r>
            <a:r>
              <a:rPr lang="en-US" altLang="en-US" sz="1200" b="1" dirty="0" smtClean="0">
                <a:solidFill>
                  <a:schemeClr val="bg1"/>
                </a:solidFill>
              </a:rPr>
              <a:t>Guinea-Bissau, </a:t>
            </a:r>
            <a:r>
              <a:rPr lang="en-US" altLang="en-US" sz="1200" b="1" dirty="0" smtClean="0">
                <a:solidFill>
                  <a:schemeClr val="bg1"/>
                </a:solidFill>
              </a:rPr>
              <a:t>much of Guinea</a:t>
            </a:r>
            <a:r>
              <a:rPr lang="en-US" altLang="en-US" sz="1200" b="1" dirty="0" smtClean="0">
                <a:solidFill>
                  <a:schemeClr val="bg1"/>
                </a:solidFill>
              </a:rPr>
              <a:t>, </a:t>
            </a:r>
            <a:r>
              <a:rPr lang="en-US" altLang="en-US" sz="1200" b="1" dirty="0">
                <a:solidFill>
                  <a:schemeClr val="bg1"/>
                </a:solidFill>
              </a:rPr>
              <a:t>Sierra Leone, </a:t>
            </a:r>
            <a:r>
              <a:rPr lang="en-US" altLang="en-US" sz="1200" b="1" dirty="0" smtClean="0">
                <a:solidFill>
                  <a:schemeClr val="bg1"/>
                </a:solidFill>
              </a:rPr>
              <a:t>Liberia</a:t>
            </a:r>
            <a:r>
              <a:rPr lang="en-US" altLang="en-US" sz="1200" b="1" dirty="0">
                <a:solidFill>
                  <a:schemeClr val="bg1"/>
                </a:solidFill>
              </a:rPr>
              <a:t>, </a:t>
            </a:r>
            <a:r>
              <a:rPr lang="en-US" altLang="en-US" sz="1200" b="1" dirty="0" smtClean="0">
                <a:solidFill>
                  <a:schemeClr val="bg1"/>
                </a:solidFill>
              </a:rPr>
              <a:t>southwestern Mali</a:t>
            </a:r>
            <a:r>
              <a:rPr lang="en-US" altLang="en-US" sz="1200" b="1" dirty="0">
                <a:solidFill>
                  <a:schemeClr val="bg1"/>
                </a:solidFill>
              </a:rPr>
              <a:t>, </a:t>
            </a:r>
            <a:r>
              <a:rPr lang="en-US" altLang="en-US" sz="1200" b="1" dirty="0" smtClean="0">
                <a:solidFill>
                  <a:schemeClr val="bg1"/>
                </a:solidFill>
              </a:rPr>
              <a:t>Cote </a:t>
            </a:r>
            <a:r>
              <a:rPr lang="en-US" altLang="en-US" sz="1200" b="1" dirty="0">
                <a:solidFill>
                  <a:schemeClr val="bg1"/>
                </a:solidFill>
              </a:rPr>
              <a:t>d’Ivoire, Burkina Faso, Ghana, Togo, Benin, </a:t>
            </a:r>
            <a:r>
              <a:rPr lang="en-US" altLang="en-US" sz="1200" b="1" dirty="0" smtClean="0">
                <a:solidFill>
                  <a:schemeClr val="bg1"/>
                </a:solidFill>
              </a:rPr>
              <a:t>parts of Niger</a:t>
            </a:r>
            <a:r>
              <a:rPr lang="en-US" altLang="en-US" sz="1200" b="1" dirty="0">
                <a:solidFill>
                  <a:schemeClr val="bg1"/>
                </a:solidFill>
              </a:rPr>
              <a:t>, </a:t>
            </a:r>
            <a:r>
              <a:rPr lang="en-US" altLang="en-US" sz="1200" b="1" dirty="0" smtClean="0">
                <a:solidFill>
                  <a:schemeClr val="bg1"/>
                </a:solidFill>
              </a:rPr>
              <a:t>many parts of </a:t>
            </a:r>
            <a:r>
              <a:rPr lang="en-US" altLang="en-US" sz="1200" b="1" dirty="0">
                <a:solidFill>
                  <a:schemeClr val="bg1"/>
                </a:solidFill>
              </a:rPr>
              <a:t>Nigeria, </a:t>
            </a:r>
            <a:r>
              <a:rPr lang="en-US" altLang="en-US" sz="1200" b="1" dirty="0" smtClean="0">
                <a:solidFill>
                  <a:schemeClr val="bg1"/>
                </a:solidFill>
              </a:rPr>
              <a:t>Chad</a:t>
            </a:r>
            <a:r>
              <a:rPr lang="en-US" altLang="en-US" sz="1200" b="1" dirty="0">
                <a:solidFill>
                  <a:schemeClr val="bg1"/>
                </a:solidFill>
              </a:rPr>
              <a:t>, </a:t>
            </a:r>
            <a:r>
              <a:rPr lang="en-US" altLang="en-US" sz="1200" b="1" dirty="0" smtClean="0">
                <a:solidFill>
                  <a:schemeClr val="bg1"/>
                </a:solidFill>
              </a:rPr>
              <a:t>portions of </a:t>
            </a:r>
            <a:r>
              <a:rPr lang="en-US" altLang="en-US" sz="1200" b="1" dirty="0" smtClean="0">
                <a:solidFill>
                  <a:schemeClr val="bg1"/>
                </a:solidFill>
              </a:rPr>
              <a:t>Cameroon and </a:t>
            </a:r>
            <a:r>
              <a:rPr lang="en-US" altLang="en-US" sz="1200" b="1" dirty="0">
                <a:solidFill>
                  <a:schemeClr val="bg1"/>
                </a:solidFill>
              </a:rPr>
              <a:t>CAR, </a:t>
            </a:r>
            <a:r>
              <a:rPr lang="en-US" altLang="en-US" sz="1200" b="1" dirty="0" smtClean="0">
                <a:solidFill>
                  <a:schemeClr val="bg1"/>
                </a:solidFill>
              </a:rPr>
              <a:t>portions </a:t>
            </a:r>
            <a:r>
              <a:rPr lang="en-US" altLang="en-US" sz="1200" b="1" dirty="0">
                <a:solidFill>
                  <a:schemeClr val="bg1"/>
                </a:solidFill>
              </a:rPr>
              <a:t>of DRC, South Sudan, Uganda, </a:t>
            </a:r>
            <a:r>
              <a:rPr lang="en-US" altLang="en-US" sz="1200" b="1" dirty="0" smtClean="0">
                <a:solidFill>
                  <a:schemeClr val="bg1"/>
                </a:solidFill>
              </a:rPr>
              <a:t>southern and eastern Sudan</a:t>
            </a:r>
            <a:r>
              <a:rPr lang="en-US" altLang="en-US" sz="1200" b="1" dirty="0">
                <a:solidFill>
                  <a:schemeClr val="bg1"/>
                </a:solidFill>
              </a:rPr>
              <a:t>, </a:t>
            </a:r>
            <a:r>
              <a:rPr lang="en-US" altLang="en-US" sz="1200" b="1" dirty="0" smtClean="0">
                <a:solidFill>
                  <a:schemeClr val="bg1"/>
                </a:solidFill>
              </a:rPr>
              <a:t>Eritrea, </a:t>
            </a:r>
            <a:r>
              <a:rPr lang="en-US" altLang="en-US" sz="1200" b="1" dirty="0">
                <a:solidFill>
                  <a:schemeClr val="bg1"/>
                </a:solidFill>
              </a:rPr>
              <a:t>Ethiopia, </a:t>
            </a:r>
            <a:r>
              <a:rPr lang="en-US" altLang="en-US" sz="1200" b="1" dirty="0" smtClean="0">
                <a:solidFill>
                  <a:schemeClr val="bg1"/>
                </a:solidFill>
              </a:rPr>
              <a:t>Kenya</a:t>
            </a:r>
            <a:r>
              <a:rPr lang="en-US" altLang="en-US" sz="1200" b="1" dirty="0">
                <a:solidFill>
                  <a:schemeClr val="bg1"/>
                </a:solidFill>
              </a:rPr>
              <a:t>, </a:t>
            </a:r>
            <a:r>
              <a:rPr lang="en-US" altLang="en-US" sz="1200" b="1" dirty="0" smtClean="0">
                <a:solidFill>
                  <a:schemeClr val="bg1"/>
                </a:solidFill>
              </a:rPr>
              <a:t>Somalia</a:t>
            </a:r>
            <a:r>
              <a:rPr lang="en-US" altLang="en-US" sz="1200" b="1" dirty="0">
                <a:solidFill>
                  <a:schemeClr val="bg1"/>
                </a:solidFill>
              </a:rPr>
              <a:t>,  </a:t>
            </a:r>
            <a:r>
              <a:rPr lang="en-US" altLang="en-US" sz="1200" b="1" dirty="0" smtClean="0">
                <a:solidFill>
                  <a:schemeClr val="bg1"/>
                </a:solidFill>
              </a:rPr>
              <a:t>many parts of Tanzania, local areas in Angola, many parts of Zambia, parts of Namibia and Botswana, Malawi, </a:t>
            </a:r>
            <a:r>
              <a:rPr lang="en-US" altLang="en-US" sz="1200" b="1" dirty="0" smtClean="0">
                <a:solidFill>
                  <a:schemeClr val="bg1"/>
                </a:solidFill>
              </a:rPr>
              <a:t>northeastern South Africa, northern </a:t>
            </a:r>
            <a:r>
              <a:rPr lang="en-US" altLang="en-US" sz="1200" b="1" dirty="0" smtClean="0">
                <a:solidFill>
                  <a:schemeClr val="bg1"/>
                </a:solidFill>
              </a:rPr>
              <a:t>Mozambique, and many parts of Madagascar.</a:t>
            </a:r>
            <a:endParaRPr lang="en-US" altLang="en-US" sz="1200" b="1" dirty="0">
              <a:solidFill>
                <a:schemeClr val="bg1"/>
              </a:solidFill>
            </a:endParaRPr>
          </a:p>
          <a:p>
            <a:pPr algn="just" eaLnBrk="1" hangingPunct="1">
              <a:lnSpc>
                <a:spcPct val="90000"/>
              </a:lnSpc>
              <a:spcBef>
                <a:spcPct val="50000"/>
              </a:spcBef>
            </a:pPr>
            <a:r>
              <a:rPr lang="en-US" altLang="en-US" sz="1200" b="1" dirty="0" smtClean="0">
                <a:solidFill>
                  <a:schemeClr val="bg1"/>
                </a:solidFill>
              </a:rPr>
              <a:t>Local areas in Guinea, parts of southern Cameroon, Gabon, </a:t>
            </a:r>
            <a:r>
              <a:rPr lang="en-US" altLang="en-US" sz="1200" b="1" dirty="0">
                <a:solidFill>
                  <a:schemeClr val="bg1"/>
                </a:solidFill>
              </a:rPr>
              <a:t>parts of CAR, portions </a:t>
            </a:r>
            <a:r>
              <a:rPr lang="en-US" altLang="en-US" sz="1200" b="1" dirty="0" smtClean="0">
                <a:solidFill>
                  <a:schemeClr val="bg1"/>
                </a:solidFill>
              </a:rPr>
              <a:t>of central and eastern DRC, many parts of Angola, parts of western Zambia, Zimbabwe, parts of Namibia and Botswana, southern Mozambique, southern Madagascar and many parts of South Africa had below-average rainfall.</a:t>
            </a:r>
            <a:endParaRPr lang="en-US" altLang="en-US" sz="1200"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3752" y="1216152"/>
            <a:ext cx="3813048" cy="381304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 y="1216152"/>
            <a:ext cx="3813048" cy="3813048"/>
          </a:xfrm>
          <a:prstGeom prst="rect">
            <a:avLst/>
          </a:prstGeom>
        </p:spPr>
      </p:pic>
      <p:sp>
        <p:nvSpPr>
          <p:cNvPr id="16388" name="Rectangle 2"/>
          <p:cNvSpPr>
            <a:spLocks noGrp="1" noChangeArrowheads="1"/>
          </p:cNvSpPr>
          <p:nvPr>
            <p:ph type="title" idx="4294967295"/>
          </p:nvPr>
        </p:nvSpPr>
        <p:spPr>
          <a:xfrm>
            <a:off x="1066800" y="152400"/>
            <a:ext cx="7543800" cy="685800"/>
          </a:xfrm>
        </p:spPr>
        <p:txBody>
          <a:bodyPr/>
          <a:lstStyle/>
          <a:p>
            <a:pPr eaLnBrk="1" hangingPunct="1"/>
            <a:r>
              <a:rPr lang="en-US" altLang="en-US" sz="3600" b="1" smtClean="0">
                <a:solidFill>
                  <a:srgbClr val="FFFF00"/>
                </a:solidFill>
                <a:latin typeface="Arial" charset="0"/>
              </a:rPr>
              <a:t>Rainfall Patterns: Last 180 Days</a:t>
            </a:r>
          </a:p>
        </p:txBody>
      </p:sp>
      <p:sp>
        <p:nvSpPr>
          <p:cNvPr id="8" name="Text Box 8"/>
          <p:cNvSpPr txBox="1">
            <a:spLocks noChangeArrowheads="1"/>
          </p:cNvSpPr>
          <p:nvPr/>
        </p:nvSpPr>
        <p:spPr bwMode="auto">
          <a:xfrm>
            <a:off x="76200" y="5029200"/>
            <a:ext cx="8915400" cy="1327223"/>
          </a:xfrm>
          <a:prstGeom prst="rect">
            <a:avLst/>
          </a:prstGeom>
          <a:noFill/>
          <a:ln>
            <a:noFill/>
          </a:ln>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180" b="1" dirty="0">
                <a:solidFill>
                  <a:schemeClr val="bg1"/>
                </a:solidFill>
                <a:latin typeface="Arial" charset="0"/>
              </a:rPr>
              <a:t>During the past 180 days, </a:t>
            </a:r>
            <a:r>
              <a:rPr lang="en-US" altLang="en-US" sz="1180" b="1" dirty="0" smtClean="0">
                <a:solidFill>
                  <a:schemeClr val="bg1"/>
                </a:solidFill>
                <a:latin typeface="Arial" charset="0"/>
              </a:rPr>
              <a:t>below-average </a:t>
            </a:r>
            <a:r>
              <a:rPr lang="en-US" altLang="en-US" sz="1180" b="1" dirty="0">
                <a:solidFill>
                  <a:schemeClr val="bg1"/>
                </a:solidFill>
                <a:latin typeface="Arial" charset="0"/>
              </a:rPr>
              <a:t>rainfall was observed over </a:t>
            </a:r>
            <a:r>
              <a:rPr lang="en-US" altLang="en-US" sz="1180" b="1" dirty="0" smtClean="0">
                <a:solidFill>
                  <a:schemeClr val="bg1"/>
                </a:solidFill>
                <a:latin typeface="Arial" charset="0"/>
              </a:rPr>
              <a:t>portions of southern Cameroon, Equatorial Guinea, Gabon, parts of central and eastern DRC, many parts of Angola, parts of Namibia and Botswana, much of South Africa, western Zambia, Zimbabwe, and southern Mozambique and southern Madagascar. </a:t>
            </a:r>
          </a:p>
          <a:p>
            <a:pPr algn="just" eaLnBrk="1" hangingPunct="1">
              <a:lnSpc>
                <a:spcPct val="90000"/>
              </a:lnSpc>
              <a:spcBef>
                <a:spcPct val="50000"/>
              </a:spcBef>
              <a:buNone/>
              <a:defRPr/>
            </a:pPr>
            <a:r>
              <a:rPr lang="en-US" altLang="en-US" sz="1180" b="1" dirty="0" smtClean="0">
                <a:solidFill>
                  <a:schemeClr val="bg1"/>
                </a:solidFill>
                <a:latin typeface="Arial" charset="0"/>
              </a:rPr>
              <a:t>Parts of Southern and eastern Mauritania, much of Senegal, Guinea-Bissau, Guinea, Sierra Leone, Mali, Liberia, Cote d’Ivoire, Burkina Faso, Ghana, Togo, Benin, Nigeria, much of Cameroon, Niger, Chad, CAR, many parts of DRC, South Sudan, Sudan, Uganda, Eritrea, Ethiopia, Somalia, Kenya, Tanzania, local areas in Angola, portions of Zambia, Namibia and Botswana, much of Malawi, northern Mozambique and many parts of Madagascar had above-average rainfall.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11"/>
          <p:cNvSpPr>
            <a:spLocks noChangeArrowheads="1"/>
          </p:cNvSpPr>
          <p:nvPr/>
        </p:nvSpPr>
        <p:spPr bwMode="auto">
          <a:xfrm>
            <a:off x="1752600" y="0"/>
            <a:ext cx="6019800" cy="609600"/>
          </a:xfrm>
          <a:prstGeom prst="rect">
            <a:avLst/>
          </a:prstGeom>
          <a:noFill/>
          <a:ln w="9525">
            <a:noFill/>
            <a:miter lim="800000"/>
            <a:headEnd/>
            <a:tailEnd/>
          </a:ln>
        </p:spPr>
        <p:txBody>
          <a:bodyPr anchor="ctr"/>
          <a:lstStyle/>
          <a:p>
            <a:pPr algn="ctr" eaLnBrk="1" hangingPunct="1"/>
            <a:r>
              <a:rPr lang="en-US" altLang="en-US" sz="2800" b="1">
                <a:solidFill>
                  <a:srgbClr val="FFFF00"/>
                </a:solidFill>
              </a:rPr>
              <a:t>Recent Rainfall Evolution</a:t>
            </a:r>
          </a:p>
        </p:txBody>
      </p:sp>
      <p:sp>
        <p:nvSpPr>
          <p:cNvPr id="18436" name="Line 48"/>
          <p:cNvSpPr>
            <a:spLocks noChangeShapeType="1"/>
          </p:cNvSpPr>
          <p:nvPr/>
        </p:nvSpPr>
        <p:spPr bwMode="auto">
          <a:xfrm>
            <a:off x="3352800" y="2057400"/>
            <a:ext cx="0" cy="0"/>
          </a:xfrm>
          <a:prstGeom prst="line">
            <a:avLst/>
          </a:prstGeom>
          <a:noFill/>
          <a:ln w="50800">
            <a:solidFill>
              <a:srgbClr val="FF0000"/>
            </a:solidFill>
            <a:round/>
            <a:headEnd/>
            <a:tailEnd type="triangle" w="med" len="med"/>
          </a:ln>
        </p:spPr>
        <p:txBody>
          <a:bodyPr/>
          <a:lstStyle/>
          <a:p>
            <a:endParaRPr lang="en-US"/>
          </a:p>
        </p:txBody>
      </p:sp>
      <p:pic>
        <p:nvPicPr>
          <p:cNvPr id="18437" name="Picture 13" descr="Clickable Image"/>
          <p:cNvPicPr>
            <a:picLocks noChangeAspect="1" noChangeArrowheads="1"/>
          </p:cNvPicPr>
          <p:nvPr/>
        </p:nvPicPr>
        <p:blipFill>
          <a:blip r:embed="rId3"/>
          <a:srcRect/>
          <a:stretch>
            <a:fillRect/>
          </a:stretch>
        </p:blipFill>
        <p:spPr bwMode="auto">
          <a:xfrm>
            <a:off x="1371600" y="620713"/>
            <a:ext cx="2743200" cy="2628900"/>
          </a:xfrm>
          <a:prstGeom prst="rect">
            <a:avLst/>
          </a:prstGeom>
          <a:noFill/>
          <a:ln w="38100">
            <a:solidFill>
              <a:srgbClr val="FFFF00"/>
            </a:solidFill>
            <a:miter lim="800000"/>
            <a:headEnd/>
            <a:tailEnd/>
          </a:ln>
        </p:spPr>
      </p:pic>
      <p:sp>
        <p:nvSpPr>
          <p:cNvPr id="18438" name="Line 169"/>
          <p:cNvSpPr>
            <a:spLocks noChangeShapeType="1"/>
          </p:cNvSpPr>
          <p:nvPr/>
        </p:nvSpPr>
        <p:spPr bwMode="auto">
          <a:xfrm flipH="1">
            <a:off x="3505200" y="1925970"/>
            <a:ext cx="1447800" cy="48688"/>
          </a:xfrm>
          <a:prstGeom prst="line">
            <a:avLst/>
          </a:prstGeom>
          <a:noFill/>
          <a:ln w="50800">
            <a:solidFill>
              <a:srgbClr val="FF0000"/>
            </a:solidFill>
            <a:round/>
            <a:headEnd/>
            <a:tailEnd type="triangle" w="med" len="med"/>
          </a:ln>
        </p:spPr>
        <p:txBody>
          <a:bodyPr/>
          <a:lstStyle/>
          <a:p>
            <a:endParaRPr lang="en-US"/>
          </a:p>
        </p:txBody>
      </p:sp>
      <p:sp>
        <p:nvSpPr>
          <p:cNvPr id="18439" name="Line 169"/>
          <p:cNvSpPr>
            <a:spLocks noChangeShapeType="1"/>
          </p:cNvSpPr>
          <p:nvPr/>
        </p:nvSpPr>
        <p:spPr bwMode="auto">
          <a:xfrm flipH="1" flipV="1">
            <a:off x="2971800" y="3048000"/>
            <a:ext cx="38100" cy="708026"/>
          </a:xfrm>
          <a:prstGeom prst="line">
            <a:avLst/>
          </a:prstGeom>
          <a:noFill/>
          <a:ln w="50800">
            <a:solidFill>
              <a:srgbClr val="FF0000"/>
            </a:solidFill>
            <a:round/>
            <a:headEnd/>
            <a:tailEnd type="triangle" w="med" len="med"/>
          </a:ln>
        </p:spPr>
        <p:txBody>
          <a:bodyPr/>
          <a:lstStyle/>
          <a:p>
            <a:endParaRPr lang="en-US"/>
          </a:p>
        </p:txBody>
      </p:sp>
      <p:sp>
        <p:nvSpPr>
          <p:cNvPr id="2" name="Text Box 8"/>
          <p:cNvSpPr txBox="1">
            <a:spLocks noChangeArrowheads="1"/>
          </p:cNvSpPr>
          <p:nvPr/>
        </p:nvSpPr>
        <p:spPr bwMode="auto">
          <a:xfrm>
            <a:off x="85725" y="6094413"/>
            <a:ext cx="8924925" cy="611706"/>
          </a:xfrm>
          <a:prstGeom prst="rect">
            <a:avLst/>
          </a:prstGeom>
          <a:noFill/>
          <a:ln>
            <a:noFill/>
          </a:ln>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50000"/>
              </a:spcBef>
              <a:buFontTx/>
              <a:buNone/>
              <a:defRPr/>
            </a:pPr>
            <a:r>
              <a:rPr lang="en-US" altLang="en-US" sz="1250" b="1" dirty="0" smtClean="0">
                <a:solidFill>
                  <a:schemeClr val="bg1"/>
                </a:solidFill>
                <a:latin typeface="Arial" charset="0"/>
                <a:cs typeface="+mn-cs"/>
              </a:rPr>
              <a:t>Daily evolution of rainfall over the last 90 days at selected locations shows that moderate to locally heavy rainfall sustained moisture surpluses over parts of  Tanzania (bottom right) and Kenya (top right). Seasonal total rainfall remained below-average over many parts of </a:t>
            </a:r>
            <a:r>
              <a:rPr lang="en-US" altLang="en-US" sz="1250" b="1" dirty="0" smtClean="0">
                <a:solidFill>
                  <a:schemeClr val="bg1"/>
                </a:solidFill>
                <a:latin typeface="Arial" charset="0"/>
                <a:cs typeface="+mn-cs"/>
              </a:rPr>
              <a:t>South Africa (bottom </a:t>
            </a:r>
            <a:r>
              <a:rPr lang="en-US" altLang="en-US" sz="1250" b="1" dirty="0" smtClean="0">
                <a:solidFill>
                  <a:schemeClr val="bg1"/>
                </a:solidFill>
                <a:latin typeface="Arial" charset="0"/>
                <a:cs typeface="+mn-cs"/>
              </a:rPr>
              <a:t>left).</a:t>
            </a:r>
          </a:p>
        </p:txBody>
      </p:sp>
      <p:sp>
        <p:nvSpPr>
          <p:cNvPr id="18441" name="Line 169"/>
          <p:cNvSpPr>
            <a:spLocks noChangeShapeType="1"/>
          </p:cNvSpPr>
          <p:nvPr/>
        </p:nvSpPr>
        <p:spPr bwMode="auto">
          <a:xfrm flipH="1" flipV="1">
            <a:off x="3352800" y="2133081"/>
            <a:ext cx="1447800" cy="1448318"/>
          </a:xfrm>
          <a:prstGeom prst="line">
            <a:avLst/>
          </a:prstGeom>
          <a:noFill/>
          <a:ln w="50800">
            <a:solidFill>
              <a:srgbClr val="FF0000"/>
            </a:solidFill>
            <a:round/>
            <a:headEnd/>
            <a:tailEnd type="triangle" w="med" len="med"/>
          </a:ln>
        </p:spPr>
        <p:txBody>
          <a:bodyPr/>
          <a:lstStyle/>
          <a:p>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3462528"/>
            <a:ext cx="4048125" cy="263347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8200" y="3462528"/>
            <a:ext cx="4067175" cy="2633472"/>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48200" y="609600"/>
            <a:ext cx="4067175" cy="263347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1520952"/>
            <a:ext cx="3813048" cy="3813048"/>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1520952"/>
            <a:ext cx="3813048" cy="3813048"/>
          </a:xfrm>
          <a:prstGeom prst="rect">
            <a:avLst/>
          </a:prstGeom>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smtClean="0">
                <a:solidFill>
                  <a:srgbClr val="FFFF00"/>
                </a:solidFill>
                <a:latin typeface="Arial" charset="0"/>
              </a:rPr>
              <a:t>Atmospheric Circulation:</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20485" name="Text Box 3"/>
          <p:cNvSpPr txBox="1">
            <a:spLocks noChangeArrowheads="1"/>
          </p:cNvSpPr>
          <p:nvPr/>
        </p:nvSpPr>
        <p:spPr bwMode="auto">
          <a:xfrm>
            <a:off x="530225" y="5562600"/>
            <a:ext cx="8382000" cy="535531"/>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b="1" dirty="0" smtClean="0">
                <a:solidFill>
                  <a:schemeClr val="bg1"/>
                </a:solidFill>
              </a:rPr>
              <a:t>Lower-level wind anomalies were westerly over many places of equatorial Africa (left panel).</a:t>
            </a:r>
            <a:endParaRPr lang="en-US" altLang="en-US" b="1" dirty="0">
              <a:solidFill>
                <a:schemeClr val="bg1"/>
              </a:solidFill>
            </a:endParaRPr>
          </a:p>
        </p:txBody>
      </p:sp>
      <p:sp>
        <p:nvSpPr>
          <p:cNvPr id="9" name="Oval 8"/>
          <p:cNvSpPr/>
          <p:nvPr/>
        </p:nvSpPr>
        <p:spPr>
          <a:xfrm rot="5082009">
            <a:off x="2186552" y="2561568"/>
            <a:ext cx="582150" cy="1759184"/>
          </a:xfrm>
          <a:prstGeom prst="ellipse">
            <a:avLst/>
          </a:prstGeom>
          <a:noFill/>
          <a:ln w="38100">
            <a:solidFill>
              <a:srgbClr val="7030A0"/>
            </a:solidFill>
          </a:ln>
          <a:scene3d>
            <a:camera prst="orthographicFront">
              <a:rot lat="0" lon="0" rev="212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167304</TotalTime>
  <Words>1694</Words>
  <Application>Microsoft Office PowerPoint</Application>
  <PresentationFormat>On-screen Show (4:3)</PresentationFormat>
  <Paragraphs>68</Paragraphs>
  <Slides>13</Slides>
  <Notes>13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8"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7 Days</vt:lpstr>
      <vt:lpstr>Rainfall Patterns: Last 30 Days</vt:lpstr>
      <vt:lpstr>Rainfall Patterns: Last 90 Days</vt:lpstr>
      <vt:lpstr>Rainfall Patterns: Last 180 Days</vt:lpstr>
      <vt:lpstr>PowerPoint Presentation</vt:lpstr>
      <vt:lpstr>Atmospheric Circulation: Last 7 Days</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8487</cp:revision>
  <cp:lastPrinted>2018-07-09T15:13:07Z</cp:lastPrinted>
  <dcterms:created xsi:type="dcterms:W3CDTF">2001-08-31T10:39:36Z</dcterms:created>
  <dcterms:modified xsi:type="dcterms:W3CDTF">2019-12-16T18:44:27Z</dcterms:modified>
</cp:coreProperties>
</file>