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12/23/2019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53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23 </a:t>
            </a:r>
            <a:r>
              <a:rPr lang="en-US" altLang="en-US" sz="2800" b="1" dirty="0" smtClean="0">
                <a:solidFill>
                  <a:schemeClr val="bg1"/>
                </a:solidFill>
              </a:rPr>
              <a:t>December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parts of </a:t>
            </a:r>
            <a:r>
              <a:rPr lang="en-US" altLang="en-US" sz="1250" b="1" dirty="0" smtClean="0">
                <a:solidFill>
                  <a:schemeClr val="bg1"/>
                </a:solidFill>
              </a:rPr>
              <a:t>Angola, southern and eastern DRC, northern and eastern Zambia, southeastern Uganda and southwestern Kenya, Tanzania, northern Malawi, northern Mozambique, and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530657" y="1524000"/>
            <a:ext cx="3515321"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24 – 30 December, 2019</a:t>
            </a:r>
          </a:p>
          <a:p>
            <a:pPr algn="ctr" eaLnBrk="1" hangingPunct="1"/>
            <a:endParaRPr lang="en-US" altLang="en-US" sz="1400" dirty="0"/>
          </a:p>
        </p:txBody>
      </p:sp>
      <p:sp>
        <p:nvSpPr>
          <p:cNvPr id="22535" name="TextBox 10"/>
          <p:cNvSpPr txBox="1">
            <a:spLocks noChangeArrowheads="1"/>
          </p:cNvSpPr>
          <p:nvPr/>
        </p:nvSpPr>
        <p:spPr bwMode="auto">
          <a:xfrm>
            <a:off x="4349579" y="1524000"/>
            <a:ext cx="458022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31 December – 6 January,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447800"/>
            <a:ext cx="3428999"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24 – 30 December, 2019</a:t>
            </a:r>
            <a:endParaRPr lang="nl-NL" altLang="en-US" b="1" dirty="0">
              <a:solidFill>
                <a:srgbClr val="FFFF00"/>
              </a:solidFill>
            </a:endParaRPr>
          </a:p>
        </p:txBody>
      </p:sp>
      <p:sp>
        <p:nvSpPr>
          <p:cNvPr id="11" name="Text Box 8"/>
          <p:cNvSpPr txBox="1">
            <a:spLocks noChangeArrowheads="1"/>
          </p:cNvSpPr>
          <p:nvPr/>
        </p:nvSpPr>
        <p:spPr bwMode="auto">
          <a:xfrm>
            <a:off x="3581400" y="1676400"/>
            <a:ext cx="5349875" cy="34624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portions </a:t>
            </a:r>
            <a:r>
              <a:rPr lang="en-US" altLang="en-US" sz="1150" b="1" dirty="0">
                <a:solidFill>
                  <a:srgbClr val="FFFF00"/>
                </a:solidFill>
                <a:latin typeface="Arial" charset="0"/>
              </a:rPr>
              <a:t>of Angola, southern DRC, much of Tanzania, parts of southern Kenya, </a:t>
            </a:r>
            <a:r>
              <a:rPr lang="en-US" altLang="en-US" sz="1150" b="1" dirty="0" smtClean="0">
                <a:solidFill>
                  <a:srgbClr val="FFFF00"/>
                </a:solidFill>
                <a:latin typeface="Arial" charset="0"/>
              </a:rPr>
              <a:t>Malawi, northern Mozambique and northern Madagascar: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convergence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a:t>
            </a:r>
            <a:r>
              <a:rPr lang="en-US" altLang="en-US" sz="1200" b="1" dirty="0" smtClean="0">
                <a:solidFill>
                  <a:srgbClr val="FFFF00"/>
                </a:solidFill>
                <a:latin typeface="Arial" charset="0"/>
              </a:rPr>
              <a:t>southeastern </a:t>
            </a:r>
            <a:r>
              <a:rPr lang="en-US" altLang="en-US" sz="1200" b="1" dirty="0">
                <a:solidFill>
                  <a:srgbClr val="FFFF00"/>
                </a:solidFill>
                <a:latin typeface="Arial" charset="0"/>
              </a:rPr>
              <a:t>Angola, the Caprivi Strip of Namibia, southern </a:t>
            </a:r>
            <a:r>
              <a:rPr lang="en-US" altLang="en-US" sz="1200" b="1" dirty="0" smtClean="0">
                <a:solidFill>
                  <a:srgbClr val="FFFF00"/>
                </a:solidFill>
                <a:latin typeface="Arial" charset="0"/>
              </a:rPr>
              <a:t>Zambia, </a:t>
            </a:r>
            <a:r>
              <a:rPr lang="en-US" altLang="en-US" sz="1200" b="1" dirty="0">
                <a:solidFill>
                  <a:srgbClr val="FFFF00"/>
                </a:solidFill>
                <a:latin typeface="Arial" charset="0"/>
              </a:rPr>
              <a:t>northern Botswana, </a:t>
            </a:r>
            <a:r>
              <a:rPr lang="en-US" altLang="en-US" sz="1200" b="1" dirty="0" smtClean="0">
                <a:solidFill>
                  <a:srgbClr val="FFFF00"/>
                </a:solidFill>
                <a:latin typeface="Arial" charset="0"/>
              </a:rPr>
              <a:t>Zimbabwe, </a:t>
            </a:r>
            <a:r>
              <a:rPr lang="en-US" altLang="en-US" sz="1200" b="1" dirty="0">
                <a:solidFill>
                  <a:srgbClr val="FFFF00"/>
                </a:solidFill>
                <a:latin typeface="Arial" charset="0"/>
              </a:rPr>
              <a:t>southern Mozambique, </a:t>
            </a:r>
            <a:r>
              <a:rPr lang="en-US" altLang="en-US" sz="1200" b="1" dirty="0" smtClean="0">
                <a:solidFill>
                  <a:srgbClr val="FFFF00"/>
                </a:solidFill>
                <a:latin typeface="Arial" charset="0"/>
              </a:rPr>
              <a:t>northern </a:t>
            </a:r>
            <a:r>
              <a:rPr lang="en-US" altLang="en-US" sz="1200" b="1" dirty="0">
                <a:solidFill>
                  <a:srgbClr val="FFFF00"/>
                </a:solidFill>
                <a:latin typeface="Arial" charset="0"/>
              </a:rPr>
              <a:t>South </a:t>
            </a:r>
            <a:r>
              <a:rPr lang="en-US" altLang="en-US" sz="1200" b="1" dirty="0" smtClean="0">
                <a:solidFill>
                  <a:srgbClr val="FFFF00"/>
                </a:solidFill>
                <a:latin typeface="Arial" charset="0"/>
              </a:rPr>
              <a:t>Africa and southern Madagascar: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parts of South Africa and Lesotho</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31 December -  6 January, 2020</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308546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a:t>
            </a:r>
            <a:r>
              <a:rPr lang="en-US" altLang="en-US" sz="1150" b="1" dirty="0" smtClean="0">
                <a:solidFill>
                  <a:srgbClr val="FFFF00"/>
                </a:solidFill>
                <a:latin typeface="Arial" charset="0"/>
              </a:rPr>
              <a:t>parts of Angola</a:t>
            </a:r>
            <a:r>
              <a:rPr lang="en-US" altLang="en-US" sz="1150" b="1" dirty="0">
                <a:solidFill>
                  <a:srgbClr val="FFFF00"/>
                </a:solidFill>
                <a:latin typeface="Arial" charset="0"/>
              </a:rPr>
              <a:t>, </a:t>
            </a:r>
            <a:r>
              <a:rPr lang="en-US" altLang="en-US" sz="1150" b="1" dirty="0" smtClean="0">
                <a:solidFill>
                  <a:srgbClr val="FFFF00"/>
                </a:solidFill>
                <a:latin typeface="Arial" charset="0"/>
              </a:rPr>
              <a:t>southern </a:t>
            </a:r>
            <a:r>
              <a:rPr lang="en-US" altLang="en-US" sz="1150" b="1" dirty="0">
                <a:solidFill>
                  <a:srgbClr val="FFFF00"/>
                </a:solidFill>
                <a:latin typeface="Arial" charset="0"/>
              </a:rPr>
              <a:t>DRC, northern </a:t>
            </a:r>
            <a:r>
              <a:rPr lang="en-US" altLang="en-US" sz="1150" b="1" dirty="0" smtClean="0">
                <a:solidFill>
                  <a:srgbClr val="FFFF00"/>
                </a:solidFill>
                <a:latin typeface="Arial" charset="0"/>
              </a:rPr>
              <a:t>and eastern Zambia</a:t>
            </a:r>
            <a:r>
              <a:rPr lang="en-US" altLang="en-US" sz="1150" b="1" dirty="0">
                <a:solidFill>
                  <a:srgbClr val="FFFF00"/>
                </a:solidFill>
                <a:latin typeface="Arial" charset="0"/>
              </a:rPr>
              <a:t>, Malawi</a:t>
            </a:r>
            <a:r>
              <a:rPr lang="en-US" altLang="en-US" sz="1150" b="1" dirty="0" smtClean="0">
                <a:solidFill>
                  <a:srgbClr val="FFFF00"/>
                </a:solidFill>
                <a:latin typeface="Arial" charset="0"/>
              </a:rPr>
              <a:t>, southern Tanzania and northern Mozambique: </a:t>
            </a:r>
            <a:r>
              <a:rPr lang="en-US" altLang="en-US" sz="1150" dirty="0" smtClean="0">
                <a:solidFill>
                  <a:schemeClr val="bg1"/>
                </a:solidFill>
                <a:latin typeface="Arial" charset="0"/>
              </a:rPr>
              <a:t>An </a:t>
            </a:r>
            <a:r>
              <a:rPr lang="en-US" altLang="en-US" sz="1150" dirty="0">
                <a:solidFill>
                  <a:schemeClr val="bg1"/>
                </a:solidFill>
                <a:latin typeface="Arial" charset="0"/>
              </a:rPr>
              <a:t>area of anomalous lower-level </a:t>
            </a:r>
            <a:r>
              <a:rPr lang="en-US" altLang="en-US" sz="1150" dirty="0" smtClean="0">
                <a:solidFill>
                  <a:schemeClr val="bg1"/>
                </a:solidFill>
                <a:latin typeface="Arial" charset="0"/>
              </a:rPr>
              <a:t>convergence </a:t>
            </a:r>
            <a:r>
              <a:rPr lang="en-US" altLang="en-US" sz="1150" dirty="0">
                <a:solidFill>
                  <a:schemeClr val="bg1"/>
                </a:solidFill>
                <a:latin typeface="Arial" charset="0"/>
              </a:rPr>
              <a:t>and upper-level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northern DRC</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area of anomalous lower-level divergence and upper-level 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northern South Africa, Botswana, </a:t>
            </a:r>
            <a:r>
              <a:rPr lang="en-US" altLang="en-US" sz="1100" b="1" dirty="0" smtClean="0">
                <a:solidFill>
                  <a:srgbClr val="FFFF00"/>
                </a:solidFill>
                <a:latin typeface="Arial" charset="0"/>
              </a:rPr>
              <a:t>Zimbabwe, </a:t>
            </a:r>
            <a:r>
              <a:rPr lang="en-US" altLang="en-US" sz="1100" b="1" dirty="0">
                <a:solidFill>
                  <a:srgbClr val="FFFF00"/>
                </a:solidFill>
                <a:latin typeface="Arial" charset="0"/>
              </a:rPr>
              <a:t>and southern Mozambique</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smtClean="0">
                <a:solidFill>
                  <a:srgbClr val="FFFF00"/>
                </a:solidFill>
                <a:latin typeface="Arial" charset="0"/>
              </a:rPr>
              <a:t>Confidence</a:t>
            </a:r>
            <a:r>
              <a:rPr lang="en-US" altLang="en-US" sz="1100" b="1" dirty="0" smtClean="0">
                <a:solidFill>
                  <a:srgbClr val="FFFF00"/>
                </a:solidFill>
                <a:latin typeface="Arial" charset="0"/>
              </a:rPr>
              <a:t>: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1919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local areas in Gabon and central Congo, portions of Angola and DRC, many parts of Zambia, Zimbabwe, Malawi, Mozambique, Madagascar and portions of South Africa</a:t>
            </a:r>
            <a:r>
              <a:rPr lang="en-US" altLang="en-US" sz="1200" b="1" dirty="0" smtClean="0">
                <a:solidFill>
                  <a:schemeClr val="bg1"/>
                </a:solidFill>
              </a:rPr>
              <a:t>. Eastern </a:t>
            </a:r>
            <a:r>
              <a:rPr lang="en-US" altLang="en-US" sz="1200" b="1" dirty="0">
                <a:solidFill>
                  <a:schemeClr val="bg1"/>
                </a:solidFill>
              </a:rPr>
              <a:t>Liberia, parts of Congo, western Angola, local areas in DRC, southwestern Ethiopia, parts of Kenya, many parts of Tanzania, local areas in northern Mozambique, and southwestern Botswana had above-average rainfall.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Liberia, parts of southern Cote d’Ivoire, local areas in Ghana and Nigeria, much of Congo, western and southern DRC,  South Sudan, Ethiopia, Rwanda, Burundi, Uganda, Kenya, Tanzania, Somalia, local areas in Angola, Namibia, Botswana, eastern Zambia, eastern South Africa, Malawi,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and Liberia, parts of Cote d’Ivoire and Ghana, southern Cameroon, Equatorial Guinea, Gabon, many parts of Angola and DRC,  western Zambia, Zimbabwe, southern Mozambique, western and southern South Africa and parts of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Liberia, parts of southern Cote d’Ivoire, local areas in Ghana and Nigeria, much of Congo, western and southern DRC,  South Sudan, Ethiopia, Rwanda, Burundi, Uganda, Kenya, Tanzania, Somalia, local areas in Angola, Namibia, Botswana, eastern Zambia, eastern South Africa, Malawi,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and Liberia, parts of Cote d’Ivoire and Ghana, southern Cameroon, Equatorial Guinea, Gabon, many parts of Angola and DRC,  western Zambia, Zimbabwe, southern Mozambique, western and southern South Africa and parts of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parts of Angola, southern DRC, northern and eastern Zambia, Malawi, Tanzania, northern Mozambique, and parts of South Africa and Lesotho. In contrast, there is an increased chance for below-average rainfall over parts of southern Zambia, southeastern Angola, northern and eastern Botswana, Zimbabwe, northeastern South Africa, and central and southern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Below-average rainfall was observed over many places in Southern Africa, while moderate to locally heavy rainfall sustained moisture surpluses over many parts of Tanzania.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smtClean="0">
                <a:solidFill>
                  <a:schemeClr val="bg1"/>
                </a:solidFill>
              </a:rPr>
              <a:t>parts of </a:t>
            </a:r>
            <a:r>
              <a:rPr lang="en-US" sz="1800" b="1" dirty="0" smtClean="0">
                <a:solidFill>
                  <a:schemeClr val="bg1"/>
                </a:solidFill>
              </a:rPr>
              <a:t>Angola, southern DRC, northern and eastern Zambia, Malawi, Tanzania, northern Mozambique, and parts of South Africa and Lesotho. In contrast, there is an increased chance for below-average rainfall over parts of southern Zambia, southeastern Angola, northern and eastern Botswana, Zimbabwe, northeastern South Africa, and central and southern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52400" y="5296446"/>
            <a:ext cx="8839200" cy="81791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rainfall was below-average over </a:t>
            </a:r>
            <a:r>
              <a:rPr lang="en-US" altLang="en-US" sz="1150" b="1" dirty="0" smtClean="0">
                <a:solidFill>
                  <a:schemeClr val="bg1"/>
                </a:solidFill>
              </a:rPr>
              <a:t>local areas in Gabon and central Congo, portions of Angola and DRC, many parts of Zambia, Zimbabwe, Malawi, Mozambique, Madagascar and portions of South Africa.</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Eastern Liberia, </a:t>
            </a:r>
            <a:r>
              <a:rPr lang="en-US" altLang="en-US" sz="1150" b="1" dirty="0" smtClean="0">
                <a:solidFill>
                  <a:schemeClr val="bg1"/>
                </a:solidFill>
              </a:rPr>
              <a:t>parts of Congo, western Angola, local areas in DRC, southwestern Ethiopia, parts of Kenya, many parts of Tanzania, local areas in northern Mozambique, and southwestern Botswana had above-average rainfall. </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a:t>
            </a:r>
            <a:r>
              <a:rPr lang="en-US" altLang="en-US" sz="1250" b="1" dirty="0" smtClean="0">
                <a:solidFill>
                  <a:schemeClr val="bg1"/>
                </a:solidFill>
              </a:rPr>
              <a:t>in </a:t>
            </a:r>
            <a:r>
              <a:rPr lang="en-US" altLang="en-US" sz="1250" b="1" dirty="0" smtClean="0">
                <a:solidFill>
                  <a:schemeClr val="bg1"/>
                </a:solidFill>
              </a:rPr>
              <a:t>Liberia, parts of southern </a:t>
            </a:r>
            <a:r>
              <a:rPr lang="en-US" altLang="en-US" sz="1250" b="1" dirty="0">
                <a:solidFill>
                  <a:schemeClr val="bg1"/>
                </a:solidFill>
              </a:rPr>
              <a:t>Cote d’Ivoire</a:t>
            </a:r>
            <a:r>
              <a:rPr lang="en-US" altLang="en-US" sz="1250" b="1" dirty="0" smtClean="0">
                <a:solidFill>
                  <a:schemeClr val="bg1"/>
                </a:solidFill>
              </a:rPr>
              <a:t>, local areas in </a:t>
            </a:r>
            <a:r>
              <a:rPr lang="en-US" altLang="en-US" sz="1250" b="1" dirty="0" smtClean="0">
                <a:solidFill>
                  <a:schemeClr val="bg1"/>
                </a:solidFill>
              </a:rPr>
              <a:t>Ghana and </a:t>
            </a:r>
            <a:r>
              <a:rPr lang="en-US" altLang="en-US" sz="1250" b="1" dirty="0" smtClean="0">
                <a:solidFill>
                  <a:schemeClr val="bg1"/>
                </a:solidFill>
              </a:rPr>
              <a:t>Nigeria, much of Congo</a:t>
            </a:r>
            <a:r>
              <a:rPr lang="en-US" altLang="en-US" sz="1250" b="1" dirty="0">
                <a:solidFill>
                  <a:schemeClr val="bg1"/>
                </a:solidFill>
              </a:rPr>
              <a:t>, </a:t>
            </a:r>
            <a:r>
              <a:rPr lang="en-US" altLang="en-US" sz="1250" b="1" dirty="0" smtClean="0">
                <a:solidFill>
                  <a:schemeClr val="bg1"/>
                </a:solidFill>
              </a:rPr>
              <a:t>western and southern DRC,  South </a:t>
            </a:r>
            <a:r>
              <a:rPr lang="en-US" altLang="en-US" sz="1250" b="1" dirty="0">
                <a:solidFill>
                  <a:schemeClr val="bg1"/>
                </a:solidFill>
              </a:rPr>
              <a:t>Sudan, </a:t>
            </a:r>
            <a:r>
              <a:rPr lang="en-US" altLang="en-US" sz="1250" b="1" dirty="0" smtClean="0">
                <a:solidFill>
                  <a:schemeClr val="bg1"/>
                </a:solidFill>
              </a:rPr>
              <a:t>Ethiopia, Rwanda, Burundi, Uganda, Kenya, Tanzania</a:t>
            </a:r>
            <a:r>
              <a:rPr lang="en-US" altLang="en-US" sz="1250" b="1" dirty="0">
                <a:solidFill>
                  <a:schemeClr val="bg1"/>
                </a:solidFill>
              </a:rPr>
              <a:t>, </a:t>
            </a:r>
            <a:r>
              <a:rPr lang="en-US" altLang="en-US" sz="1250" b="1" dirty="0" smtClean="0">
                <a:solidFill>
                  <a:schemeClr val="bg1"/>
                </a:solidFill>
              </a:rPr>
              <a:t>Somalia, local areas in Angola, Namibia, Botswana, </a:t>
            </a:r>
            <a:r>
              <a:rPr lang="en-US" altLang="en-US" sz="1250" b="1" dirty="0" smtClean="0">
                <a:solidFill>
                  <a:schemeClr val="bg1"/>
                </a:solidFill>
              </a:rPr>
              <a:t>eastern </a:t>
            </a:r>
            <a:r>
              <a:rPr lang="en-US" altLang="en-US" sz="1250" b="1" dirty="0" smtClean="0">
                <a:solidFill>
                  <a:schemeClr val="bg1"/>
                </a:solidFill>
              </a:rPr>
              <a:t>Zambia, eastern South Africa, Malawi, northern Mozambique,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Guinea and Liberia, parts of Cote d’Ivoire and Ghana, southern Cameroon, Equatorial Guinea, Gabon, </a:t>
            </a:r>
            <a:r>
              <a:rPr lang="en-US" altLang="en-US" sz="1250" b="1" dirty="0" smtClean="0">
                <a:solidFill>
                  <a:schemeClr val="bg1"/>
                </a:solidFill>
              </a:rPr>
              <a:t>many parts of Angola and </a:t>
            </a:r>
            <a:r>
              <a:rPr lang="en-US" altLang="en-US" sz="1250" b="1" dirty="0" smtClean="0">
                <a:solidFill>
                  <a:schemeClr val="bg1"/>
                </a:solidFill>
              </a:rPr>
              <a:t>DRC,  </a:t>
            </a:r>
            <a:r>
              <a:rPr lang="en-US" altLang="en-US" sz="1250" b="1" dirty="0" smtClean="0">
                <a:solidFill>
                  <a:schemeClr val="bg1"/>
                </a:solidFill>
              </a:rPr>
              <a:t>western </a:t>
            </a:r>
            <a:r>
              <a:rPr lang="en-US" altLang="en-US" sz="1250" b="1" dirty="0" smtClean="0">
                <a:solidFill>
                  <a:schemeClr val="bg1"/>
                </a:solidFill>
              </a:rPr>
              <a:t>Zambia, Zimbabwe, </a:t>
            </a:r>
            <a:r>
              <a:rPr lang="en-US" altLang="en-US" sz="1250" b="1" dirty="0" smtClean="0">
                <a:solidFill>
                  <a:schemeClr val="bg1"/>
                </a:solidFill>
              </a:rPr>
              <a:t>southern </a:t>
            </a:r>
            <a:r>
              <a:rPr lang="en-US" altLang="en-US" sz="1250" b="1" dirty="0" smtClean="0">
                <a:solidFill>
                  <a:schemeClr val="bg1"/>
                </a:solidFill>
              </a:rPr>
              <a:t>Mozambique, </a:t>
            </a:r>
            <a:r>
              <a:rPr lang="en-US" altLang="en-US" sz="1250" b="1" dirty="0" smtClean="0">
                <a:solidFill>
                  <a:schemeClr val="bg1"/>
                </a:solidFill>
              </a:rPr>
              <a:t>western </a:t>
            </a:r>
            <a:r>
              <a:rPr lang="en-US" altLang="en-US" sz="1250" b="1" dirty="0" smtClean="0">
                <a:solidFill>
                  <a:schemeClr val="bg1"/>
                </a:solidFill>
              </a:rPr>
              <a:t>and southern South Africa </a:t>
            </a:r>
            <a:r>
              <a:rPr lang="en-US" altLang="en-US" sz="1250" b="1" dirty="0" smtClean="0">
                <a:solidFill>
                  <a:schemeClr val="bg1"/>
                </a:solidFill>
              </a:rPr>
              <a:t>and parts of Madagascar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07008"/>
            <a:ext cx="3822192" cy="3822192"/>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680460"/>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Senegal</a:t>
            </a:r>
            <a:r>
              <a:rPr lang="en-US" altLang="en-US" sz="1200" b="1" dirty="0">
                <a:solidFill>
                  <a:schemeClr val="bg1"/>
                </a:solidFill>
              </a:rPr>
              <a:t>, </a:t>
            </a:r>
            <a:r>
              <a:rPr lang="en-US" altLang="en-US" sz="1200" b="1" dirty="0" smtClean="0">
                <a:solidFill>
                  <a:schemeClr val="bg1"/>
                </a:solidFill>
              </a:rPr>
              <a:t>Guinea-Bissau, </a:t>
            </a:r>
            <a:r>
              <a:rPr lang="en-US" altLang="en-US" sz="1200" b="1" dirty="0" smtClean="0">
                <a:solidFill>
                  <a:schemeClr val="bg1"/>
                </a:solidFill>
              </a:rPr>
              <a:t>portions of Guinea</a:t>
            </a:r>
            <a:r>
              <a:rPr lang="en-US" altLang="en-US" sz="1200" b="1" dirty="0" smtClean="0">
                <a:solidFill>
                  <a:schemeClr val="bg1"/>
                </a:solidFill>
              </a:rPr>
              <a:t>, </a:t>
            </a:r>
            <a:r>
              <a:rPr lang="en-US" altLang="en-US" sz="1200" b="1" dirty="0">
                <a:solidFill>
                  <a:schemeClr val="bg1"/>
                </a:solidFill>
              </a:rPr>
              <a:t>Sierra 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southwestern Mali</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a:t>
            </a:r>
            <a:r>
              <a:rPr lang="en-US" altLang="en-US" sz="1200" b="1" dirty="0" smtClean="0">
                <a:solidFill>
                  <a:schemeClr val="bg1"/>
                </a:solidFill>
              </a:rPr>
              <a:t>parts of Niger</a:t>
            </a:r>
            <a:r>
              <a:rPr lang="en-US" altLang="en-US" sz="1200" b="1" dirty="0">
                <a:solidFill>
                  <a:schemeClr val="bg1"/>
                </a:solidFill>
              </a:rPr>
              <a:t>,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 and </a:t>
            </a:r>
            <a:r>
              <a:rPr lang="en-US" altLang="en-US" sz="1200" b="1" dirty="0">
                <a:solidFill>
                  <a:schemeClr val="bg1"/>
                </a:solidFill>
              </a:rPr>
              <a:t>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local areas in Angola, many parts of Zambia, parts of Namibia and Botswana, Malawi, northeastern South Africa, northern Mozambique, and many parts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Local areas in Guinea, parts of southern Cameroon, </a:t>
            </a:r>
            <a:r>
              <a:rPr lang="en-US" altLang="en-US" sz="1200" b="1" dirty="0" smtClean="0">
                <a:solidFill>
                  <a:schemeClr val="bg1"/>
                </a:solidFill>
              </a:rPr>
              <a:t>Equatorial Guinea, Gabon</a:t>
            </a:r>
            <a:r>
              <a:rPr lang="en-US" altLang="en-US" sz="1200" b="1" dirty="0" smtClean="0">
                <a:solidFill>
                  <a:schemeClr val="bg1"/>
                </a:solidFill>
              </a:rPr>
              <a:t>, </a:t>
            </a:r>
            <a:r>
              <a:rPr lang="en-US" altLang="en-US" sz="1200" b="1" dirty="0">
                <a:solidFill>
                  <a:schemeClr val="bg1"/>
                </a:solidFill>
              </a:rPr>
              <a:t>parts of CAR, portions </a:t>
            </a:r>
            <a:r>
              <a:rPr lang="en-US" altLang="en-US" sz="1200" b="1" dirty="0" smtClean="0">
                <a:solidFill>
                  <a:schemeClr val="bg1"/>
                </a:solidFill>
              </a:rPr>
              <a:t>of central and eastern DRC, many parts of Angola, </a:t>
            </a:r>
            <a:r>
              <a:rPr lang="en-US" altLang="en-US" sz="1200" b="1" dirty="0" smtClean="0">
                <a:solidFill>
                  <a:schemeClr val="bg1"/>
                </a:solidFill>
              </a:rPr>
              <a:t>western </a:t>
            </a:r>
            <a:r>
              <a:rPr lang="en-US" altLang="en-US" sz="1200" b="1" dirty="0" smtClean="0">
                <a:solidFill>
                  <a:schemeClr val="bg1"/>
                </a:solidFill>
              </a:rPr>
              <a:t>Zambia, Zimbabwe, parts of Namibia and Botswana, southern Mozambique, </a:t>
            </a:r>
            <a:r>
              <a:rPr lang="en-US" altLang="en-US" sz="1200" b="1" dirty="0" smtClean="0">
                <a:solidFill>
                  <a:schemeClr val="bg1"/>
                </a:solidFill>
              </a:rPr>
              <a:t>parts of southern </a:t>
            </a:r>
            <a:r>
              <a:rPr lang="en-US" altLang="en-US" sz="1200" b="1" dirty="0" smtClean="0">
                <a:solidFill>
                  <a:schemeClr val="bg1"/>
                </a:solidFill>
              </a:rPr>
              <a:t>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Namibia and Botswana, much of South Africa, western Zambia, Zimbabwe, and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local areas in Angola, portions of Zambia, Namibia and Botswana, much of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48688"/>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2971800" y="3048000"/>
            <a:ext cx="38100" cy="7080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South Africa (bottom left).</a:t>
            </a:r>
          </a:p>
        </p:txBody>
      </p:sp>
      <p:sp>
        <p:nvSpPr>
          <p:cNvPr id="18441" name="Line 169"/>
          <p:cNvSpPr>
            <a:spLocks noChangeShapeType="1"/>
          </p:cNvSpPr>
          <p:nvPr/>
        </p:nvSpPr>
        <p:spPr bwMode="auto">
          <a:xfrm flipH="1" flipV="1">
            <a:off x="3352800" y="2133081"/>
            <a:ext cx="1447800" cy="1448318"/>
          </a:xfrm>
          <a:prstGeom prst="line">
            <a:avLst/>
          </a:prstGeom>
          <a:noFill/>
          <a:ln w="50800">
            <a:solidFill>
              <a:srgbClr val="FF0000"/>
            </a:solidFill>
            <a:round/>
            <a:headEnd/>
            <a:tailEnd type="triangle" w="med" len="me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62528"/>
            <a:ext cx="4048125" cy="26334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09600"/>
            <a:ext cx="4067175" cy="26334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462528"/>
            <a:ext cx="4067175"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52" y="15209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anti-cyclonic circulation (left) and upper level-cyclonic circulation (right) may have contributed the observed rainfall deficits across souther</a:t>
            </a:r>
            <a:r>
              <a:rPr lang="en-US" altLang="en-US" b="1" dirty="0" smtClean="0">
                <a:solidFill>
                  <a:schemeClr val="bg1"/>
                </a:solidFill>
              </a:rPr>
              <a:t>n Africa.</a:t>
            </a:r>
            <a:endParaRPr lang="en-US" altLang="en-US" b="1" dirty="0">
              <a:solidFill>
                <a:schemeClr val="bg1"/>
              </a:solidFill>
            </a:endParaRPr>
          </a:p>
        </p:txBody>
      </p:sp>
      <p:sp>
        <p:nvSpPr>
          <p:cNvPr id="9" name="Oval 8"/>
          <p:cNvSpPr/>
          <p:nvPr/>
        </p:nvSpPr>
        <p:spPr>
          <a:xfrm rot="5082009">
            <a:off x="2475423" y="3628773"/>
            <a:ext cx="689906" cy="1069277"/>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082009">
            <a:off x="6786381" y="3727382"/>
            <a:ext cx="689906" cy="91752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167692</TotalTime>
  <Words>1605</Words>
  <Application>Microsoft Office PowerPoint</Application>
  <PresentationFormat>On-screen Show (4:3)</PresentationFormat>
  <Paragraphs>66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8503</cp:revision>
  <cp:lastPrinted>2018-07-09T15:13:07Z</cp:lastPrinted>
  <dcterms:created xsi:type="dcterms:W3CDTF">2001-08-31T10:39:36Z</dcterms:created>
  <dcterms:modified xsi:type="dcterms:W3CDTF">2019-12-23T17:51:54Z</dcterms:modified>
</cp:coreProperties>
</file>