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25" r:id="rId2"/>
    <p:sldId id="326" r:id="rId3"/>
    <p:sldId id="485" r:id="rId4"/>
    <p:sldId id="477" r:id="rId5"/>
    <p:sldId id="501" r:id="rId6"/>
    <p:sldId id="502" r:id="rId7"/>
    <p:sldId id="503" r:id="rId8"/>
    <p:sldId id="509" r:id="rId9"/>
    <p:sldId id="482" r:id="rId10"/>
    <p:sldId id="506" r:id="rId11"/>
    <p:sldId id="507" r:id="rId12"/>
    <p:sldId id="508" r:id="rId13"/>
    <p:sldId id="505" r:id="rId14"/>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91" autoAdjust="0"/>
    <p:restoredTop sz="96847" autoAdjust="0"/>
  </p:normalViewPr>
  <p:slideViewPr>
    <p:cSldViewPr>
      <p:cViewPr varScale="1">
        <p:scale>
          <a:sx n="111" d="100"/>
          <a:sy n="111" d="100"/>
        </p:scale>
        <p:origin x="702"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2/18/2020</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13</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1700"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18 </a:t>
            </a:r>
            <a:r>
              <a:rPr lang="en-US" altLang="en-US" sz="2800" b="1" dirty="0" smtClean="0">
                <a:solidFill>
                  <a:schemeClr val="bg1"/>
                </a:solidFill>
              </a:rPr>
              <a:t>February 2020</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a:solidFill>
                  <a:schemeClr val="bg1"/>
                </a:solidFill>
              </a:rPr>
              <a:t>For more information, visit:</a:t>
            </a:r>
          </a:p>
          <a:p>
            <a:pPr eaLnBrk="1" hangingPunct="1"/>
            <a:r>
              <a:rPr lang="en-US" altLang="en-US" sz="1400" b="1">
                <a:solidFill>
                  <a:schemeClr val="bg1"/>
                </a:solidFill>
                <a:hlinkClick r:id="rId3"/>
              </a:rPr>
              <a:t>http://www.cpc.ncep.noaa.gov/products/Global_Monsoons/African_Monsoons/precip_monitoring.shtml</a:t>
            </a:r>
            <a:r>
              <a:rPr lang="en-US" altLang="en-US" sz="1400" b="1">
                <a:solidFill>
                  <a:schemeClr val="bg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GEFS Prec Prob: wk2 prec &gt; 5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GEFS Prec Prob: wk1 prec &gt; 50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6"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41374"/>
            <a:ext cx="8839200" cy="477054"/>
          </a:xfrm>
          <a:prstGeom prst="rect">
            <a:avLst/>
          </a:prstGeom>
          <a:noFill/>
          <a:ln w="9525">
            <a:noFill/>
            <a:miter lim="800000"/>
            <a:headEnd/>
            <a:tailEnd/>
          </a:ln>
        </p:spPr>
        <p:txBody>
          <a:bodyPr>
            <a:spAutoFit/>
          </a:bodyPr>
          <a:lstStyle/>
          <a:p>
            <a:pPr eaLnBrk="1" hangingPunct="1"/>
            <a:r>
              <a:rPr lang="en-US" altLang="en-US" sz="1250" b="1" dirty="0">
                <a:solidFill>
                  <a:schemeClr val="bg1"/>
                </a:solidFill>
              </a:rPr>
              <a:t>For week-1 (left </a:t>
            </a:r>
            <a:r>
              <a:rPr lang="en-US" altLang="en-US" sz="1250" b="1" dirty="0" smtClean="0">
                <a:solidFill>
                  <a:schemeClr val="bg1"/>
                </a:solidFill>
              </a:rPr>
              <a:t>panel</a:t>
            </a:r>
            <a:r>
              <a:rPr lang="en-US" altLang="en-US" sz="1250" b="1" dirty="0" smtClean="0">
                <a:solidFill>
                  <a:schemeClr val="bg1"/>
                </a:solidFill>
              </a:rPr>
              <a:t>) and week-2 (right panel), </a:t>
            </a:r>
            <a:r>
              <a:rPr lang="en-US" altLang="en-US" sz="1250" b="1" dirty="0" smtClean="0">
                <a:solidFill>
                  <a:schemeClr val="bg1"/>
                </a:solidFill>
              </a:rPr>
              <a:t>there </a:t>
            </a:r>
            <a:r>
              <a:rPr lang="en-US" altLang="en-US" sz="1250" b="1" dirty="0">
                <a:solidFill>
                  <a:schemeClr val="bg1"/>
                </a:solidFill>
              </a:rPr>
              <a:t>is an increased chance for weekly rainfall totals to exceed </a:t>
            </a:r>
            <a:r>
              <a:rPr lang="en-US" altLang="en-US" sz="1250" b="1" dirty="0" smtClean="0">
                <a:solidFill>
                  <a:schemeClr val="bg1"/>
                </a:solidFill>
              </a:rPr>
              <a:t>50mm </a:t>
            </a:r>
            <a:r>
              <a:rPr lang="en-US" altLang="en-US" sz="1250" b="1" dirty="0" smtClean="0">
                <a:solidFill>
                  <a:schemeClr val="bg1"/>
                </a:solidFill>
              </a:rPr>
              <a:t>over many places in the northern portions of Southern Africa, including Madagascar.</a:t>
            </a:r>
            <a:endParaRPr lang="en-US" altLang="en-US" sz="1250" b="1" dirty="0" smtClean="0">
              <a:solidFill>
                <a:schemeClr val="bg1"/>
              </a:solidFill>
            </a:endParaRPr>
          </a:p>
        </p:txBody>
      </p:sp>
      <p:sp>
        <p:nvSpPr>
          <p:cNvPr id="22534" name="TextBox 2"/>
          <p:cNvSpPr txBox="1">
            <a:spLocks noChangeArrowheads="1"/>
          </p:cNvSpPr>
          <p:nvPr/>
        </p:nvSpPr>
        <p:spPr bwMode="auto">
          <a:xfrm>
            <a:off x="558035" y="1524000"/>
            <a:ext cx="3460563" cy="546303"/>
          </a:xfrm>
          <a:prstGeom prst="rect">
            <a:avLst/>
          </a:prstGeom>
          <a:noFill/>
          <a:ln w="9525">
            <a:noFill/>
            <a:miter lim="800000"/>
            <a:headEnd/>
            <a:tailEnd/>
          </a:ln>
        </p:spPr>
        <p:txBody>
          <a:bodyPr wrap="none">
            <a:spAutoFit/>
          </a:bodyPr>
          <a:lstStyle/>
          <a:p>
            <a:pPr algn="ctr" eaLnBrk="1" hangingPunct="1"/>
            <a:r>
              <a:rPr lang="en-US" altLang="en-US" sz="1550" b="1" dirty="0" smtClean="0">
                <a:solidFill>
                  <a:srgbClr val="FFFF00"/>
                </a:solidFill>
              </a:rPr>
              <a:t>Week-1: </a:t>
            </a:r>
            <a:r>
              <a:rPr lang="en-US" altLang="en-US" sz="1550" b="1" dirty="0">
                <a:solidFill>
                  <a:srgbClr val="FFFF00"/>
                </a:solidFill>
              </a:rPr>
              <a:t>Valid </a:t>
            </a:r>
            <a:r>
              <a:rPr lang="en-US" altLang="en-US" sz="1400" b="1" dirty="0" smtClean="0">
                <a:solidFill>
                  <a:srgbClr val="FFFF00"/>
                </a:solidFill>
              </a:rPr>
              <a:t>19  </a:t>
            </a:r>
            <a:r>
              <a:rPr lang="en-US" altLang="en-US" sz="1400" b="1" dirty="0">
                <a:solidFill>
                  <a:srgbClr val="FFFF00"/>
                </a:solidFill>
              </a:rPr>
              <a:t>– </a:t>
            </a:r>
            <a:r>
              <a:rPr lang="en-US" altLang="en-US" sz="1400" b="1" dirty="0" smtClean="0">
                <a:solidFill>
                  <a:srgbClr val="FFFF00"/>
                </a:solidFill>
              </a:rPr>
              <a:t>25 </a:t>
            </a:r>
            <a:r>
              <a:rPr lang="en-US" altLang="en-US" sz="1400" b="1" dirty="0">
                <a:solidFill>
                  <a:srgbClr val="FFFF00"/>
                </a:solidFill>
              </a:rPr>
              <a:t>February, 2020</a:t>
            </a:r>
            <a:endParaRPr lang="en-US" altLang="en-US" sz="1400" dirty="0"/>
          </a:p>
          <a:p>
            <a:pPr algn="ctr" eaLnBrk="1" hangingPunct="1"/>
            <a:endParaRPr lang="en-US" altLang="en-US" sz="1400" b="1" dirty="0">
              <a:solidFill>
                <a:srgbClr val="FFFF00"/>
              </a:solidFill>
            </a:endParaRPr>
          </a:p>
        </p:txBody>
      </p:sp>
      <p:sp>
        <p:nvSpPr>
          <p:cNvPr id="22535" name="TextBox 10"/>
          <p:cNvSpPr txBox="1">
            <a:spLocks noChangeArrowheads="1"/>
          </p:cNvSpPr>
          <p:nvPr/>
        </p:nvSpPr>
        <p:spPr bwMode="auto">
          <a:xfrm>
            <a:off x="4489431" y="1524000"/>
            <a:ext cx="4300537"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26 February – 3 March, </a:t>
            </a:r>
            <a:r>
              <a:rPr lang="en-US" altLang="en-US" b="1" dirty="0" smtClean="0">
                <a:solidFill>
                  <a:srgbClr val="FFFF00"/>
                </a:solidFill>
              </a:rPr>
              <a:t>2020</a:t>
            </a:r>
            <a:endParaRPr lang="en-US"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19 </a:t>
            </a:r>
            <a:r>
              <a:rPr lang="en-US" altLang="en-US" b="1" dirty="0" smtClean="0">
                <a:solidFill>
                  <a:srgbClr val="FFFF00"/>
                </a:solidFill>
              </a:rPr>
              <a:t>-  </a:t>
            </a:r>
            <a:r>
              <a:rPr lang="en-US" altLang="en-US" b="1" dirty="0" smtClean="0">
                <a:solidFill>
                  <a:srgbClr val="FFFF00"/>
                </a:solidFill>
              </a:rPr>
              <a:t>25 </a:t>
            </a:r>
            <a:r>
              <a:rPr lang="en-US" altLang="en-US" b="1" dirty="0">
                <a:solidFill>
                  <a:srgbClr val="FFFF00"/>
                </a:solidFill>
              </a:rPr>
              <a:t>February, 2020</a:t>
            </a:r>
            <a:endParaRPr lang="nl-NL" altLang="en-US" b="1" dirty="0">
              <a:solidFill>
                <a:srgbClr val="FFFF00"/>
              </a:solidFill>
            </a:endParaRPr>
          </a:p>
        </p:txBody>
      </p:sp>
      <p:sp>
        <p:nvSpPr>
          <p:cNvPr id="11" name="Text Box 8"/>
          <p:cNvSpPr txBox="1">
            <a:spLocks noChangeArrowheads="1"/>
          </p:cNvSpPr>
          <p:nvPr/>
        </p:nvSpPr>
        <p:spPr bwMode="auto">
          <a:xfrm>
            <a:off x="3581400" y="1219200"/>
            <a:ext cx="5349875" cy="5247590"/>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 average rainfall </a:t>
            </a:r>
            <a:r>
              <a:rPr lang="en-US" altLang="en-US" sz="1200" b="1" dirty="0" smtClean="0">
                <a:solidFill>
                  <a:srgbClr val="FFFF00"/>
                </a:solidFill>
                <a:latin typeface="Arial" charset="0"/>
              </a:rPr>
              <a:t>across southern Angola and northeastern Namibia: </a:t>
            </a:r>
            <a:r>
              <a:rPr lang="en-US" altLang="en-US" sz="1200" dirty="0">
                <a:solidFill>
                  <a:schemeClr val="bg1"/>
                </a:solidFill>
                <a:latin typeface="Arial" charset="0"/>
              </a:rPr>
              <a:t>An area of anomalous lower-level </a:t>
            </a:r>
            <a:r>
              <a:rPr lang="en-US" altLang="en-US" sz="1200" dirty="0" smtClean="0">
                <a:solidFill>
                  <a:schemeClr val="bg1"/>
                </a:solidFill>
                <a:latin typeface="Arial" charset="0"/>
              </a:rPr>
              <a:t>convergence </a:t>
            </a:r>
            <a:r>
              <a:rPr lang="en-US" altLang="en-US" sz="1200" dirty="0">
                <a:solidFill>
                  <a:schemeClr val="bg1"/>
                </a:solidFill>
                <a:latin typeface="Arial" charset="0"/>
              </a:rPr>
              <a:t>and upper-level </a:t>
            </a:r>
            <a:r>
              <a:rPr lang="en-US" altLang="en-US" sz="1200" dirty="0" smtClean="0">
                <a:solidFill>
                  <a:schemeClr val="bg1"/>
                </a:solidFill>
                <a:latin typeface="Arial" charset="0"/>
              </a:rPr>
              <a:t>divergence </a:t>
            </a:r>
            <a:r>
              <a:rPr lang="en-US" altLang="en-US" sz="1200" dirty="0">
                <a:solidFill>
                  <a:schemeClr val="bg1"/>
                </a:solidFill>
                <a:latin typeface="Arial" charset="0"/>
              </a:rPr>
              <a:t>is expected to </a:t>
            </a:r>
            <a:r>
              <a:rPr lang="en-US" altLang="en-US" sz="1200" dirty="0" smtClean="0">
                <a:solidFill>
                  <a:schemeClr val="bg1"/>
                </a:solidFill>
                <a:latin typeface="Arial" charset="0"/>
              </a:rPr>
              <a:t>enhance </a:t>
            </a:r>
            <a:r>
              <a:rPr lang="en-US" altLang="en-US" sz="1200" dirty="0">
                <a:solidFill>
                  <a:schemeClr val="bg1"/>
                </a:solidFill>
                <a:latin typeface="Arial" charset="0"/>
              </a:rPr>
              <a:t>rainfall in the </a:t>
            </a:r>
            <a:r>
              <a:rPr lang="en-US" altLang="en-US" sz="1200" dirty="0" smtClean="0">
                <a:solidFill>
                  <a:schemeClr val="bg1"/>
                </a:solidFill>
                <a:latin typeface="Arial" charset="0"/>
              </a:rPr>
              <a:t>region.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r>
              <a:rPr lang="en-US" altLang="en-US" sz="1200" dirty="0" smtClean="0">
                <a:solidFill>
                  <a:schemeClr val="bg1"/>
                </a:solidFill>
                <a:latin typeface="Arial" charset="0"/>
              </a:rPr>
              <a:t> </a:t>
            </a:r>
          </a:p>
          <a:p>
            <a:pPr>
              <a:spcBef>
                <a:spcPct val="0"/>
              </a:spcBef>
              <a:buFontTx/>
              <a:buAutoNum type="arabicPeriod"/>
              <a:defRPr/>
            </a:pPr>
            <a:endParaRPr lang="en-US" altLang="en-US" sz="1200" dirty="0" smtClean="0">
              <a:solidFill>
                <a:schemeClr val="bg1"/>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a:t>
            </a:r>
            <a:r>
              <a:rPr lang="en-US" altLang="en-US" sz="1200" b="1" dirty="0" smtClean="0">
                <a:solidFill>
                  <a:srgbClr val="FFFF00"/>
                </a:solidFill>
                <a:latin typeface="Arial" charset="0"/>
              </a:rPr>
              <a:t>across central and eastern Zambia, parts of southern DRC, Malawi, and northern Mozambique: </a:t>
            </a:r>
            <a:r>
              <a:rPr lang="en-US" altLang="en-US" sz="1200" dirty="0">
                <a:solidFill>
                  <a:schemeClr val="bg1"/>
                </a:solidFill>
                <a:latin typeface="Arial" charset="0"/>
              </a:rPr>
              <a:t>An area of anomalous lower-level </a:t>
            </a:r>
            <a:r>
              <a:rPr lang="en-US" altLang="en-US" sz="1200" dirty="0" smtClean="0">
                <a:solidFill>
                  <a:schemeClr val="bg1"/>
                </a:solidFill>
                <a:latin typeface="Arial" charset="0"/>
              </a:rPr>
              <a:t>cyclonic shear </a:t>
            </a:r>
            <a:r>
              <a:rPr lang="en-US" altLang="en-US" sz="1200" dirty="0">
                <a:solidFill>
                  <a:schemeClr val="bg1"/>
                </a:solidFill>
                <a:latin typeface="Arial" charset="0"/>
              </a:rPr>
              <a:t>and upper-level divergence is expected to enhance rainfall in 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endParaRPr lang="en-US" altLang="en-US" sz="1200" dirty="0" smtClean="0">
              <a:solidFill>
                <a:schemeClr val="bg1"/>
              </a:solidFill>
              <a:latin typeface="Arial" charset="0"/>
            </a:endParaRPr>
          </a:p>
          <a:p>
            <a:pPr>
              <a:spcBef>
                <a:spcPct val="0"/>
              </a:spcBef>
              <a:buFontTx/>
              <a:buAutoNum type="arabicPeriod"/>
              <a:defRPr/>
            </a:pPr>
            <a:endParaRPr lang="en-US" altLang="en-US" sz="1200" dirty="0">
              <a:solidFill>
                <a:schemeClr val="bg1"/>
              </a:solidFill>
              <a:latin typeface="Arial" charset="0"/>
            </a:endParaRPr>
          </a:p>
          <a:p>
            <a:pPr>
              <a:spcBef>
                <a:spcPct val="0"/>
              </a:spcBef>
              <a:buFontTx/>
              <a:buAutoNum type="arabicPeriod"/>
              <a:defRPr/>
            </a:pPr>
            <a:r>
              <a:rPr lang="en-US" altLang="en-US" sz="1200" b="1" dirty="0">
                <a:solidFill>
                  <a:srgbClr val="FFFF00"/>
                </a:solidFill>
                <a:latin typeface="Arial" charset="0"/>
              </a:rPr>
              <a:t>There is an increased chance for above-average rainfall </a:t>
            </a:r>
            <a:r>
              <a:rPr lang="en-US" altLang="en-US" sz="1200" b="1" dirty="0" smtClean="0">
                <a:solidFill>
                  <a:srgbClr val="FFFF00"/>
                </a:solidFill>
                <a:latin typeface="Arial" charset="0"/>
              </a:rPr>
              <a:t>over much of Madagascar: </a:t>
            </a:r>
            <a:r>
              <a:rPr lang="en-US" altLang="en-US" sz="1200" dirty="0">
                <a:solidFill>
                  <a:schemeClr val="bg1"/>
                </a:solidFill>
                <a:latin typeface="Arial" charset="0"/>
              </a:rPr>
              <a:t>An area of anomalous lower-level cyclonic </a:t>
            </a:r>
            <a:r>
              <a:rPr lang="en-US" altLang="en-US" sz="1200" dirty="0" smtClean="0">
                <a:solidFill>
                  <a:schemeClr val="bg1"/>
                </a:solidFill>
                <a:latin typeface="Arial" charset="0"/>
              </a:rPr>
              <a:t>circulation </a:t>
            </a:r>
            <a:r>
              <a:rPr lang="en-US" altLang="en-US" sz="1200" dirty="0">
                <a:solidFill>
                  <a:schemeClr val="bg1"/>
                </a:solidFill>
                <a:latin typeface="Arial" charset="0"/>
              </a:rPr>
              <a:t>and upper-level divergence is expected to enhance rainfall in 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p>
          <a:p>
            <a:pPr>
              <a:spcBef>
                <a:spcPct val="0"/>
              </a:spcBef>
              <a:buFontTx/>
              <a:buAutoNum type="arabicPeriod"/>
              <a:defRPr/>
            </a:pPr>
            <a:endParaRPr lang="en-US" altLang="en-US" sz="1200" dirty="0">
              <a:solidFill>
                <a:schemeClr val="bg1"/>
              </a:solidFill>
              <a:latin typeface="Arial" charset="0"/>
            </a:endParaRPr>
          </a:p>
          <a:p>
            <a:pPr>
              <a:spcBef>
                <a:spcPct val="0"/>
              </a:spcBef>
              <a:buFontTx/>
              <a:buAutoNum type="arabicPeriod"/>
              <a:defRPr/>
            </a:pPr>
            <a:endParaRPr lang="en-US" altLang="en-US" sz="1200" dirty="0" smtClean="0">
              <a:solidFill>
                <a:schemeClr val="bg1"/>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t>
            </a:r>
            <a:r>
              <a:rPr lang="en-US" altLang="en-US" sz="1200" b="1" dirty="0" smtClean="0">
                <a:solidFill>
                  <a:srgbClr val="FFFF00"/>
                </a:solidFill>
                <a:latin typeface="Arial" charset="0"/>
              </a:rPr>
              <a:t>below-average </a:t>
            </a:r>
            <a:r>
              <a:rPr lang="en-US" altLang="en-US" sz="1200" b="1" dirty="0">
                <a:solidFill>
                  <a:srgbClr val="FFFF00"/>
                </a:solidFill>
                <a:latin typeface="Arial" charset="0"/>
              </a:rPr>
              <a:t>rainfall over central Mozambique</a:t>
            </a:r>
            <a:r>
              <a:rPr lang="en-US" altLang="en-US" sz="1200" b="1" dirty="0" smtClean="0">
                <a:solidFill>
                  <a:srgbClr val="FFFF00"/>
                </a:solidFill>
                <a:latin typeface="Arial" charset="0"/>
              </a:rPr>
              <a:t>: </a:t>
            </a:r>
            <a:r>
              <a:rPr lang="en-US" altLang="en-US" sz="1200" dirty="0" smtClean="0">
                <a:solidFill>
                  <a:schemeClr val="bg1"/>
                </a:solidFill>
                <a:latin typeface="Arial" charset="0"/>
              </a:rPr>
              <a:t>An </a:t>
            </a:r>
            <a:r>
              <a:rPr lang="en-US" altLang="en-US" sz="1200" dirty="0">
                <a:solidFill>
                  <a:schemeClr val="bg1"/>
                </a:solidFill>
                <a:latin typeface="Arial" charset="0"/>
              </a:rPr>
              <a:t>area of anomalous lower-level </a:t>
            </a:r>
            <a:r>
              <a:rPr lang="en-US" altLang="en-US" sz="1200" dirty="0" smtClean="0">
                <a:solidFill>
                  <a:schemeClr val="bg1"/>
                </a:solidFill>
                <a:latin typeface="Arial" charset="0"/>
              </a:rPr>
              <a:t>anti-cyclonic circulation and </a:t>
            </a:r>
            <a:r>
              <a:rPr lang="en-US" altLang="en-US" sz="1200" dirty="0">
                <a:solidFill>
                  <a:schemeClr val="bg1"/>
                </a:solidFill>
                <a:latin typeface="Arial" charset="0"/>
              </a:rPr>
              <a:t>upper-level </a:t>
            </a:r>
            <a:r>
              <a:rPr lang="en-US" altLang="en-US" sz="1200" dirty="0" smtClean="0">
                <a:solidFill>
                  <a:schemeClr val="bg1"/>
                </a:solidFill>
                <a:latin typeface="Arial" charset="0"/>
              </a:rPr>
              <a:t>cyclonic circulation </a:t>
            </a:r>
            <a:r>
              <a:rPr lang="en-US" altLang="en-US" sz="1200" dirty="0">
                <a:solidFill>
                  <a:schemeClr val="bg1"/>
                </a:solidFill>
                <a:latin typeface="Arial" charset="0"/>
              </a:rPr>
              <a:t>is expected to </a:t>
            </a:r>
            <a:r>
              <a:rPr lang="en-US" altLang="en-US" sz="1200" dirty="0" smtClean="0">
                <a:solidFill>
                  <a:schemeClr val="bg1"/>
                </a:solidFill>
                <a:latin typeface="Arial" charset="0"/>
              </a:rPr>
              <a:t>suppress </a:t>
            </a:r>
            <a:r>
              <a:rPr lang="en-US" altLang="en-US" sz="1200" dirty="0">
                <a:solidFill>
                  <a:schemeClr val="bg1"/>
                </a:solidFill>
                <a:latin typeface="Arial" charset="0"/>
              </a:rPr>
              <a:t>rainfall in the region. </a:t>
            </a:r>
            <a:r>
              <a:rPr lang="en-US" altLang="en-US" sz="1200" b="1" dirty="0" smtClean="0">
                <a:solidFill>
                  <a:srgbClr val="FFFF00"/>
                </a:solidFill>
                <a:latin typeface="Arial" charset="0"/>
              </a:rPr>
              <a:t>Confidence: Moderate</a:t>
            </a:r>
            <a:r>
              <a:rPr lang="en-US" altLang="en-US" sz="1200" dirty="0" smtClean="0">
                <a:solidFill>
                  <a:schemeClr val="bg1"/>
                </a:solidFill>
                <a:latin typeface="Arial" charset="0"/>
              </a:rPr>
              <a:t> </a:t>
            </a:r>
            <a:endParaRPr lang="en-US" altLang="en-US" sz="1200" dirty="0" smtClean="0">
              <a:solidFill>
                <a:schemeClr val="bg1"/>
              </a:solidFill>
              <a:latin typeface="Arial" charset="0"/>
            </a:endParaRPr>
          </a:p>
          <a:p>
            <a:pPr>
              <a:spcBef>
                <a:spcPct val="0"/>
              </a:spcBef>
              <a:buFontTx/>
              <a:buAutoNum type="arabicPeriod"/>
              <a:defRPr/>
            </a:pPr>
            <a:endParaRPr lang="en-US" altLang="en-US" sz="1200" dirty="0">
              <a:solidFill>
                <a:schemeClr val="bg1"/>
              </a:solidFill>
              <a:latin typeface="Arial" charset="0"/>
            </a:endParaRPr>
          </a:p>
          <a:p>
            <a:pPr>
              <a:spcBef>
                <a:spcPct val="0"/>
              </a:spcBef>
              <a:buFontTx/>
              <a:buAutoNum type="arabicPeriod"/>
              <a:defRPr/>
            </a:pPr>
            <a:r>
              <a:rPr lang="en-US" altLang="en-US" sz="1200" b="1" dirty="0">
                <a:solidFill>
                  <a:srgbClr val="FFFF00"/>
                </a:solidFill>
                <a:latin typeface="Arial" charset="0"/>
              </a:rPr>
              <a:t>There is an increased chance for above-average rainfall </a:t>
            </a:r>
            <a:r>
              <a:rPr lang="en-US" altLang="en-US" sz="1200" b="1" dirty="0" smtClean="0">
                <a:solidFill>
                  <a:srgbClr val="FFFF00"/>
                </a:solidFill>
                <a:latin typeface="Arial" charset="0"/>
              </a:rPr>
              <a:t>over eastern South Africa, Lesotho and </a:t>
            </a:r>
            <a:r>
              <a:rPr lang="en-US" altLang="en-US" sz="1200" b="1" dirty="0" err="1" smtClean="0">
                <a:solidFill>
                  <a:srgbClr val="FFFF00"/>
                </a:solidFill>
                <a:latin typeface="Arial" charset="0"/>
              </a:rPr>
              <a:t>Eswatini</a:t>
            </a:r>
            <a:r>
              <a:rPr lang="en-US" altLang="en-US" sz="1200" b="1" dirty="0" smtClean="0">
                <a:solidFill>
                  <a:srgbClr val="FFFF00"/>
                </a:solidFill>
                <a:latin typeface="Arial" charset="0"/>
              </a:rPr>
              <a:t>: </a:t>
            </a:r>
            <a:r>
              <a:rPr lang="en-US" altLang="en-US" sz="1200" dirty="0">
                <a:solidFill>
                  <a:schemeClr val="bg1"/>
                </a:solidFill>
                <a:latin typeface="Arial" charset="0"/>
              </a:rPr>
              <a:t>An area of anomalous lower-level cyclonic circulation and upper-level divergence is expected to enhance rainfall in 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p>
          <a:p>
            <a:pPr>
              <a:spcBef>
                <a:spcPct val="0"/>
              </a:spcBef>
              <a:buFontTx/>
              <a:buAutoNum type="arabicPeriod"/>
              <a:defRPr/>
            </a:pPr>
            <a:endParaRPr lang="en-US" altLang="en-US" sz="1200" dirty="0" smtClean="0">
              <a:solidFill>
                <a:schemeClr val="bg1"/>
              </a:solidFill>
              <a:latin typeface="Arial" charset="0"/>
            </a:endParaRPr>
          </a:p>
          <a:p>
            <a:pPr>
              <a:spcBef>
                <a:spcPct val="0"/>
              </a:spcBef>
              <a:buFontTx/>
              <a:buAutoNum type="arabicPeriod"/>
              <a:defRPr/>
            </a:pPr>
            <a:endParaRPr lang="en-US" altLang="en-US" sz="1100" dirty="0" smtClean="0">
              <a:solidFill>
                <a:schemeClr val="bg1"/>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26 February – 3 March, </a:t>
            </a:r>
            <a:r>
              <a:rPr lang="en-US" altLang="en-US" b="1" dirty="0" smtClean="0">
                <a:solidFill>
                  <a:srgbClr val="FFFF00"/>
                </a:solidFill>
              </a:rPr>
              <a:t>2020</a:t>
            </a:r>
            <a:endParaRPr lang="nl-NL" altLang="en-US" b="1" dirty="0">
              <a:solidFill>
                <a:srgbClr val="FFFF00"/>
              </a:solidFill>
            </a:endParaRPr>
          </a:p>
        </p:txBody>
      </p:sp>
      <p:sp>
        <p:nvSpPr>
          <p:cNvPr id="10" name="Text Box 8"/>
          <p:cNvSpPr txBox="1">
            <a:spLocks noChangeArrowheads="1"/>
          </p:cNvSpPr>
          <p:nvPr/>
        </p:nvSpPr>
        <p:spPr bwMode="auto">
          <a:xfrm>
            <a:off x="3581400" y="1849666"/>
            <a:ext cx="5349875" cy="4524315"/>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a:t>
            </a:r>
            <a:r>
              <a:rPr lang="en-US" altLang="en-US" sz="1200" b="1" dirty="0" smtClean="0">
                <a:solidFill>
                  <a:srgbClr val="FFFF00"/>
                </a:solidFill>
                <a:latin typeface="Arial" charset="0"/>
              </a:rPr>
              <a:t>central Angola</a:t>
            </a:r>
            <a:r>
              <a:rPr lang="en-US" altLang="en-US" sz="1200" b="1" dirty="0" smtClean="0">
                <a:solidFill>
                  <a:srgbClr val="FFFF00"/>
                </a:solidFill>
                <a:latin typeface="Arial" charset="0"/>
              </a:rPr>
              <a:t>: </a:t>
            </a:r>
            <a:r>
              <a:rPr lang="en-US" altLang="en-US" sz="1200" dirty="0">
                <a:solidFill>
                  <a:schemeClr val="bg1"/>
                </a:solidFill>
                <a:latin typeface="Arial" charset="0"/>
              </a:rPr>
              <a:t>An area of anomalous lower-level convergence and upper-level divergence is expected to enhance rainfall in the region</a:t>
            </a:r>
            <a:r>
              <a:rPr lang="en-US" altLang="en-US" sz="1200" dirty="0" smtClean="0">
                <a:solidFill>
                  <a:schemeClr val="bg1"/>
                </a:solidFill>
                <a:latin typeface="Arial" charset="0"/>
              </a:rPr>
              <a:t>.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r>
              <a:rPr lang="en-US" altLang="en-US" sz="1200" dirty="0" smtClean="0">
                <a:solidFill>
                  <a:schemeClr val="bg1"/>
                </a:solidFill>
                <a:latin typeface="Arial" charset="0"/>
              </a:rPr>
              <a:t> </a:t>
            </a:r>
          </a:p>
          <a:p>
            <a:pPr>
              <a:spcBef>
                <a:spcPct val="0"/>
              </a:spcBef>
              <a:buFontTx/>
              <a:buAutoNum type="arabicPeriod"/>
              <a:defRPr/>
            </a:pPr>
            <a:endParaRPr lang="en-US" altLang="en-US" sz="1200" dirty="0" smtClean="0">
              <a:solidFill>
                <a:schemeClr val="bg1"/>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t>
            </a:r>
            <a:r>
              <a:rPr lang="en-US" altLang="en-US" sz="1200" b="1" dirty="0" smtClean="0">
                <a:solidFill>
                  <a:srgbClr val="FFFF00"/>
                </a:solidFill>
                <a:latin typeface="Arial" charset="0"/>
              </a:rPr>
              <a:t>above-average </a:t>
            </a:r>
            <a:r>
              <a:rPr lang="en-US" altLang="en-US" sz="1200" b="1" dirty="0">
                <a:solidFill>
                  <a:srgbClr val="FFFF00"/>
                </a:solidFill>
                <a:latin typeface="Arial" charset="0"/>
              </a:rPr>
              <a:t>rainfall over </a:t>
            </a:r>
            <a:r>
              <a:rPr lang="en-US" altLang="en-US" sz="1200" b="1" dirty="0" smtClean="0">
                <a:solidFill>
                  <a:srgbClr val="FFFF00"/>
                </a:solidFill>
                <a:latin typeface="Arial" charset="0"/>
              </a:rPr>
              <a:t>parts of southern DRC, </a:t>
            </a:r>
            <a:r>
              <a:rPr lang="en-US" altLang="en-US" sz="1200" b="1" dirty="0" smtClean="0">
                <a:solidFill>
                  <a:srgbClr val="FFFF00"/>
                </a:solidFill>
                <a:latin typeface="Arial" charset="0"/>
              </a:rPr>
              <a:t>central and eastern </a:t>
            </a:r>
            <a:r>
              <a:rPr lang="en-US" altLang="en-US" sz="1200" b="1" dirty="0" smtClean="0">
                <a:solidFill>
                  <a:srgbClr val="FFFF00"/>
                </a:solidFill>
                <a:latin typeface="Arial" charset="0"/>
              </a:rPr>
              <a:t>Zambia, Malawi and </a:t>
            </a:r>
            <a:r>
              <a:rPr lang="en-US" altLang="en-US" sz="1200" b="1" dirty="0" smtClean="0">
                <a:solidFill>
                  <a:srgbClr val="FFFF00"/>
                </a:solidFill>
                <a:latin typeface="Arial" charset="0"/>
              </a:rPr>
              <a:t>northern Mozambique</a:t>
            </a:r>
            <a:r>
              <a:rPr lang="en-US" altLang="en-US" sz="1200" b="1" dirty="0" smtClean="0">
                <a:solidFill>
                  <a:srgbClr val="FFFF00"/>
                </a:solidFill>
                <a:latin typeface="Arial" charset="0"/>
              </a:rPr>
              <a:t>: </a:t>
            </a:r>
            <a:r>
              <a:rPr lang="en-US" altLang="en-US" sz="1200" dirty="0" smtClean="0">
                <a:solidFill>
                  <a:schemeClr val="bg1"/>
                </a:solidFill>
                <a:latin typeface="Arial" charset="0"/>
              </a:rPr>
              <a:t>A broad area of </a:t>
            </a:r>
            <a:r>
              <a:rPr lang="en-US" altLang="en-US" sz="1200" dirty="0">
                <a:solidFill>
                  <a:schemeClr val="bg1"/>
                </a:solidFill>
                <a:latin typeface="Arial" charset="0"/>
              </a:rPr>
              <a:t>anomalous lower-level convergence and upper-level divergence is expected to enhance rainfall in the </a:t>
            </a:r>
            <a:r>
              <a:rPr lang="en-US" altLang="en-US" sz="1200" dirty="0" smtClean="0">
                <a:solidFill>
                  <a:schemeClr val="bg1"/>
                </a:solidFill>
                <a:latin typeface="Arial" charset="0"/>
              </a:rPr>
              <a:t>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p>
          <a:p>
            <a:pPr>
              <a:spcBef>
                <a:spcPct val="0"/>
              </a:spcBef>
              <a:buFontTx/>
              <a:buAutoNum type="arabicPeriod"/>
              <a:defRPr/>
            </a:pPr>
            <a:endParaRPr lang="en-US" altLang="en-US" sz="1200" dirty="0" smtClean="0">
              <a:solidFill>
                <a:schemeClr val="bg1"/>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t>
            </a:r>
            <a:r>
              <a:rPr lang="en-US" altLang="en-US" sz="1200" b="1" dirty="0" smtClean="0">
                <a:solidFill>
                  <a:srgbClr val="FFFF00"/>
                </a:solidFill>
                <a:latin typeface="Arial" charset="0"/>
              </a:rPr>
              <a:t>below-average </a:t>
            </a:r>
            <a:r>
              <a:rPr lang="en-US" altLang="en-US" sz="1200" b="1" dirty="0">
                <a:solidFill>
                  <a:srgbClr val="FFFF00"/>
                </a:solidFill>
                <a:latin typeface="Arial" charset="0"/>
              </a:rPr>
              <a:t>rainfall over </a:t>
            </a:r>
            <a:r>
              <a:rPr lang="en-US" altLang="en-US" sz="1200" b="1" dirty="0" smtClean="0">
                <a:solidFill>
                  <a:srgbClr val="FFFF00"/>
                </a:solidFill>
                <a:latin typeface="Arial" charset="0"/>
              </a:rPr>
              <a:t>eastern Namibia, much of Botswana, </a:t>
            </a:r>
            <a:r>
              <a:rPr lang="en-US" altLang="en-US" sz="1200" b="1" dirty="0" smtClean="0">
                <a:solidFill>
                  <a:srgbClr val="FFFF00"/>
                </a:solidFill>
                <a:latin typeface="Arial" charset="0"/>
              </a:rPr>
              <a:t>portions of South Africa and Zimbabwe, and southern Mozambique: </a:t>
            </a:r>
            <a:r>
              <a:rPr lang="en-US" altLang="en-US" sz="1200" dirty="0" smtClean="0">
                <a:solidFill>
                  <a:schemeClr val="bg1"/>
                </a:solidFill>
                <a:latin typeface="Arial" charset="0"/>
              </a:rPr>
              <a:t>A broad area of </a:t>
            </a:r>
            <a:r>
              <a:rPr lang="en-US" altLang="en-US" sz="1200" dirty="0">
                <a:solidFill>
                  <a:schemeClr val="bg1"/>
                </a:solidFill>
                <a:latin typeface="Arial" charset="0"/>
              </a:rPr>
              <a:t>anomalous lower-level divergence and upper-level convergence is expected to suppress rainfall in the </a:t>
            </a:r>
            <a:r>
              <a:rPr lang="en-US" altLang="en-US" sz="1200" dirty="0" smtClean="0">
                <a:solidFill>
                  <a:schemeClr val="bg1"/>
                </a:solidFill>
                <a:latin typeface="Arial" charset="0"/>
              </a:rPr>
              <a:t>region. </a:t>
            </a:r>
            <a:r>
              <a:rPr lang="en-US" altLang="en-US" sz="1200" b="1" dirty="0" smtClean="0">
                <a:solidFill>
                  <a:srgbClr val="FFFF00"/>
                </a:solidFill>
                <a:latin typeface="Arial" charset="0"/>
              </a:rPr>
              <a:t>Confidence: Moderate</a:t>
            </a:r>
            <a:r>
              <a:rPr lang="en-US" altLang="en-US" sz="1200" dirty="0" smtClean="0">
                <a:solidFill>
                  <a:schemeClr val="bg1"/>
                </a:solidFill>
                <a:latin typeface="Arial" charset="0"/>
              </a:rPr>
              <a:t> </a:t>
            </a:r>
            <a:endParaRPr lang="en-US" altLang="en-US" sz="1200" dirty="0" smtClean="0">
              <a:solidFill>
                <a:schemeClr val="bg1"/>
              </a:solidFill>
              <a:latin typeface="Arial" charset="0"/>
            </a:endParaRPr>
          </a:p>
          <a:p>
            <a:pPr>
              <a:spcBef>
                <a:spcPct val="0"/>
              </a:spcBef>
              <a:buFontTx/>
              <a:buAutoNum type="arabicPeriod"/>
              <a:defRPr/>
            </a:pPr>
            <a:endParaRPr lang="en-US" altLang="en-US" sz="1200" dirty="0">
              <a:solidFill>
                <a:schemeClr val="bg1"/>
              </a:solidFill>
              <a:latin typeface="Arial" charset="0"/>
            </a:endParaRPr>
          </a:p>
          <a:p>
            <a:pPr>
              <a:spcBef>
                <a:spcPct val="0"/>
              </a:spcBef>
              <a:buFontTx/>
              <a:buAutoNum type="arabicPeriod"/>
              <a:defRPr/>
            </a:pPr>
            <a:r>
              <a:rPr lang="en-US" altLang="en-US" sz="1200" b="1" dirty="0">
                <a:solidFill>
                  <a:srgbClr val="FFFF00"/>
                </a:solidFill>
                <a:latin typeface="Arial" charset="0"/>
              </a:rPr>
              <a:t>There is an increased chance for above-average rainfall over </a:t>
            </a:r>
            <a:r>
              <a:rPr lang="en-US" altLang="en-US" sz="1200" b="1" dirty="0" smtClean="0">
                <a:solidFill>
                  <a:srgbClr val="FFFF00"/>
                </a:solidFill>
                <a:latin typeface="Arial" charset="0"/>
              </a:rPr>
              <a:t>much of Madagascar: </a:t>
            </a:r>
            <a:r>
              <a:rPr lang="en-US" altLang="en-US" sz="1200" dirty="0">
                <a:solidFill>
                  <a:schemeClr val="bg1"/>
                </a:solidFill>
                <a:latin typeface="Arial" charset="0"/>
              </a:rPr>
              <a:t>An area of anomalous lower-level convergence and upper-level divergence is expected to enhance rainfall in 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p>
          <a:p>
            <a:pPr>
              <a:spcBef>
                <a:spcPct val="0"/>
              </a:spcBef>
              <a:buFontTx/>
              <a:buAutoNum type="arabicPeriod"/>
              <a:defRPr/>
            </a:pPr>
            <a:endParaRPr lang="en-US" altLang="en-US" sz="1200" dirty="0" smtClean="0">
              <a:solidFill>
                <a:schemeClr val="bg1"/>
              </a:solidFill>
              <a:latin typeface="Arial" charset="0"/>
            </a:endParaRPr>
          </a:p>
          <a:p>
            <a:pPr>
              <a:spcBef>
                <a:spcPct val="0"/>
              </a:spcBef>
              <a:buFontTx/>
              <a:buAutoNum type="arabicPeriod"/>
              <a:defRPr/>
            </a:pPr>
            <a:endParaRPr lang="en-US" altLang="en-US" sz="1200" dirty="0">
              <a:solidFill>
                <a:schemeClr val="bg1"/>
              </a:solidFill>
              <a:latin typeface="Arial" charset="0"/>
            </a:endParaRPr>
          </a:p>
          <a:p>
            <a:pPr>
              <a:spcBef>
                <a:spcPct val="0"/>
              </a:spcBef>
              <a:buFontTx/>
              <a:buAutoNum type="arabicPeriod"/>
              <a:defRPr/>
            </a:pPr>
            <a:endParaRPr lang="en-US" altLang="en-US" sz="1200" dirty="0" smtClean="0">
              <a:solidFill>
                <a:schemeClr val="bg1"/>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244600"/>
            <a:ext cx="8839200" cy="5104539"/>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Tx/>
              <a:buChar char="•"/>
            </a:pPr>
            <a:r>
              <a:rPr lang="en-US" altLang="en-US" sz="1180" b="1" dirty="0">
                <a:solidFill>
                  <a:schemeClr val="bg1"/>
                </a:solidFill>
              </a:rPr>
              <a:t>During the past 7 days, weekly rainfall totals exceeded 100mm over local areas in Angola and DRC, parts of Zambia, southern Tanzania, northern Malawi, western Mozambique, and parts of Zimbabwe and Madagascar. Rainfall was above-average over southern Congo, central and southern DRC, parts of Angola, Tanzania, central and eastern Zambia, Malawi, Zimbabwe, northeastern South Africa, Mozambique, and local areas in Madagascar. Weekly rainfall surpluses exceeded 100mm over local areas in Zambia and Mozambique</a:t>
            </a:r>
            <a:r>
              <a:rPr lang="en-US" altLang="en-US" sz="1180" b="1" dirty="0" smtClean="0">
                <a:solidFill>
                  <a:schemeClr val="bg1"/>
                </a:solidFill>
              </a:rPr>
              <a:t>. Equatorial </a:t>
            </a:r>
            <a:r>
              <a:rPr lang="en-US" altLang="en-US" sz="1180" b="1" dirty="0">
                <a:solidFill>
                  <a:schemeClr val="bg1"/>
                </a:solidFill>
              </a:rPr>
              <a:t>Guinea, much of Gabon, northern DRC, southern Angola, Namibia, western Zambia, local areas in Botswana, northeastern Mozambique and parts of Madagascar had below-average rainfall. </a:t>
            </a:r>
          </a:p>
          <a:p>
            <a:pPr marL="171450" indent="-171450" algn="just" eaLnBrk="1" hangingPunct="1">
              <a:lnSpc>
                <a:spcPct val="90000"/>
              </a:lnSpc>
              <a:spcBef>
                <a:spcPct val="50000"/>
              </a:spcBef>
              <a:buFontTx/>
              <a:buChar char="•"/>
            </a:pPr>
            <a:r>
              <a:rPr lang="en-US" altLang="en-US" sz="1180" b="1" dirty="0">
                <a:solidFill>
                  <a:schemeClr val="bg1"/>
                </a:solidFill>
              </a:rPr>
              <a:t>During the past 30 days, rainfall totals exceeded 300mm over local areas in Angola and DRC, central and eastern Zambia, northern Malawi, central and southern Tanzania, central Mozambique and northern Madagascar, with rainfall totals in excess of 750mm observed over local areas in northwestern Madagascar. Rainfall was above-average over many parts of Congo, portions of DRC,  southwestern Ethiopia, Uganda, Kenya, Tanzania, parts of Angola, central and eastern Zambia, Malawi, portions of Mozambique and South Africa, Lesotho, and northern Madagascar. Rainfall surpluses exceeded 300mm over local areas in Tanzania and northwestern Madagascar</a:t>
            </a:r>
            <a:r>
              <a:rPr lang="en-US" altLang="en-US" sz="1180" b="1" dirty="0" smtClean="0">
                <a:solidFill>
                  <a:schemeClr val="bg1"/>
                </a:solidFill>
              </a:rPr>
              <a:t>. Many </a:t>
            </a:r>
            <a:r>
              <a:rPr lang="en-US" altLang="en-US" sz="1180" b="1" dirty="0">
                <a:solidFill>
                  <a:schemeClr val="bg1"/>
                </a:solidFill>
              </a:rPr>
              <a:t>places along the Gulf of Guinea coast, Southern Cameroon, Equatorial Guinea, Gabon, local areas in Congo, many portions of DRC,  parts of northwestern and southeastern Angola, local areas in Zimbabwe, much of Namibia and Botswana, parts of Eastern South Africa, </a:t>
            </a:r>
            <a:r>
              <a:rPr lang="en-US" altLang="en-US" sz="1180" b="1" dirty="0" err="1">
                <a:solidFill>
                  <a:schemeClr val="bg1"/>
                </a:solidFill>
              </a:rPr>
              <a:t>Eswatini</a:t>
            </a:r>
            <a:r>
              <a:rPr lang="en-US" altLang="en-US" sz="1180" b="1" dirty="0">
                <a:solidFill>
                  <a:schemeClr val="bg1"/>
                </a:solidFill>
              </a:rPr>
              <a:t>, northeastern  Mozambique, and central and southern Madagascar had below-average rainfall. </a:t>
            </a:r>
          </a:p>
          <a:p>
            <a:pPr marL="171450" indent="-171450" algn="just" eaLnBrk="1" hangingPunct="1">
              <a:lnSpc>
                <a:spcPct val="90000"/>
              </a:lnSpc>
              <a:spcBef>
                <a:spcPct val="50000"/>
              </a:spcBef>
              <a:buFontTx/>
              <a:buChar char="•"/>
            </a:pPr>
            <a:r>
              <a:rPr lang="en-US" altLang="en-US" sz="1180" b="1" dirty="0">
                <a:solidFill>
                  <a:schemeClr val="bg1"/>
                </a:solidFill>
              </a:rPr>
              <a:t>During the past 90 days, rainfall totals exceeded 750mm over parts of southern Congo and southern DRC, local areas in Angola, portions of Tanzania, central and eastern Zambia, Malawi, northern Mozambique, and central and northern Madagascar. Rainfall was above-average over local areas in Cote d’Ivoire, much of Congo, many parts of DRC, eastern South Sudan, Rwanda, Burundi, Uganda, Ethiopia, Kenya, Somalia, Tanzania, parts of Angola, many parts of Zambia and Botswana, Malawi, South Africa, Mozambique, and northern Madagascar. Rainfall surpluses exceeded 500mm over local areas in Tanzania and northern Madagascar</a:t>
            </a:r>
            <a:r>
              <a:rPr lang="en-US" altLang="en-US" sz="1180" b="1" dirty="0" smtClean="0">
                <a:solidFill>
                  <a:schemeClr val="bg1"/>
                </a:solidFill>
              </a:rPr>
              <a:t>. Many </a:t>
            </a:r>
            <a:r>
              <a:rPr lang="en-US" altLang="en-US" sz="1180" b="1" dirty="0">
                <a:solidFill>
                  <a:schemeClr val="bg1"/>
                </a:solidFill>
              </a:rPr>
              <a:t>parts of Guinea, Sierra Leone, Liberia, Cote d’Ivoire, Ghana, Togo, Benin, parts of Nigeria, Cameroon, Equatorial Guinea, Gabon, CAR, portions of DRC and Angola, parts of southwestern Zambia, Zimbabwe, Namibia, parts of northern Botswana, local areas in Mozambique, eastern South Africa, and  southern Madagascar had below-average rainfall. Rainfall deficits exceeded 300mm over parts of Gabon.</a:t>
            </a:r>
          </a:p>
          <a:p>
            <a:pPr marL="171450" indent="-171450" algn="just" eaLnBrk="1" hangingPunct="1">
              <a:lnSpc>
                <a:spcPct val="90000"/>
              </a:lnSpc>
              <a:spcBef>
                <a:spcPct val="50000"/>
              </a:spcBef>
              <a:buFontTx/>
              <a:buChar char="•"/>
            </a:pPr>
            <a:r>
              <a:rPr lang="en-US" altLang="en-US" sz="1180" b="1" dirty="0">
                <a:solidFill>
                  <a:schemeClr val="bg1"/>
                </a:solidFill>
              </a:rPr>
              <a:t>Week-1 outlooks call for an increased chance for above-average rainfall over parts of Angola, northeastern Namibia, parts of southern DRC, central and eastern Zambia, Malawi, parts of southern Tanzania, northern Mozambique, eastern South Africa, Lesotho, </a:t>
            </a:r>
            <a:r>
              <a:rPr lang="en-US" altLang="en-US" sz="1180" b="1" dirty="0" err="1">
                <a:solidFill>
                  <a:schemeClr val="bg1"/>
                </a:solidFill>
              </a:rPr>
              <a:t>Eswatini</a:t>
            </a:r>
            <a:r>
              <a:rPr lang="en-US" altLang="en-US" sz="1180" b="1" dirty="0">
                <a:solidFill>
                  <a:schemeClr val="bg1"/>
                </a:solidFill>
              </a:rPr>
              <a:t> and Madagascar. In contrast, there is an increased chance for below-average rainfall over central Mozambique.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266700" y="2209800"/>
            <a:ext cx="8458200" cy="4267200"/>
          </a:xfrm>
          <a:prstGeom prst="rect">
            <a:avLst/>
          </a:prstGeom>
          <a:noFill/>
          <a:ln w="9525">
            <a:noFill/>
            <a:miter lim="800000"/>
            <a:headEnd/>
            <a:tailEnd/>
          </a:ln>
        </p:spPr>
        <p:txBody>
          <a:bodyPr/>
          <a:lstStyle/>
          <a:p>
            <a:pPr marL="342900" indent="-342900" eaLnBrk="1" hangingPunct="1">
              <a:buFontTx/>
              <a:buChar char="•"/>
              <a:tabLst>
                <a:tab pos="1885950" algn="l"/>
              </a:tabLst>
            </a:pPr>
            <a:r>
              <a:rPr lang="en-US" altLang="en-US" sz="1800" b="1" dirty="0" smtClean="0">
                <a:solidFill>
                  <a:schemeClr val="bg1"/>
                </a:solidFill>
              </a:rPr>
              <a:t>Weekly </a:t>
            </a:r>
            <a:r>
              <a:rPr lang="en-US" altLang="en-US" sz="1800" b="1" dirty="0">
                <a:solidFill>
                  <a:schemeClr val="bg1"/>
                </a:solidFill>
              </a:rPr>
              <a:t>rainfall totals exceeded 100mm over local areas in Angola and DRC, parts of Zambia, southern Tanzania, northern Malawi, western Mozambique, and parts of Zimbabwe and </a:t>
            </a:r>
            <a:r>
              <a:rPr lang="en-US" altLang="en-US" sz="1800" b="1" dirty="0" smtClean="0">
                <a:solidFill>
                  <a:schemeClr val="bg1"/>
                </a:solidFill>
              </a:rPr>
              <a:t>Madagascar.</a:t>
            </a:r>
          </a:p>
          <a:p>
            <a:pPr marL="342900" indent="-342900" eaLnBrk="1" hangingPunct="1">
              <a:buFontTx/>
              <a:buChar char="•"/>
              <a:tabLst>
                <a:tab pos="1885950" algn="l"/>
              </a:tabLst>
            </a:pPr>
            <a:endParaRPr lang="en-US" altLang="en-US" sz="1800" b="1" dirty="0">
              <a:solidFill>
                <a:schemeClr val="bg1"/>
              </a:solidFill>
            </a:endParaRPr>
          </a:p>
          <a:p>
            <a:pPr marL="342900" indent="-342900" eaLnBrk="1" hangingPunct="1">
              <a:buFontTx/>
              <a:buChar char="•"/>
              <a:tabLst>
                <a:tab pos="1885950" algn="l"/>
              </a:tabLst>
            </a:pPr>
            <a:r>
              <a:rPr lang="en-US" altLang="en-US" sz="1800" b="1" dirty="0" smtClean="0">
                <a:solidFill>
                  <a:schemeClr val="bg1"/>
                </a:solidFill>
              </a:rPr>
              <a:t>Week-1 </a:t>
            </a:r>
            <a:r>
              <a:rPr lang="en-US" altLang="en-US" sz="1800" b="1" dirty="0">
                <a:solidFill>
                  <a:schemeClr val="bg1"/>
                </a:solidFill>
              </a:rPr>
              <a:t>outlooks call for an increased chance for above-average rainfall over parts of Angola, </a:t>
            </a:r>
            <a:r>
              <a:rPr lang="en-US" altLang="en-US" sz="1800" b="1" dirty="0" smtClean="0">
                <a:solidFill>
                  <a:schemeClr val="bg1"/>
                </a:solidFill>
              </a:rPr>
              <a:t>northeastern Namibia, parts of southern DRC, central and eastern Zambia</a:t>
            </a:r>
            <a:r>
              <a:rPr lang="en-US" altLang="en-US" sz="1800" b="1" dirty="0">
                <a:solidFill>
                  <a:schemeClr val="bg1"/>
                </a:solidFill>
              </a:rPr>
              <a:t>, </a:t>
            </a:r>
            <a:r>
              <a:rPr lang="en-US" altLang="en-US" sz="1800" b="1" dirty="0" smtClean="0">
                <a:solidFill>
                  <a:schemeClr val="bg1"/>
                </a:solidFill>
              </a:rPr>
              <a:t>Malawi</a:t>
            </a:r>
            <a:r>
              <a:rPr lang="en-US" altLang="en-US" sz="1800" b="1" dirty="0">
                <a:solidFill>
                  <a:schemeClr val="bg1"/>
                </a:solidFill>
              </a:rPr>
              <a:t>, parts of southern Tanzania, </a:t>
            </a:r>
            <a:r>
              <a:rPr lang="en-US" altLang="en-US" sz="1800" b="1" dirty="0" smtClean="0">
                <a:solidFill>
                  <a:schemeClr val="bg1"/>
                </a:solidFill>
              </a:rPr>
              <a:t>northern Mozambique</a:t>
            </a:r>
            <a:r>
              <a:rPr lang="en-US" altLang="en-US" sz="1800" b="1" dirty="0">
                <a:solidFill>
                  <a:schemeClr val="bg1"/>
                </a:solidFill>
              </a:rPr>
              <a:t>, </a:t>
            </a:r>
            <a:r>
              <a:rPr lang="en-US" altLang="en-US" sz="1800" b="1" dirty="0" smtClean="0">
                <a:solidFill>
                  <a:schemeClr val="bg1"/>
                </a:solidFill>
              </a:rPr>
              <a:t>eastern </a:t>
            </a:r>
            <a:r>
              <a:rPr lang="en-US" altLang="en-US" sz="1800" b="1" dirty="0">
                <a:solidFill>
                  <a:schemeClr val="bg1"/>
                </a:solidFill>
              </a:rPr>
              <a:t>South </a:t>
            </a:r>
            <a:r>
              <a:rPr lang="en-US" altLang="en-US" sz="1800" b="1" dirty="0" smtClean="0">
                <a:solidFill>
                  <a:schemeClr val="bg1"/>
                </a:solidFill>
              </a:rPr>
              <a:t>Africa, Lesotho, </a:t>
            </a:r>
            <a:r>
              <a:rPr lang="en-US" altLang="en-US" sz="1800" b="1" dirty="0" err="1" smtClean="0">
                <a:solidFill>
                  <a:schemeClr val="bg1"/>
                </a:solidFill>
              </a:rPr>
              <a:t>Eswatini</a:t>
            </a:r>
            <a:r>
              <a:rPr lang="en-US" altLang="en-US" sz="1800" b="1" dirty="0" smtClean="0">
                <a:solidFill>
                  <a:schemeClr val="bg1"/>
                </a:solidFill>
              </a:rPr>
              <a:t> and Madagascar. </a:t>
            </a:r>
            <a:r>
              <a:rPr lang="en-US" altLang="en-US" sz="1800" b="1" dirty="0">
                <a:solidFill>
                  <a:schemeClr val="bg1"/>
                </a:solidFill>
              </a:rPr>
              <a:t>In contrast, there is an increased chance for below-average rainfall over </a:t>
            </a:r>
            <a:r>
              <a:rPr lang="en-US" altLang="en-US" sz="1800" b="1" dirty="0" smtClean="0">
                <a:solidFill>
                  <a:schemeClr val="bg1"/>
                </a:solidFill>
              </a:rPr>
              <a:t>central Mozambique.</a:t>
            </a:r>
            <a:endParaRPr lang="en-US" altLang="en-US" sz="1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www.cpc.ncep.noaa.gov/products/international/africa_arc/africa_arc_7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www.cpc.ncep.noaa.gov/products/international/africa_arc/africa_arc_7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228600" y="5181600"/>
            <a:ext cx="8839200" cy="1285095"/>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140" b="1" dirty="0" smtClean="0">
                <a:solidFill>
                  <a:schemeClr val="bg1"/>
                </a:solidFill>
              </a:rPr>
              <a:t>During </a:t>
            </a:r>
            <a:r>
              <a:rPr lang="en-US" altLang="en-US" sz="1140" b="1" dirty="0">
                <a:solidFill>
                  <a:schemeClr val="bg1"/>
                </a:solidFill>
              </a:rPr>
              <a:t>the past 7 </a:t>
            </a:r>
            <a:r>
              <a:rPr lang="en-US" altLang="en-US" sz="1140" b="1" dirty="0" smtClean="0">
                <a:solidFill>
                  <a:schemeClr val="bg1"/>
                </a:solidFill>
              </a:rPr>
              <a:t>days, weekly rainfall totals exceeded 100mm over </a:t>
            </a:r>
            <a:r>
              <a:rPr lang="en-US" altLang="en-US" sz="1140" b="1" dirty="0" smtClean="0">
                <a:solidFill>
                  <a:schemeClr val="bg1"/>
                </a:solidFill>
              </a:rPr>
              <a:t>local areas in Angola and DRC, parts of Zambia, southern Tanzania, northern Malawi, western Mozambique, and parts of Zimbabwe and Madagascar. </a:t>
            </a:r>
            <a:r>
              <a:rPr lang="en-US" altLang="en-US" sz="1140" b="1" dirty="0" smtClean="0">
                <a:solidFill>
                  <a:schemeClr val="bg1"/>
                </a:solidFill>
              </a:rPr>
              <a:t>Rainfall was above-average over </a:t>
            </a:r>
            <a:r>
              <a:rPr lang="en-US" altLang="en-US" sz="1140" b="1" dirty="0" smtClean="0">
                <a:solidFill>
                  <a:schemeClr val="bg1"/>
                </a:solidFill>
              </a:rPr>
              <a:t>southern Congo, central and southern DRC, parts of Angola, Tanzania, central and eastern Zambia, Malawi, Zimbabwe, northeastern South Africa, Mozambique, and local areas in Madagascar. </a:t>
            </a:r>
            <a:r>
              <a:rPr lang="en-US" altLang="en-US" sz="1140" b="1" dirty="0" smtClean="0">
                <a:solidFill>
                  <a:schemeClr val="bg1"/>
                </a:solidFill>
              </a:rPr>
              <a:t>Weekly rainfall surpluses exceeded 100mm over local areas in </a:t>
            </a:r>
            <a:r>
              <a:rPr lang="en-US" altLang="en-US" sz="1140" b="1" dirty="0" smtClean="0">
                <a:solidFill>
                  <a:schemeClr val="bg1"/>
                </a:solidFill>
              </a:rPr>
              <a:t>Zambia and Mozambique.</a:t>
            </a:r>
            <a:endParaRPr lang="en-US" altLang="en-US" sz="1140" b="1" dirty="0" smtClean="0">
              <a:solidFill>
                <a:schemeClr val="bg1"/>
              </a:solidFill>
            </a:endParaRPr>
          </a:p>
          <a:p>
            <a:pPr algn="just" eaLnBrk="1" hangingPunct="1">
              <a:lnSpc>
                <a:spcPct val="90000"/>
              </a:lnSpc>
              <a:spcBef>
                <a:spcPct val="50000"/>
              </a:spcBef>
            </a:pPr>
            <a:r>
              <a:rPr lang="en-US" altLang="en-US" sz="1140" b="1" dirty="0" smtClean="0">
                <a:solidFill>
                  <a:schemeClr val="bg1"/>
                </a:solidFill>
              </a:rPr>
              <a:t>Equatorial Guinea, much of </a:t>
            </a:r>
            <a:r>
              <a:rPr lang="en-US" altLang="en-US" sz="1140" b="1" dirty="0" smtClean="0">
                <a:solidFill>
                  <a:schemeClr val="bg1"/>
                </a:solidFill>
              </a:rPr>
              <a:t>Gabon</a:t>
            </a:r>
            <a:r>
              <a:rPr lang="en-US" altLang="en-US" sz="1140" b="1" dirty="0" smtClean="0">
                <a:solidFill>
                  <a:schemeClr val="bg1"/>
                </a:solidFill>
              </a:rPr>
              <a:t>, northern DRC, southern Angola, Namibia, western Zambia, local areas in Botswana, northeastern Mozambique and parts of Madagascar had below-average rainfall. </a:t>
            </a:r>
            <a:endParaRPr lang="en-US" altLang="en-US" sz="114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www.cpc.ncep.noaa.gov/products/international/africa_arc/africa_arc_3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www.cpc.ncep.noaa.gov/products/international/africa_arc/africa_arc_3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097341"/>
            <a:ext cx="8842375" cy="1773562"/>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150" b="1" dirty="0">
                <a:solidFill>
                  <a:schemeClr val="bg1"/>
                </a:solidFill>
              </a:rPr>
              <a:t>During the past 30 </a:t>
            </a:r>
            <a:r>
              <a:rPr lang="en-US" altLang="en-US" sz="1150" b="1" dirty="0" smtClean="0">
                <a:solidFill>
                  <a:schemeClr val="bg1"/>
                </a:solidFill>
              </a:rPr>
              <a:t>days, rainfall totals exceeded 300mm over local areas in Angola and DRC, central and eastern Zambia, </a:t>
            </a:r>
            <a:r>
              <a:rPr lang="en-US" altLang="en-US" sz="1150" b="1" dirty="0" smtClean="0">
                <a:solidFill>
                  <a:schemeClr val="bg1"/>
                </a:solidFill>
              </a:rPr>
              <a:t>northern Malawi</a:t>
            </a:r>
            <a:r>
              <a:rPr lang="en-US" altLang="en-US" sz="1150" b="1" dirty="0" smtClean="0">
                <a:solidFill>
                  <a:schemeClr val="bg1"/>
                </a:solidFill>
              </a:rPr>
              <a:t>, central and southern Tanzania, central </a:t>
            </a:r>
            <a:r>
              <a:rPr lang="en-US" altLang="en-US" sz="1150" b="1" dirty="0" smtClean="0">
                <a:solidFill>
                  <a:schemeClr val="bg1"/>
                </a:solidFill>
              </a:rPr>
              <a:t>Mozambique </a:t>
            </a:r>
            <a:r>
              <a:rPr lang="en-US" altLang="en-US" sz="1150" b="1" dirty="0" smtClean="0">
                <a:solidFill>
                  <a:schemeClr val="bg1"/>
                </a:solidFill>
              </a:rPr>
              <a:t>and northern Madagascar, with rainfall totals in excess of 750mm observed over </a:t>
            </a:r>
            <a:r>
              <a:rPr lang="en-US" altLang="en-US" sz="1150" b="1" dirty="0" smtClean="0">
                <a:solidFill>
                  <a:schemeClr val="bg1"/>
                </a:solidFill>
              </a:rPr>
              <a:t>local areas in northwestern </a:t>
            </a:r>
            <a:r>
              <a:rPr lang="en-US" altLang="en-US" sz="1150" b="1" dirty="0" smtClean="0">
                <a:solidFill>
                  <a:schemeClr val="bg1"/>
                </a:solidFill>
              </a:rPr>
              <a:t>Madagascar. </a:t>
            </a:r>
            <a:r>
              <a:rPr lang="en-US" altLang="en-US" sz="1150" b="1" dirty="0">
                <a:solidFill>
                  <a:schemeClr val="bg1"/>
                </a:solidFill>
              </a:rPr>
              <a:t>R</a:t>
            </a:r>
            <a:r>
              <a:rPr lang="en-US" altLang="en-US" sz="1150" b="1" dirty="0" smtClean="0">
                <a:solidFill>
                  <a:schemeClr val="bg1"/>
                </a:solidFill>
              </a:rPr>
              <a:t>ainfall </a:t>
            </a:r>
            <a:r>
              <a:rPr lang="en-US" altLang="en-US" sz="1150" b="1" dirty="0">
                <a:solidFill>
                  <a:schemeClr val="bg1"/>
                </a:solidFill>
              </a:rPr>
              <a:t>was above-average </a:t>
            </a:r>
            <a:r>
              <a:rPr lang="en-US" altLang="en-US" sz="1150" b="1" dirty="0" smtClean="0">
                <a:solidFill>
                  <a:schemeClr val="bg1"/>
                </a:solidFill>
              </a:rPr>
              <a:t>over </a:t>
            </a:r>
            <a:r>
              <a:rPr lang="en-US" altLang="en-US" sz="1150" b="1" dirty="0" smtClean="0">
                <a:solidFill>
                  <a:schemeClr val="bg1"/>
                </a:solidFill>
              </a:rPr>
              <a:t>many parts of </a:t>
            </a:r>
            <a:r>
              <a:rPr lang="en-US" altLang="en-US" sz="1150" b="1" dirty="0" smtClean="0">
                <a:solidFill>
                  <a:schemeClr val="bg1"/>
                </a:solidFill>
              </a:rPr>
              <a:t>Congo</a:t>
            </a:r>
            <a:r>
              <a:rPr lang="en-US" altLang="en-US" sz="1150" b="1" dirty="0">
                <a:solidFill>
                  <a:schemeClr val="bg1"/>
                </a:solidFill>
              </a:rPr>
              <a:t>, </a:t>
            </a:r>
            <a:r>
              <a:rPr lang="en-US" altLang="en-US" sz="1150" b="1" dirty="0" smtClean="0">
                <a:solidFill>
                  <a:schemeClr val="bg1"/>
                </a:solidFill>
              </a:rPr>
              <a:t>portions of </a:t>
            </a:r>
            <a:r>
              <a:rPr lang="en-US" altLang="en-US" sz="1150" b="1" dirty="0" smtClean="0">
                <a:solidFill>
                  <a:schemeClr val="bg1"/>
                </a:solidFill>
              </a:rPr>
              <a:t>DRC,  southwestern Ethiopia, Uganda, Kenya, Tanzania, parts of Angola, </a:t>
            </a:r>
            <a:r>
              <a:rPr lang="en-US" altLang="en-US" sz="1150" b="1" dirty="0" smtClean="0">
                <a:solidFill>
                  <a:schemeClr val="bg1"/>
                </a:solidFill>
              </a:rPr>
              <a:t>central and eastern </a:t>
            </a:r>
            <a:r>
              <a:rPr lang="en-US" altLang="en-US" sz="1150" b="1" dirty="0" smtClean="0">
                <a:solidFill>
                  <a:schemeClr val="bg1"/>
                </a:solidFill>
              </a:rPr>
              <a:t>Zambia, </a:t>
            </a:r>
            <a:r>
              <a:rPr lang="en-US" altLang="en-US" sz="1150" b="1" dirty="0" smtClean="0">
                <a:solidFill>
                  <a:schemeClr val="bg1"/>
                </a:solidFill>
              </a:rPr>
              <a:t>Malawi</a:t>
            </a:r>
            <a:r>
              <a:rPr lang="en-US" altLang="en-US" sz="1150" b="1" dirty="0" smtClean="0">
                <a:solidFill>
                  <a:schemeClr val="bg1"/>
                </a:solidFill>
              </a:rPr>
              <a:t>, portions of </a:t>
            </a:r>
            <a:r>
              <a:rPr lang="en-US" altLang="en-US" sz="1150" b="1" dirty="0" smtClean="0">
                <a:solidFill>
                  <a:schemeClr val="bg1"/>
                </a:solidFill>
              </a:rPr>
              <a:t>Mozambique and </a:t>
            </a:r>
            <a:r>
              <a:rPr lang="en-US" altLang="en-US" sz="1150" b="1" dirty="0" smtClean="0">
                <a:solidFill>
                  <a:schemeClr val="bg1"/>
                </a:solidFill>
              </a:rPr>
              <a:t>South Africa, </a:t>
            </a:r>
            <a:r>
              <a:rPr lang="en-US" altLang="en-US" sz="1150" b="1" dirty="0" smtClean="0">
                <a:solidFill>
                  <a:schemeClr val="bg1"/>
                </a:solidFill>
              </a:rPr>
              <a:t>Lesotho, and </a:t>
            </a:r>
            <a:r>
              <a:rPr lang="en-US" altLang="en-US" sz="1150" b="1" dirty="0" smtClean="0">
                <a:solidFill>
                  <a:schemeClr val="bg1"/>
                </a:solidFill>
              </a:rPr>
              <a:t>northern Madagascar. Rainfall surpluses exceeded 300mm over local areas in Tanzania and northwestern Madagascar.</a:t>
            </a:r>
            <a:endParaRPr lang="en-US" altLang="en-US" sz="1150" b="1" dirty="0">
              <a:solidFill>
                <a:schemeClr val="bg1"/>
              </a:solidFill>
            </a:endParaRPr>
          </a:p>
          <a:p>
            <a:pPr eaLnBrk="1" hangingPunct="1">
              <a:lnSpc>
                <a:spcPct val="90000"/>
              </a:lnSpc>
              <a:spcBef>
                <a:spcPct val="50000"/>
              </a:spcBef>
            </a:pPr>
            <a:r>
              <a:rPr lang="en-US" altLang="en-US" sz="1150" b="1" dirty="0" smtClean="0">
                <a:solidFill>
                  <a:schemeClr val="bg1"/>
                </a:solidFill>
              </a:rPr>
              <a:t>Many places along the Gulf of Guinea coast, Southern </a:t>
            </a:r>
            <a:r>
              <a:rPr lang="en-US" altLang="en-US" sz="1150" b="1" dirty="0" smtClean="0">
                <a:solidFill>
                  <a:schemeClr val="bg1"/>
                </a:solidFill>
              </a:rPr>
              <a:t>Cameroon, Equatorial Guinea, Gabon, </a:t>
            </a:r>
            <a:r>
              <a:rPr lang="en-US" altLang="en-US" sz="1150" b="1" dirty="0" smtClean="0">
                <a:solidFill>
                  <a:schemeClr val="bg1"/>
                </a:solidFill>
              </a:rPr>
              <a:t>local areas in </a:t>
            </a:r>
            <a:r>
              <a:rPr lang="en-US" altLang="en-US" sz="1150" b="1" dirty="0" smtClean="0">
                <a:solidFill>
                  <a:schemeClr val="bg1"/>
                </a:solidFill>
              </a:rPr>
              <a:t>Congo, many </a:t>
            </a:r>
            <a:r>
              <a:rPr lang="en-US" altLang="en-US" sz="1150" b="1" dirty="0" smtClean="0">
                <a:solidFill>
                  <a:schemeClr val="bg1"/>
                </a:solidFill>
              </a:rPr>
              <a:t>portions </a:t>
            </a:r>
            <a:r>
              <a:rPr lang="en-US" altLang="en-US" sz="1150" b="1" dirty="0" smtClean="0">
                <a:solidFill>
                  <a:schemeClr val="bg1"/>
                </a:solidFill>
              </a:rPr>
              <a:t>of DRC,  parts of northwestern and southeastern Angola, </a:t>
            </a:r>
            <a:r>
              <a:rPr lang="en-US" altLang="en-US" sz="1150" b="1" dirty="0" smtClean="0">
                <a:solidFill>
                  <a:schemeClr val="bg1"/>
                </a:solidFill>
              </a:rPr>
              <a:t>local areas in </a:t>
            </a:r>
            <a:r>
              <a:rPr lang="en-US" altLang="en-US" sz="1150" b="1" dirty="0" smtClean="0">
                <a:solidFill>
                  <a:schemeClr val="bg1"/>
                </a:solidFill>
              </a:rPr>
              <a:t>Zimbabwe, much of Namibia and </a:t>
            </a:r>
            <a:r>
              <a:rPr lang="en-US" altLang="en-US" sz="1150" b="1" dirty="0" smtClean="0">
                <a:solidFill>
                  <a:schemeClr val="bg1"/>
                </a:solidFill>
              </a:rPr>
              <a:t>Botswana, parts of Eastern South </a:t>
            </a:r>
            <a:r>
              <a:rPr lang="en-US" altLang="en-US" sz="1150" b="1" dirty="0" smtClean="0">
                <a:solidFill>
                  <a:schemeClr val="bg1"/>
                </a:solidFill>
              </a:rPr>
              <a:t>Africa, </a:t>
            </a:r>
            <a:r>
              <a:rPr lang="en-US" altLang="en-US" sz="1150" b="1" dirty="0" err="1" smtClean="0">
                <a:solidFill>
                  <a:schemeClr val="bg1"/>
                </a:solidFill>
              </a:rPr>
              <a:t>Eswatini</a:t>
            </a:r>
            <a:r>
              <a:rPr lang="en-US" altLang="en-US" sz="1150" b="1" dirty="0" smtClean="0">
                <a:solidFill>
                  <a:schemeClr val="bg1"/>
                </a:solidFill>
              </a:rPr>
              <a:t>, northeastern  Mozambique, </a:t>
            </a:r>
            <a:r>
              <a:rPr lang="en-US" altLang="en-US" sz="1150" b="1" dirty="0" smtClean="0">
                <a:solidFill>
                  <a:schemeClr val="bg1"/>
                </a:solidFill>
              </a:rPr>
              <a:t>and central and southern Madagascar had below-average rainfall. </a:t>
            </a:r>
            <a:endParaRPr lang="en-US" altLang="en-US" sz="115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www.cpc.ncep.noaa.gov/products/international/africa_arc/africa_arc_90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www.cpc.ncep.noaa.gov/products/international/africa_arc/africa_arc_90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72063"/>
            <a:ext cx="8915400" cy="1773562"/>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150" b="1" dirty="0">
                <a:solidFill>
                  <a:schemeClr val="bg1"/>
                </a:solidFill>
              </a:rPr>
              <a:t>During the past 90 </a:t>
            </a:r>
            <a:r>
              <a:rPr lang="en-US" altLang="en-US" sz="1150" b="1" dirty="0" smtClean="0">
                <a:solidFill>
                  <a:schemeClr val="bg1"/>
                </a:solidFill>
              </a:rPr>
              <a:t>days, rainfall totals exceeded 750mm over parts of southern Congo and southern DRC, </a:t>
            </a:r>
            <a:r>
              <a:rPr lang="en-US" altLang="en-US" sz="1150" b="1" dirty="0" smtClean="0">
                <a:solidFill>
                  <a:schemeClr val="bg1"/>
                </a:solidFill>
              </a:rPr>
              <a:t>local areas in Angola, portions </a:t>
            </a:r>
            <a:r>
              <a:rPr lang="en-US" altLang="en-US" sz="1150" b="1" dirty="0" smtClean="0">
                <a:solidFill>
                  <a:schemeClr val="bg1"/>
                </a:solidFill>
              </a:rPr>
              <a:t>of Tanzania, </a:t>
            </a:r>
            <a:r>
              <a:rPr lang="en-US" altLang="en-US" sz="1150" b="1" dirty="0" smtClean="0">
                <a:solidFill>
                  <a:schemeClr val="bg1"/>
                </a:solidFill>
              </a:rPr>
              <a:t>central and eastern Zambia, Malawi, northern Mozambique, and </a:t>
            </a:r>
            <a:r>
              <a:rPr lang="en-US" altLang="en-US" sz="1150" b="1" dirty="0" smtClean="0">
                <a:solidFill>
                  <a:schemeClr val="bg1"/>
                </a:solidFill>
              </a:rPr>
              <a:t>central and northern Madagascar. Rainfall </a:t>
            </a:r>
            <a:r>
              <a:rPr lang="en-US" altLang="en-US" sz="1150" b="1" dirty="0">
                <a:solidFill>
                  <a:schemeClr val="bg1"/>
                </a:solidFill>
              </a:rPr>
              <a:t>was above-average </a:t>
            </a:r>
            <a:r>
              <a:rPr lang="en-US" altLang="en-US" sz="1150" b="1" dirty="0" smtClean="0">
                <a:solidFill>
                  <a:schemeClr val="bg1"/>
                </a:solidFill>
              </a:rPr>
              <a:t>over </a:t>
            </a:r>
            <a:r>
              <a:rPr lang="en-US" altLang="en-US" sz="1150" b="1" dirty="0" smtClean="0">
                <a:solidFill>
                  <a:schemeClr val="bg1"/>
                </a:solidFill>
              </a:rPr>
              <a:t>local areas in Cote </a:t>
            </a:r>
            <a:r>
              <a:rPr lang="en-US" altLang="en-US" sz="1150" b="1" dirty="0">
                <a:solidFill>
                  <a:schemeClr val="bg1"/>
                </a:solidFill>
              </a:rPr>
              <a:t>d’Ivoire</a:t>
            </a:r>
            <a:r>
              <a:rPr lang="en-US" altLang="en-US" sz="1150" b="1" dirty="0" smtClean="0">
                <a:solidFill>
                  <a:schemeClr val="bg1"/>
                </a:solidFill>
              </a:rPr>
              <a:t>, much of </a:t>
            </a:r>
            <a:r>
              <a:rPr lang="en-US" altLang="en-US" sz="1150" b="1" dirty="0" smtClean="0">
                <a:solidFill>
                  <a:schemeClr val="bg1"/>
                </a:solidFill>
              </a:rPr>
              <a:t>Congo, </a:t>
            </a:r>
            <a:r>
              <a:rPr lang="en-US" altLang="en-US" sz="1150" b="1" dirty="0" smtClean="0">
                <a:solidFill>
                  <a:schemeClr val="bg1"/>
                </a:solidFill>
              </a:rPr>
              <a:t>many parts </a:t>
            </a:r>
            <a:r>
              <a:rPr lang="en-US" altLang="en-US" sz="1150" b="1" dirty="0" smtClean="0">
                <a:solidFill>
                  <a:schemeClr val="bg1"/>
                </a:solidFill>
              </a:rPr>
              <a:t>of DRC</a:t>
            </a:r>
            <a:r>
              <a:rPr lang="en-US" altLang="en-US" sz="1150" b="1" dirty="0">
                <a:solidFill>
                  <a:schemeClr val="bg1"/>
                </a:solidFill>
              </a:rPr>
              <a:t>, </a:t>
            </a:r>
            <a:r>
              <a:rPr lang="en-US" altLang="en-US" sz="1150" b="1" dirty="0" smtClean="0">
                <a:solidFill>
                  <a:schemeClr val="bg1"/>
                </a:solidFill>
              </a:rPr>
              <a:t>eastern South </a:t>
            </a:r>
            <a:r>
              <a:rPr lang="en-US" altLang="en-US" sz="1150" b="1" dirty="0">
                <a:solidFill>
                  <a:schemeClr val="bg1"/>
                </a:solidFill>
              </a:rPr>
              <a:t>Sudan, </a:t>
            </a:r>
            <a:r>
              <a:rPr lang="en-US" altLang="en-US" sz="1150" b="1" dirty="0" smtClean="0">
                <a:solidFill>
                  <a:schemeClr val="bg1"/>
                </a:solidFill>
              </a:rPr>
              <a:t>Rwanda, Burundi, Uganda</a:t>
            </a:r>
            <a:r>
              <a:rPr lang="en-US" altLang="en-US" sz="1150" b="1" dirty="0">
                <a:solidFill>
                  <a:schemeClr val="bg1"/>
                </a:solidFill>
              </a:rPr>
              <a:t>, </a:t>
            </a:r>
            <a:r>
              <a:rPr lang="en-US" altLang="en-US" sz="1150" b="1" dirty="0" smtClean="0">
                <a:solidFill>
                  <a:schemeClr val="bg1"/>
                </a:solidFill>
              </a:rPr>
              <a:t>Ethiopia</a:t>
            </a:r>
            <a:r>
              <a:rPr lang="en-US" altLang="en-US" sz="1150" b="1" dirty="0">
                <a:solidFill>
                  <a:schemeClr val="bg1"/>
                </a:solidFill>
              </a:rPr>
              <a:t>, </a:t>
            </a:r>
            <a:r>
              <a:rPr lang="en-US" altLang="en-US" sz="1150" b="1" dirty="0" smtClean="0">
                <a:solidFill>
                  <a:schemeClr val="bg1"/>
                </a:solidFill>
              </a:rPr>
              <a:t>Kenya</a:t>
            </a:r>
            <a:r>
              <a:rPr lang="en-US" altLang="en-US" sz="1150" b="1" dirty="0">
                <a:solidFill>
                  <a:schemeClr val="bg1"/>
                </a:solidFill>
              </a:rPr>
              <a:t>, </a:t>
            </a:r>
            <a:r>
              <a:rPr lang="en-US" altLang="en-US" sz="1150" b="1" dirty="0" smtClean="0">
                <a:solidFill>
                  <a:schemeClr val="bg1"/>
                </a:solidFill>
              </a:rPr>
              <a:t>Somalia</a:t>
            </a:r>
            <a:r>
              <a:rPr lang="en-US" altLang="en-US" sz="1150" b="1" dirty="0">
                <a:solidFill>
                  <a:schemeClr val="bg1"/>
                </a:solidFill>
              </a:rPr>
              <a:t>, </a:t>
            </a:r>
            <a:r>
              <a:rPr lang="en-US" altLang="en-US" sz="1150" b="1" dirty="0" smtClean="0">
                <a:solidFill>
                  <a:schemeClr val="bg1"/>
                </a:solidFill>
              </a:rPr>
              <a:t>Tanzania, </a:t>
            </a:r>
            <a:r>
              <a:rPr lang="en-US" altLang="en-US" sz="1150" b="1" dirty="0" smtClean="0">
                <a:solidFill>
                  <a:schemeClr val="bg1"/>
                </a:solidFill>
              </a:rPr>
              <a:t>parts </a:t>
            </a:r>
            <a:r>
              <a:rPr lang="en-US" altLang="en-US" sz="1150" b="1" dirty="0" smtClean="0">
                <a:solidFill>
                  <a:schemeClr val="bg1"/>
                </a:solidFill>
              </a:rPr>
              <a:t>of </a:t>
            </a:r>
            <a:r>
              <a:rPr lang="en-US" altLang="en-US" sz="1150" b="1" dirty="0" smtClean="0">
                <a:solidFill>
                  <a:schemeClr val="bg1"/>
                </a:solidFill>
              </a:rPr>
              <a:t>Angola</a:t>
            </a:r>
            <a:r>
              <a:rPr lang="en-US" altLang="en-US" sz="1150" b="1" dirty="0" smtClean="0">
                <a:solidFill>
                  <a:schemeClr val="bg1"/>
                </a:solidFill>
              </a:rPr>
              <a:t>, many parts of Zambia and Botswana, Malawi, South Africa, </a:t>
            </a:r>
            <a:r>
              <a:rPr lang="en-US" altLang="en-US" sz="1150" b="1" dirty="0" smtClean="0">
                <a:solidFill>
                  <a:schemeClr val="bg1"/>
                </a:solidFill>
              </a:rPr>
              <a:t>Mozambique</a:t>
            </a:r>
            <a:r>
              <a:rPr lang="en-US" altLang="en-US" sz="1150" b="1" dirty="0" smtClean="0">
                <a:solidFill>
                  <a:schemeClr val="bg1"/>
                </a:solidFill>
              </a:rPr>
              <a:t>, and northern Madagascar. Rainfall surpluses exceeded 500mm over local areas in Tanzania and northern Madagascar.</a:t>
            </a:r>
            <a:endParaRPr lang="en-US" altLang="en-US" sz="1150" b="1" dirty="0">
              <a:solidFill>
                <a:schemeClr val="bg1"/>
              </a:solidFill>
            </a:endParaRPr>
          </a:p>
          <a:p>
            <a:pPr algn="just" eaLnBrk="1" hangingPunct="1">
              <a:lnSpc>
                <a:spcPct val="90000"/>
              </a:lnSpc>
              <a:spcBef>
                <a:spcPct val="50000"/>
              </a:spcBef>
            </a:pPr>
            <a:r>
              <a:rPr lang="en-US" altLang="en-US" sz="1150" b="1" dirty="0" smtClean="0">
                <a:solidFill>
                  <a:schemeClr val="bg1"/>
                </a:solidFill>
              </a:rPr>
              <a:t>Many parts of Guinea, </a:t>
            </a:r>
            <a:r>
              <a:rPr lang="en-US" altLang="en-US" sz="1150" b="1" dirty="0" smtClean="0">
                <a:solidFill>
                  <a:schemeClr val="bg1"/>
                </a:solidFill>
              </a:rPr>
              <a:t>Sierra Leone, Liberia, Cote </a:t>
            </a:r>
            <a:r>
              <a:rPr lang="en-US" altLang="en-US" sz="1150" b="1" dirty="0" smtClean="0">
                <a:solidFill>
                  <a:schemeClr val="bg1"/>
                </a:solidFill>
              </a:rPr>
              <a:t>d’Ivoire, Ghana, </a:t>
            </a:r>
            <a:r>
              <a:rPr lang="en-US" altLang="en-US" sz="1150" b="1" dirty="0" smtClean="0">
                <a:solidFill>
                  <a:schemeClr val="bg1"/>
                </a:solidFill>
              </a:rPr>
              <a:t>Togo, Benin, parts of Nigeria, Cameroon</a:t>
            </a:r>
            <a:r>
              <a:rPr lang="en-US" altLang="en-US" sz="1150" b="1" dirty="0" smtClean="0">
                <a:solidFill>
                  <a:schemeClr val="bg1"/>
                </a:solidFill>
              </a:rPr>
              <a:t>, Equatorial Guinea, Gabon, CAR</a:t>
            </a:r>
            <a:r>
              <a:rPr lang="en-US" altLang="en-US" sz="1150" b="1" dirty="0">
                <a:solidFill>
                  <a:schemeClr val="bg1"/>
                </a:solidFill>
              </a:rPr>
              <a:t>, </a:t>
            </a:r>
            <a:r>
              <a:rPr lang="en-US" altLang="en-US" sz="1150" b="1" dirty="0" smtClean="0">
                <a:solidFill>
                  <a:schemeClr val="bg1"/>
                </a:solidFill>
              </a:rPr>
              <a:t>portions of DRC and </a:t>
            </a:r>
            <a:r>
              <a:rPr lang="en-US" altLang="en-US" sz="1150" b="1" dirty="0" smtClean="0">
                <a:solidFill>
                  <a:schemeClr val="bg1"/>
                </a:solidFill>
              </a:rPr>
              <a:t>Angola, parts of southwestern Zambia, Zimbabwe, Namibia, parts of northern Botswana, </a:t>
            </a:r>
            <a:r>
              <a:rPr lang="en-US" altLang="en-US" sz="1150" b="1" dirty="0" smtClean="0">
                <a:solidFill>
                  <a:schemeClr val="bg1"/>
                </a:solidFill>
              </a:rPr>
              <a:t>local areas in Mozambique</a:t>
            </a:r>
            <a:r>
              <a:rPr lang="en-US" altLang="en-US" sz="1150" b="1" dirty="0" smtClean="0">
                <a:solidFill>
                  <a:schemeClr val="bg1"/>
                </a:solidFill>
              </a:rPr>
              <a:t>, </a:t>
            </a:r>
            <a:r>
              <a:rPr lang="en-US" altLang="en-US" sz="1150" b="1" dirty="0" smtClean="0">
                <a:solidFill>
                  <a:schemeClr val="bg1"/>
                </a:solidFill>
              </a:rPr>
              <a:t>eastern South Africa, and  </a:t>
            </a:r>
            <a:r>
              <a:rPr lang="en-US" altLang="en-US" sz="1150" b="1" dirty="0" smtClean="0">
                <a:solidFill>
                  <a:schemeClr val="bg1"/>
                </a:solidFill>
              </a:rPr>
              <a:t>southern Madagascar </a:t>
            </a:r>
            <a:r>
              <a:rPr lang="en-US" altLang="en-US" sz="1150" b="1" dirty="0" smtClean="0">
                <a:solidFill>
                  <a:schemeClr val="bg1"/>
                </a:solidFill>
              </a:rPr>
              <a:t>had </a:t>
            </a:r>
            <a:r>
              <a:rPr lang="en-US" altLang="en-US" sz="1150" b="1" dirty="0" smtClean="0">
                <a:solidFill>
                  <a:schemeClr val="bg1"/>
                </a:solidFill>
              </a:rPr>
              <a:t>below-average rainfall. Rainfall deficits exceeded 300mm over parts of </a:t>
            </a:r>
            <a:r>
              <a:rPr lang="en-US" altLang="en-US" sz="1150" b="1" dirty="0" smtClean="0">
                <a:solidFill>
                  <a:schemeClr val="bg1"/>
                </a:solidFill>
              </a:rPr>
              <a:t>Gabon</a:t>
            </a:r>
            <a:r>
              <a:rPr lang="en-US" altLang="en-US" sz="1150" b="1" dirty="0" smtClean="0">
                <a:solidFill>
                  <a:schemeClr val="bg1"/>
                </a:solidFill>
              </a:rPr>
              <a:t>.</a:t>
            </a:r>
            <a:endParaRPr lang="en-US" altLang="en-US" sz="115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www.cpc.ncep.noaa.gov/products/international/africa_arc/africa_arc_18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www.cpc.ncep.noaa.gov/products/international/africa_arc/africa_arc_18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52224"/>
            <a:ext cx="8915400" cy="1574470"/>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20" b="1" dirty="0">
                <a:solidFill>
                  <a:schemeClr val="bg1"/>
                </a:solidFill>
                <a:latin typeface="Arial" charset="0"/>
              </a:rPr>
              <a:t>During the past 180 days, </a:t>
            </a:r>
            <a:r>
              <a:rPr lang="en-US" altLang="en-US" sz="1120" b="1" dirty="0" smtClean="0">
                <a:solidFill>
                  <a:schemeClr val="bg1"/>
                </a:solidFill>
                <a:latin typeface="Arial" charset="0"/>
              </a:rPr>
              <a:t>rainfall totals in excess of 1500mm were observed over parts of northern Madagascar. Southern </a:t>
            </a:r>
            <a:r>
              <a:rPr lang="en-US" altLang="en-US" sz="1120" b="1" dirty="0">
                <a:solidFill>
                  <a:schemeClr val="bg1"/>
                </a:solidFill>
                <a:latin typeface="Arial" charset="0"/>
              </a:rPr>
              <a:t>Mauritania, much of Senegal, Guinea-Bissau, Guinea, Sierra Leone, Mali, Liberia, Cote d’Ivoire, Burkina Faso, Ghana, Togo, Benin, Nigeria, </a:t>
            </a:r>
            <a:r>
              <a:rPr lang="en-US" altLang="en-US" sz="1120" b="1" dirty="0" smtClean="0">
                <a:solidFill>
                  <a:schemeClr val="bg1"/>
                </a:solidFill>
                <a:latin typeface="Arial" charset="0"/>
              </a:rPr>
              <a:t>portions of </a:t>
            </a:r>
            <a:r>
              <a:rPr lang="en-US" altLang="en-US" sz="1120" b="1" dirty="0">
                <a:solidFill>
                  <a:schemeClr val="bg1"/>
                </a:solidFill>
                <a:latin typeface="Arial" charset="0"/>
              </a:rPr>
              <a:t>Cameroon, Niger, Chad, CAR, </a:t>
            </a:r>
            <a:r>
              <a:rPr lang="en-US" altLang="en-US" sz="1120" b="1" dirty="0" smtClean="0">
                <a:solidFill>
                  <a:schemeClr val="bg1"/>
                </a:solidFill>
                <a:latin typeface="Arial" charset="0"/>
              </a:rPr>
              <a:t>portions of DRC</a:t>
            </a:r>
            <a:r>
              <a:rPr lang="en-US" altLang="en-US" sz="1120" b="1" dirty="0">
                <a:solidFill>
                  <a:schemeClr val="bg1"/>
                </a:solidFill>
                <a:latin typeface="Arial" charset="0"/>
              </a:rPr>
              <a:t>, South Sudan, Sudan, Uganda, Eritrea, Ethiopia, Somalia, Kenya, Tanzania, parts of Angola, </a:t>
            </a:r>
            <a:r>
              <a:rPr lang="en-US" altLang="en-US" sz="1120" b="1" dirty="0" smtClean="0">
                <a:solidFill>
                  <a:schemeClr val="bg1"/>
                </a:solidFill>
                <a:latin typeface="Arial" charset="0"/>
              </a:rPr>
              <a:t>northern Namibia, </a:t>
            </a:r>
            <a:r>
              <a:rPr lang="en-US" altLang="en-US" sz="1120" b="1" dirty="0" smtClean="0">
                <a:solidFill>
                  <a:schemeClr val="bg1"/>
                </a:solidFill>
                <a:latin typeface="Arial" charset="0"/>
              </a:rPr>
              <a:t>many parts of </a:t>
            </a:r>
            <a:r>
              <a:rPr lang="en-US" altLang="en-US" sz="1120" b="1" dirty="0">
                <a:solidFill>
                  <a:schemeClr val="bg1"/>
                </a:solidFill>
                <a:latin typeface="Arial" charset="0"/>
              </a:rPr>
              <a:t>Zambia, </a:t>
            </a:r>
            <a:r>
              <a:rPr lang="en-US" altLang="en-US" sz="1120" b="1" dirty="0" smtClean="0">
                <a:solidFill>
                  <a:schemeClr val="bg1"/>
                </a:solidFill>
                <a:latin typeface="Arial" charset="0"/>
              </a:rPr>
              <a:t>parts </a:t>
            </a:r>
            <a:r>
              <a:rPr lang="en-US" altLang="en-US" sz="1120" b="1" dirty="0">
                <a:solidFill>
                  <a:schemeClr val="bg1"/>
                </a:solidFill>
                <a:latin typeface="Arial" charset="0"/>
              </a:rPr>
              <a:t>of Botswana, </a:t>
            </a:r>
            <a:r>
              <a:rPr lang="en-US" altLang="en-US" sz="1120" b="1" dirty="0" smtClean="0">
                <a:solidFill>
                  <a:schemeClr val="bg1"/>
                </a:solidFill>
                <a:latin typeface="Arial" charset="0"/>
              </a:rPr>
              <a:t>Malawi, northern South Africa, </a:t>
            </a:r>
            <a:r>
              <a:rPr lang="en-US" altLang="en-US" sz="1120" b="1" dirty="0" smtClean="0">
                <a:solidFill>
                  <a:schemeClr val="bg1"/>
                </a:solidFill>
                <a:latin typeface="Arial" charset="0"/>
              </a:rPr>
              <a:t>many parts of </a:t>
            </a:r>
            <a:r>
              <a:rPr lang="en-US" altLang="en-US" sz="1120" b="1" dirty="0">
                <a:solidFill>
                  <a:schemeClr val="bg1"/>
                </a:solidFill>
                <a:latin typeface="Arial" charset="0"/>
              </a:rPr>
              <a:t>Mozambique and </a:t>
            </a:r>
            <a:r>
              <a:rPr lang="en-US" altLang="en-US" sz="1120" b="1" dirty="0" smtClean="0">
                <a:solidFill>
                  <a:schemeClr val="bg1"/>
                </a:solidFill>
                <a:latin typeface="Arial" charset="0"/>
              </a:rPr>
              <a:t>northern </a:t>
            </a:r>
            <a:r>
              <a:rPr lang="en-US" altLang="en-US" sz="1120" b="1" dirty="0">
                <a:solidFill>
                  <a:schemeClr val="bg1"/>
                </a:solidFill>
                <a:latin typeface="Arial" charset="0"/>
              </a:rPr>
              <a:t>Madagascar had above-average rainfall</a:t>
            </a:r>
            <a:r>
              <a:rPr lang="en-US" altLang="en-US" sz="1120" b="1" dirty="0" smtClean="0">
                <a:solidFill>
                  <a:schemeClr val="bg1"/>
                </a:solidFill>
                <a:latin typeface="Arial" charset="0"/>
              </a:rPr>
              <a:t>. Rainfall surpluses exceeded 500mm over parts of Sierra Leone and Liberia, southern Nigeria, Kenya, Tanzania, and northern Madagascar.</a:t>
            </a:r>
            <a:endParaRPr lang="en-US" altLang="en-US" sz="1120" b="1" dirty="0">
              <a:solidFill>
                <a:schemeClr val="bg1"/>
              </a:solidFill>
              <a:latin typeface="Arial" charset="0"/>
            </a:endParaRPr>
          </a:p>
          <a:p>
            <a:pPr algn="just" eaLnBrk="1" hangingPunct="1">
              <a:lnSpc>
                <a:spcPct val="90000"/>
              </a:lnSpc>
              <a:spcBef>
                <a:spcPct val="50000"/>
              </a:spcBef>
              <a:buNone/>
              <a:defRPr/>
            </a:pPr>
            <a:r>
              <a:rPr lang="en-US" altLang="en-US" sz="1120" b="1" dirty="0" smtClean="0">
                <a:solidFill>
                  <a:schemeClr val="bg1"/>
                </a:solidFill>
                <a:latin typeface="Arial" charset="0"/>
              </a:rPr>
              <a:t>Below-average </a:t>
            </a:r>
            <a:r>
              <a:rPr lang="en-US" altLang="en-US" sz="1120" b="1" dirty="0">
                <a:solidFill>
                  <a:schemeClr val="bg1"/>
                </a:solidFill>
                <a:latin typeface="Arial" charset="0"/>
              </a:rPr>
              <a:t>rainfall was observed over </a:t>
            </a:r>
            <a:r>
              <a:rPr lang="en-US" altLang="en-US" sz="1120" b="1" dirty="0" smtClean="0">
                <a:solidFill>
                  <a:schemeClr val="bg1"/>
                </a:solidFill>
                <a:latin typeface="Arial" charset="0"/>
              </a:rPr>
              <a:t>portions of Cameroon, Equatorial Guinea, Gabon, parts of central and eastern DRC, many parts of Angola and </a:t>
            </a:r>
            <a:r>
              <a:rPr lang="en-US" altLang="en-US" sz="1120" b="1" dirty="0" smtClean="0">
                <a:solidFill>
                  <a:schemeClr val="bg1"/>
                </a:solidFill>
                <a:latin typeface="Arial" charset="0"/>
              </a:rPr>
              <a:t>Namibia, </a:t>
            </a:r>
            <a:r>
              <a:rPr lang="en-US" altLang="en-US" sz="1120" b="1" dirty="0" smtClean="0">
                <a:solidFill>
                  <a:schemeClr val="bg1"/>
                </a:solidFill>
                <a:latin typeface="Arial" charset="0"/>
              </a:rPr>
              <a:t>parts of South Africa, western Zambia, Zimbabwe, and southern Mozambique and southern Madagascar.  Rainfall deficits exceeded 500mm over parts of </a:t>
            </a:r>
            <a:r>
              <a:rPr lang="en-US" altLang="en-US" sz="1120" b="1" dirty="0" smtClean="0">
                <a:solidFill>
                  <a:schemeClr val="bg1"/>
                </a:solidFill>
                <a:latin typeface="Arial" charset="0"/>
              </a:rPr>
              <a:t>Gabon</a:t>
            </a:r>
            <a:r>
              <a:rPr lang="en-US" altLang="en-US" sz="1120" b="1" dirty="0" smtClean="0">
                <a:solidFill>
                  <a:schemeClr val="bg1"/>
                </a:solidFill>
                <a:latin typeface="Arial" charset="0"/>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1"/>
          <p:cNvSpPr>
            <a:spLocks noChangeArrowheads="1"/>
          </p:cNvSpPr>
          <p:nvPr/>
        </p:nvSpPr>
        <p:spPr bwMode="auto">
          <a:xfrm>
            <a:off x="1752600" y="0"/>
            <a:ext cx="6019800" cy="609600"/>
          </a:xfrm>
          <a:prstGeom prst="rect">
            <a:avLst/>
          </a:prstGeom>
          <a:noFill/>
          <a:ln w="9525">
            <a:noFill/>
            <a:miter lim="800000"/>
            <a:headEnd/>
            <a:tailEnd/>
          </a:ln>
        </p:spPr>
        <p:txBody>
          <a:bodyPr anchor="ctr"/>
          <a:lstStyle/>
          <a:p>
            <a:pPr algn="ctr" eaLnBrk="1" hangingPunct="1"/>
            <a:r>
              <a:rPr lang="en-US" altLang="en-US" sz="2800" b="1">
                <a:solidFill>
                  <a:srgbClr val="FFFF00"/>
                </a:solidFill>
              </a:rPr>
              <a:t>Recent Rainfall Evolution</a:t>
            </a:r>
          </a:p>
        </p:txBody>
      </p:sp>
      <p:sp>
        <p:nvSpPr>
          <p:cNvPr id="18436" name="Line 48"/>
          <p:cNvSpPr>
            <a:spLocks noChangeShapeType="1"/>
          </p:cNvSpPr>
          <p:nvPr/>
        </p:nvSpPr>
        <p:spPr bwMode="auto">
          <a:xfrm>
            <a:off x="3352800" y="2057400"/>
            <a:ext cx="0" cy="0"/>
          </a:xfrm>
          <a:prstGeom prst="line">
            <a:avLst/>
          </a:prstGeom>
          <a:noFill/>
          <a:ln w="50800">
            <a:solidFill>
              <a:srgbClr val="FF0000"/>
            </a:solidFill>
            <a:round/>
            <a:headEnd/>
            <a:tailEnd type="triangle" w="med" len="med"/>
          </a:ln>
        </p:spPr>
        <p:txBody>
          <a:bodyPr/>
          <a:lstStyle/>
          <a:p>
            <a:endParaRPr lang="en-US"/>
          </a:p>
        </p:txBody>
      </p:sp>
      <p:pic>
        <p:nvPicPr>
          <p:cNvPr id="18437" name="Picture 13" descr="Clickable Image"/>
          <p:cNvPicPr>
            <a:picLocks noChangeAspect="1" noChangeArrowheads="1"/>
          </p:cNvPicPr>
          <p:nvPr/>
        </p:nvPicPr>
        <p:blipFill>
          <a:blip r:embed="rId3"/>
          <a:srcRect/>
          <a:stretch>
            <a:fillRect/>
          </a:stretch>
        </p:blipFill>
        <p:spPr bwMode="auto">
          <a:xfrm>
            <a:off x="1409700" y="533400"/>
            <a:ext cx="2743200" cy="2628900"/>
          </a:xfrm>
          <a:prstGeom prst="rect">
            <a:avLst/>
          </a:prstGeom>
          <a:noFill/>
          <a:ln w="38100">
            <a:solidFill>
              <a:srgbClr val="FFFF00"/>
            </a:solidFill>
            <a:miter lim="800000"/>
            <a:headEnd/>
            <a:tailEnd/>
          </a:ln>
        </p:spPr>
      </p:pic>
      <p:sp>
        <p:nvSpPr>
          <p:cNvPr id="18438" name="Line 169"/>
          <p:cNvSpPr>
            <a:spLocks noChangeShapeType="1"/>
          </p:cNvSpPr>
          <p:nvPr/>
        </p:nvSpPr>
        <p:spPr bwMode="auto">
          <a:xfrm flipH="1">
            <a:off x="3505200" y="1925970"/>
            <a:ext cx="1447800" cy="283830"/>
          </a:xfrm>
          <a:prstGeom prst="line">
            <a:avLst/>
          </a:prstGeom>
          <a:noFill/>
          <a:ln w="50800">
            <a:solidFill>
              <a:srgbClr val="FF0000"/>
            </a:solidFill>
            <a:round/>
            <a:headEnd/>
            <a:tailEnd type="triangle" w="med" len="med"/>
          </a:ln>
        </p:spPr>
        <p:txBody>
          <a:bodyPr/>
          <a:lstStyle/>
          <a:p>
            <a:endParaRPr lang="en-US"/>
          </a:p>
        </p:txBody>
      </p:sp>
      <p:sp>
        <p:nvSpPr>
          <p:cNvPr id="18439" name="Line 169"/>
          <p:cNvSpPr>
            <a:spLocks noChangeShapeType="1"/>
          </p:cNvSpPr>
          <p:nvPr/>
        </p:nvSpPr>
        <p:spPr bwMode="auto">
          <a:xfrm flipV="1">
            <a:off x="3009900" y="2438400"/>
            <a:ext cx="114300" cy="1317626"/>
          </a:xfrm>
          <a:prstGeom prst="line">
            <a:avLst/>
          </a:prstGeom>
          <a:noFill/>
          <a:ln w="50800">
            <a:solidFill>
              <a:srgbClr val="FF0000"/>
            </a:solidFill>
            <a:round/>
            <a:headEnd/>
            <a:tailEnd type="triangle" w="med" len="med"/>
          </a:ln>
        </p:spPr>
        <p:txBody>
          <a:bodyPr/>
          <a:lstStyle/>
          <a:p>
            <a:endParaRPr lang="en-US"/>
          </a:p>
        </p:txBody>
      </p:sp>
      <p:sp>
        <p:nvSpPr>
          <p:cNvPr id="2" name="Text Box 8"/>
          <p:cNvSpPr txBox="1">
            <a:spLocks noChangeArrowheads="1"/>
          </p:cNvSpPr>
          <p:nvPr/>
        </p:nvSpPr>
        <p:spPr bwMode="auto">
          <a:xfrm>
            <a:off x="85725" y="6094413"/>
            <a:ext cx="8924925" cy="784830"/>
          </a:xfrm>
          <a:prstGeom prst="rect">
            <a:avLst/>
          </a:prstGeom>
          <a:noFill/>
          <a:ln>
            <a:noFill/>
          </a:ln>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50000"/>
              </a:spcBef>
              <a:buFontTx/>
              <a:buNone/>
              <a:defRPr/>
            </a:pPr>
            <a:r>
              <a:rPr lang="en-US" altLang="en-US" sz="1200" b="1" dirty="0" smtClean="0">
                <a:solidFill>
                  <a:schemeClr val="bg1"/>
                </a:solidFill>
                <a:latin typeface="Arial" charset="0"/>
                <a:cs typeface="+mn-cs"/>
              </a:rPr>
              <a:t>Daily evolution of rainfall over the last 90 days at selected locations shows that moderate to locally heavy rainfall sustained moisture surpluses over portions of Tanzania (top right). </a:t>
            </a:r>
            <a:r>
              <a:rPr lang="en-US" altLang="en-US" sz="1200" b="1" dirty="0" smtClean="0">
                <a:solidFill>
                  <a:schemeClr val="bg1"/>
                </a:solidFill>
                <a:latin typeface="Arial" charset="0"/>
                <a:cs typeface="+mn-cs"/>
              </a:rPr>
              <a:t>Moderate to locally heavy rainfall also helped to reduce accumulated rainfall deficits over parts of western Zambia (</a:t>
            </a:r>
            <a:r>
              <a:rPr lang="en-US" altLang="en-US" sz="1200" b="1" dirty="0" smtClean="0">
                <a:solidFill>
                  <a:schemeClr val="bg1"/>
                </a:solidFill>
                <a:latin typeface="Arial" charset="0"/>
                <a:cs typeface="+mn-cs"/>
              </a:rPr>
              <a:t>bottom left</a:t>
            </a:r>
            <a:r>
              <a:rPr lang="en-US" altLang="en-US" sz="1200" b="1" dirty="0" smtClean="0">
                <a:solidFill>
                  <a:schemeClr val="bg1"/>
                </a:solidFill>
                <a:latin typeface="Arial" charset="0"/>
                <a:cs typeface="+mn-cs"/>
              </a:rPr>
              <a:t>). Seasonal total rainfall remained below-average over southern Madagascar </a:t>
            </a:r>
            <a:r>
              <a:rPr lang="en-US" altLang="en-US" sz="1200" b="1" dirty="0" smtClean="0">
                <a:solidFill>
                  <a:schemeClr val="bg1"/>
                </a:solidFill>
                <a:latin typeface="Arial" charset="0"/>
                <a:cs typeface="+mn-cs"/>
              </a:rPr>
              <a:t>(bottom right). </a:t>
            </a:r>
          </a:p>
        </p:txBody>
      </p:sp>
      <p:sp>
        <p:nvSpPr>
          <p:cNvPr id="18441" name="Line 169"/>
          <p:cNvSpPr>
            <a:spLocks noChangeShapeType="1"/>
          </p:cNvSpPr>
          <p:nvPr/>
        </p:nvSpPr>
        <p:spPr bwMode="auto">
          <a:xfrm flipH="1" flipV="1">
            <a:off x="3886199" y="2743200"/>
            <a:ext cx="847723" cy="831736"/>
          </a:xfrm>
          <a:prstGeom prst="line">
            <a:avLst/>
          </a:prstGeom>
          <a:noFill/>
          <a:ln w="50800">
            <a:solidFill>
              <a:srgbClr val="FF0000"/>
            </a:solidFill>
            <a:round/>
            <a:headEnd/>
            <a:tailEnd type="triangle" w="med" len="med"/>
          </a:ln>
        </p:spPr>
        <p:txBody>
          <a:bodyPr/>
          <a:lstStyle/>
          <a:p>
            <a:endParaRPr lang="en-US"/>
          </a:p>
        </p:txBody>
      </p:sp>
      <p:pic>
        <p:nvPicPr>
          <p:cNvPr id="3" name="Picture 2" descr="https://www.cpc.ncep.noaa.gov/products/international/africa_arc/africa_arc_90day_ptts_Songea_Tanzani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609600"/>
            <a:ext cx="4076700" cy="26334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www.cpc.ncep.noaa.gov/products/international/africa_arc/africa_arc_90day_ptts_Choma_Zambia.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462528"/>
            <a:ext cx="4048125" cy="263347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www.cpc.ncep.noaa.gov/products/international/africa_arc/africa_arc_90day_ptts_Bekiy_Madagascar.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462528"/>
            <a:ext cx="4105274" cy="2633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s://www.cpc.ncep.noaa.gov/products/international/cdas/cdas_7day_af_200wind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75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s://www.cpc.ncep.noaa.gov/products/international/cdas/cdas_7day_af_850wind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5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smtClean="0">
                <a:solidFill>
                  <a:srgbClr val="FFFF00"/>
                </a:solidFill>
                <a:latin typeface="Arial" charset="0"/>
              </a:rPr>
              <a:t>Atmospheric Circulation:</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20485" name="Text Box 3"/>
          <p:cNvSpPr txBox="1">
            <a:spLocks noChangeArrowheads="1"/>
          </p:cNvSpPr>
          <p:nvPr/>
        </p:nvSpPr>
        <p:spPr bwMode="auto">
          <a:xfrm>
            <a:off x="374650" y="5505450"/>
            <a:ext cx="8382000" cy="757130"/>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An area of anomalous lower-level </a:t>
            </a:r>
            <a:r>
              <a:rPr lang="en-US" altLang="en-US" b="1" dirty="0" smtClean="0">
                <a:solidFill>
                  <a:schemeClr val="bg1"/>
                </a:solidFill>
              </a:rPr>
              <a:t>cyclonic circulation with its associated lower-level convergence may have contributed to the observed above-average rainfall over portions southern Africa.</a:t>
            </a:r>
            <a:endParaRPr lang="en-US" altLang="en-US" b="1" dirty="0">
              <a:solidFill>
                <a:schemeClr val="bg1"/>
              </a:solidFill>
            </a:endParaRPr>
          </a:p>
        </p:txBody>
      </p:sp>
      <p:sp>
        <p:nvSpPr>
          <p:cNvPr id="9" name="Oval 8"/>
          <p:cNvSpPr/>
          <p:nvPr/>
        </p:nvSpPr>
        <p:spPr>
          <a:xfrm rot="5904585">
            <a:off x="2625793" y="3798116"/>
            <a:ext cx="666118" cy="799680"/>
          </a:xfrm>
          <a:prstGeom prst="ellipse">
            <a:avLst/>
          </a:prstGeom>
          <a:noFill/>
          <a:ln w="38100">
            <a:solidFill>
              <a:srgbClr val="0000FF"/>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170123</TotalTime>
  <Words>1974</Words>
  <Application>Microsoft Office PowerPoint</Application>
  <PresentationFormat>On-screen Show (4:3)</PresentationFormat>
  <Paragraphs>74</Paragraphs>
  <Slides>13</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PowerPoint Presentation</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8652</cp:revision>
  <cp:lastPrinted>2018-07-09T15:13:07Z</cp:lastPrinted>
  <dcterms:created xsi:type="dcterms:W3CDTF">2001-08-31T10:39:36Z</dcterms:created>
  <dcterms:modified xsi:type="dcterms:W3CDTF">2020-02-18T14:54:22Z</dcterms:modified>
</cp:coreProperties>
</file>