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2/24/2020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713"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24 </a:t>
            </a:r>
            <a:r>
              <a:rPr lang="en-US" altLang="en-US" sz="2800" b="1" dirty="0" smtClean="0">
                <a:solidFill>
                  <a:schemeClr val="bg1"/>
                </a:solidFill>
              </a:rPr>
              <a:t>February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054135"/>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a:t>
            </a:r>
            <a:r>
              <a:rPr lang="en-US" altLang="en-US" sz="1250" b="1" dirty="0" smtClean="0">
                <a:solidFill>
                  <a:schemeClr val="bg1"/>
                </a:solidFill>
              </a:rPr>
              <a:t>panel</a:t>
            </a:r>
            <a:r>
              <a:rPr lang="en-US" altLang="en-US" sz="1250" b="1" dirty="0" smtClean="0">
                <a:solidFill>
                  <a:schemeClr val="bg1"/>
                </a:solidFill>
              </a:rPr>
              <a:t>),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eastern Angola, northeastern Namibia, northern Botswana, much of Zambia, parts of southern and eastern DRC, Tanzania, Malawi, northern Mozambique, local areas in in South Africa, and northern Madagascar. For week-2 (right panel), there is an increased chance for weekly rainfall totals to exceed 50mm over southern Gabon, northern Angola, parts of southern and eastern DRC, eastern Zambia, portions of Tanzania, and northern Madagascar.</a:t>
            </a:r>
            <a:endParaRPr lang="en-US" altLang="en-US" sz="1250" b="1" dirty="0" smtClean="0">
              <a:solidFill>
                <a:schemeClr val="bg1"/>
              </a:solidFill>
            </a:endParaRPr>
          </a:p>
        </p:txBody>
      </p:sp>
      <p:sp>
        <p:nvSpPr>
          <p:cNvPr id="22534" name="TextBox 2"/>
          <p:cNvSpPr txBox="1">
            <a:spLocks noChangeArrowheads="1"/>
          </p:cNvSpPr>
          <p:nvPr/>
        </p:nvSpPr>
        <p:spPr bwMode="auto">
          <a:xfrm>
            <a:off x="337366" y="1524000"/>
            <a:ext cx="3901901"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smtClean="0">
                <a:solidFill>
                  <a:srgbClr val="FFFF00"/>
                </a:solidFill>
              </a:rPr>
              <a:t>24 </a:t>
            </a:r>
            <a:r>
              <a:rPr lang="en-US" altLang="en-US" sz="1400" b="1" dirty="0">
                <a:solidFill>
                  <a:srgbClr val="FFFF00"/>
                </a:solidFill>
              </a:rPr>
              <a:t>February – </a:t>
            </a:r>
            <a:r>
              <a:rPr lang="en-US" altLang="en-US" sz="1400" b="1" dirty="0" smtClean="0">
                <a:solidFill>
                  <a:srgbClr val="FFFF00"/>
                </a:solidFill>
              </a:rPr>
              <a:t>2 </a:t>
            </a:r>
            <a:r>
              <a:rPr lang="en-US" altLang="en-US" sz="1400" b="1" dirty="0">
                <a:solidFill>
                  <a:srgbClr val="FFFF00"/>
                </a:solidFill>
              </a:rPr>
              <a:t>March,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5036056" y="1524000"/>
            <a:ext cx="320728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3 - 9 </a:t>
            </a:r>
            <a:r>
              <a:rPr lang="en-US" altLang="en-US" b="1" dirty="0" smtClean="0">
                <a:solidFill>
                  <a:srgbClr val="FFFF00"/>
                </a:solidFill>
              </a:rPr>
              <a:t>March,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25 February – 2 </a:t>
            </a:r>
            <a:r>
              <a:rPr lang="en-US" altLang="en-US" b="1" dirty="0">
                <a:solidFill>
                  <a:srgbClr val="FFFF00"/>
                </a:solidFill>
              </a:rPr>
              <a:t>March, 2020</a:t>
            </a:r>
          </a:p>
        </p:txBody>
      </p:sp>
      <p:sp>
        <p:nvSpPr>
          <p:cNvPr id="11" name="Text Box 8"/>
          <p:cNvSpPr txBox="1">
            <a:spLocks noChangeArrowheads="1"/>
          </p:cNvSpPr>
          <p:nvPr/>
        </p:nvSpPr>
        <p:spPr bwMode="auto">
          <a:xfrm>
            <a:off x="3581400" y="1219200"/>
            <a:ext cx="5349875" cy="526297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 average rainfall over </a:t>
            </a:r>
            <a:r>
              <a:rPr lang="en-US" altLang="en-US" sz="1200" b="1" dirty="0" smtClean="0">
                <a:solidFill>
                  <a:srgbClr val="FFFF00"/>
                </a:solidFill>
                <a:latin typeface="Arial" charset="0"/>
              </a:rPr>
              <a:t>southwestern Angola and northwestern Namibia: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a:t>
            </a:r>
            <a:r>
              <a:rPr lang="en-US" altLang="en-US" sz="1200" dirty="0" smtClean="0">
                <a:solidFill>
                  <a:schemeClr val="bg1"/>
                </a:solidFill>
                <a:latin typeface="Arial" charset="0"/>
              </a:rPr>
              <a:t>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t>
            </a:r>
            <a:r>
              <a:rPr lang="en-US" altLang="en-US" sz="1200" b="1" dirty="0" smtClean="0">
                <a:solidFill>
                  <a:srgbClr val="FFFF00"/>
                </a:solidFill>
                <a:latin typeface="Arial" charset="0"/>
              </a:rPr>
              <a:t>across </a:t>
            </a:r>
            <a:r>
              <a:rPr lang="en-US" altLang="en-US" sz="1200" b="1" dirty="0" smtClean="0">
                <a:solidFill>
                  <a:srgbClr val="FFFF00"/>
                </a:solidFill>
                <a:latin typeface="Arial" charset="0"/>
              </a:rPr>
              <a:t>southeastern Angola, northeastern Namibia, western Zambia and northwestern Botswana: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cyclonic shear </a:t>
            </a:r>
            <a:r>
              <a:rPr lang="en-US" altLang="en-US" sz="1200" dirty="0">
                <a:solidFill>
                  <a:schemeClr val="bg1"/>
                </a:solidFill>
                <a:latin typeface="Arial" charset="0"/>
              </a:rPr>
              <a:t>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r>
              <a:rPr lang="en-US" altLang="en-US" sz="1200" b="1" dirty="0">
                <a:solidFill>
                  <a:srgbClr val="FFFF00"/>
                </a:solidFill>
                <a:latin typeface="Arial" charset="0"/>
              </a:rPr>
              <a:t>There is an increased chance for above-average rainfall </a:t>
            </a:r>
            <a:r>
              <a:rPr lang="en-US" altLang="en-US" sz="1200" b="1" dirty="0" smtClean="0">
                <a:solidFill>
                  <a:srgbClr val="FFFF00"/>
                </a:solidFill>
                <a:latin typeface="Arial" charset="0"/>
              </a:rPr>
              <a:t>over </a:t>
            </a:r>
            <a:r>
              <a:rPr lang="en-US" altLang="en-US" sz="1200" b="1" dirty="0" smtClean="0">
                <a:solidFill>
                  <a:srgbClr val="FFFF00"/>
                </a:solidFill>
                <a:latin typeface="Arial" charset="0"/>
              </a:rPr>
              <a:t>southwestern DRC, eastern Zambia, southern Tanzania, northern Malawi and northern Mozambique: </a:t>
            </a:r>
            <a:r>
              <a:rPr lang="en-US" altLang="en-US" sz="1200" dirty="0">
                <a:solidFill>
                  <a:schemeClr val="bg1"/>
                </a:solidFill>
                <a:latin typeface="Arial" charset="0"/>
              </a:rPr>
              <a:t>An area of anomalous lower-level cyclonic </a:t>
            </a:r>
            <a:r>
              <a:rPr lang="en-US" altLang="en-US" sz="1200" dirty="0" smtClean="0">
                <a:solidFill>
                  <a:schemeClr val="bg1"/>
                </a:solidFill>
                <a:latin typeface="Arial" charset="0"/>
              </a:rPr>
              <a:t>circulation </a:t>
            </a:r>
            <a:r>
              <a:rPr lang="en-US" altLang="en-US" sz="1200" dirty="0">
                <a:solidFill>
                  <a:schemeClr val="bg1"/>
                </a:solidFill>
                <a:latin typeface="Arial" charset="0"/>
              </a:rPr>
              <a:t>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below-average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northern Madagascar: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cyclonic </a:t>
            </a:r>
            <a:r>
              <a:rPr lang="en-US" altLang="en-US" sz="1200" dirty="0" smtClean="0">
                <a:solidFill>
                  <a:schemeClr val="bg1"/>
                </a:solidFill>
                <a:latin typeface="Arial" charset="0"/>
              </a:rPr>
              <a:t>circulation and </a:t>
            </a:r>
            <a:r>
              <a:rPr lang="en-US" altLang="en-US" sz="1200" dirty="0">
                <a:solidFill>
                  <a:schemeClr val="bg1"/>
                </a:solidFill>
                <a:latin typeface="Arial" charset="0"/>
              </a:rPr>
              <a:t>upper-level </a:t>
            </a:r>
            <a:r>
              <a:rPr lang="en-US" altLang="en-US" sz="1200" dirty="0" smtClean="0">
                <a:solidFill>
                  <a:schemeClr val="bg1"/>
                </a:solidFill>
                <a:latin typeface="Arial" charset="0"/>
              </a:rPr>
              <a:t>anti-cyclonic </a:t>
            </a:r>
            <a:r>
              <a:rPr lang="en-US" altLang="en-US" sz="1200" dirty="0" smtClean="0">
                <a:solidFill>
                  <a:schemeClr val="bg1"/>
                </a:solidFill>
                <a:latin typeface="Arial" charset="0"/>
              </a:rPr>
              <a:t>circulation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r>
              <a:rPr lang="en-US" altLang="en-US" sz="1200" b="1" dirty="0">
                <a:solidFill>
                  <a:srgbClr val="FFFF00"/>
                </a:solidFill>
                <a:latin typeface="Arial" charset="0"/>
              </a:rPr>
              <a:t>There is an increased chance for </a:t>
            </a:r>
            <a:r>
              <a:rPr lang="en-US" altLang="en-US" sz="1200" b="1" dirty="0" smtClean="0">
                <a:solidFill>
                  <a:srgbClr val="FFFF00"/>
                </a:solidFill>
                <a:latin typeface="Arial" charset="0"/>
              </a:rPr>
              <a:t>below-average </a:t>
            </a:r>
            <a:r>
              <a:rPr lang="en-US" altLang="en-US" sz="1200" b="1" dirty="0">
                <a:solidFill>
                  <a:srgbClr val="FFFF00"/>
                </a:solidFill>
                <a:latin typeface="Arial" charset="0"/>
              </a:rPr>
              <a:t>rainfall </a:t>
            </a:r>
            <a:r>
              <a:rPr lang="en-US" altLang="en-US" sz="1200" b="1" dirty="0" smtClean="0">
                <a:solidFill>
                  <a:srgbClr val="FFFF00"/>
                </a:solidFill>
                <a:latin typeface="Arial" charset="0"/>
              </a:rPr>
              <a:t>over </a:t>
            </a:r>
            <a:r>
              <a:rPr lang="en-US" altLang="en-US" sz="1200" b="1" dirty="0" smtClean="0">
                <a:solidFill>
                  <a:srgbClr val="FFFF00"/>
                </a:solidFill>
                <a:latin typeface="Arial" charset="0"/>
              </a:rPr>
              <a:t>southern Zimbabwe, northern South Africa and southern Mozambique: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anti-cyclonic </a:t>
            </a:r>
            <a:r>
              <a:rPr lang="en-US" altLang="en-US" sz="1200" dirty="0">
                <a:solidFill>
                  <a:schemeClr val="bg1"/>
                </a:solidFill>
                <a:latin typeface="Arial" charset="0"/>
              </a:rPr>
              <a:t>circulation and upper-level </a:t>
            </a:r>
            <a:r>
              <a:rPr lang="en-US" altLang="en-US" sz="1200" dirty="0" smtClean="0">
                <a:solidFill>
                  <a:schemeClr val="bg1"/>
                </a:solidFill>
                <a:latin typeface="Arial" charset="0"/>
              </a:rPr>
              <a:t>cyclonic circulation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 – 9 </a:t>
            </a:r>
            <a:r>
              <a:rPr lang="en-US" altLang="en-US" b="1" dirty="0" smtClean="0">
                <a:solidFill>
                  <a:srgbClr val="FFFF00"/>
                </a:solidFill>
              </a:rPr>
              <a:t>March, 2020</a:t>
            </a:r>
            <a:endParaRPr lang="nl-NL" altLang="en-US" b="1" dirty="0">
              <a:solidFill>
                <a:srgbClr val="FFFF00"/>
              </a:solidFill>
            </a:endParaRPr>
          </a:p>
        </p:txBody>
      </p:sp>
      <p:sp>
        <p:nvSpPr>
          <p:cNvPr id="10" name="Text Box 8"/>
          <p:cNvSpPr txBox="1">
            <a:spLocks noChangeArrowheads="1"/>
          </p:cNvSpPr>
          <p:nvPr/>
        </p:nvSpPr>
        <p:spPr bwMode="auto">
          <a:xfrm>
            <a:off x="3581400" y="1849666"/>
            <a:ext cx="5349875" cy="360098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eastern </a:t>
            </a:r>
            <a:r>
              <a:rPr lang="en-US" altLang="en-US" sz="1200" b="1" dirty="0" smtClean="0">
                <a:solidFill>
                  <a:srgbClr val="FFFF00"/>
                </a:solidFill>
                <a:latin typeface="Arial" charset="0"/>
              </a:rPr>
              <a:t>Namibia</a:t>
            </a:r>
            <a:r>
              <a:rPr lang="en-US" altLang="en-US" sz="1200" b="1" dirty="0">
                <a:solidFill>
                  <a:srgbClr val="FFFF00"/>
                </a:solidFill>
                <a:latin typeface="Arial" charset="0"/>
              </a:rPr>
              <a:t>, western Botswana and a portion of </a:t>
            </a:r>
            <a:r>
              <a:rPr lang="en-US" altLang="en-US" sz="1200" b="1" dirty="0" smtClean="0">
                <a:solidFill>
                  <a:srgbClr val="FFFF00"/>
                </a:solidFill>
                <a:latin typeface="Arial" charset="0"/>
              </a:rPr>
              <a:t>northcentral </a:t>
            </a:r>
            <a:r>
              <a:rPr lang="en-US" altLang="en-US" sz="1200" b="1" dirty="0">
                <a:solidFill>
                  <a:srgbClr val="FFFF00"/>
                </a:solidFill>
                <a:latin typeface="Arial" charset="0"/>
              </a:rPr>
              <a:t>South Africa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a:t>
            </a:r>
            <a:r>
              <a:rPr lang="en-US" altLang="en-US" sz="1200" dirty="0" smtClean="0">
                <a:solidFill>
                  <a:schemeClr val="bg1"/>
                </a:solidFill>
                <a:latin typeface="Arial" charset="0"/>
              </a:rPr>
              <a:t>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over parts of Zambia, </a:t>
            </a:r>
            <a:r>
              <a:rPr lang="en-US" altLang="en-US" sz="1200" b="1" dirty="0" smtClean="0">
                <a:solidFill>
                  <a:srgbClr val="FFFF00"/>
                </a:solidFill>
                <a:latin typeface="Arial" charset="0"/>
              </a:rPr>
              <a:t>southern DRC, Malawi </a:t>
            </a:r>
            <a:r>
              <a:rPr lang="en-US" altLang="en-US" sz="1200" b="1" dirty="0">
                <a:solidFill>
                  <a:srgbClr val="FFFF00"/>
                </a:solidFill>
                <a:latin typeface="Arial" charset="0"/>
              </a:rPr>
              <a:t>and a portion of </a:t>
            </a:r>
            <a:r>
              <a:rPr lang="en-US" altLang="en-US" sz="1200" b="1" dirty="0" smtClean="0">
                <a:solidFill>
                  <a:srgbClr val="FFFF00"/>
                </a:solidFill>
                <a:latin typeface="Arial" charset="0"/>
              </a:rPr>
              <a:t>northern Mozambique: </a:t>
            </a:r>
            <a:r>
              <a:rPr lang="en-US" altLang="en-US" sz="1200" dirty="0" smtClean="0">
                <a:solidFill>
                  <a:schemeClr val="bg1"/>
                </a:solidFill>
                <a:latin typeface="Arial" charset="0"/>
              </a:rPr>
              <a:t>A broad area of </a:t>
            </a:r>
            <a:r>
              <a:rPr lang="en-US" altLang="en-US" sz="1200" dirty="0">
                <a:solidFill>
                  <a:schemeClr val="bg1"/>
                </a:solidFill>
                <a:latin typeface="Arial" charset="0"/>
              </a:rPr>
              <a:t>anomalous lower-level convergence and upper-level divergence is expected to enhance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northern Madagascar: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smtClean="0">
                <a:solidFill>
                  <a:srgbClr val="FFFF00"/>
                </a:solidFill>
                <a:latin typeface="Arial" charset="0"/>
              </a:rPr>
              <a:t>: 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5195333"/>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a:solidFill>
                  <a:schemeClr val="bg1"/>
                </a:solidFill>
              </a:rPr>
              <a:t>During the past 7 days, weekly rainfall totals exceeded 100mm over local areas in northern Mozambique and many parts of Madagascar. Rainfall was above-average over parts of DRC, local areas in southwestern Ethiopia and Tanzania, western Zambia, Namibia, Botswana, South Africa, local areas in Zimbabwe, northern Mozambique, and much of Madagascar. Rainfall surpluses exceeded 100mm over central Madagascar</a:t>
            </a:r>
            <a:r>
              <a:rPr lang="en-US" altLang="en-US" sz="1180" b="1" dirty="0" smtClean="0">
                <a:solidFill>
                  <a:schemeClr val="bg1"/>
                </a:solidFill>
              </a:rPr>
              <a:t>. Rainfall </a:t>
            </a:r>
            <a:r>
              <a:rPr lang="en-US" altLang="en-US" sz="1180" b="1" dirty="0">
                <a:solidFill>
                  <a:schemeClr val="bg1"/>
                </a:solidFill>
              </a:rPr>
              <a:t>was slightly below average over portions of the Gulf of Guinea countries including Cameroon northern Congo and CAR. Below-average rainfall was also observed over parts of Angola and DRC, Tanzania, eastern Zambia, Malawi, eastern Zimbabwe, northeastern South Africa, and central and southern Mozambique.</a:t>
            </a:r>
          </a:p>
          <a:p>
            <a:pPr marL="171450" indent="-171450" algn="just" eaLnBrk="1" hangingPunct="1">
              <a:lnSpc>
                <a:spcPct val="90000"/>
              </a:lnSpc>
              <a:spcBef>
                <a:spcPct val="50000"/>
              </a:spcBef>
              <a:buFontTx/>
              <a:buChar char="•"/>
            </a:pPr>
            <a:r>
              <a:rPr lang="en-US" altLang="en-US" sz="1180" b="1" dirty="0" smtClean="0">
                <a:solidFill>
                  <a:schemeClr val="bg1"/>
                </a:solidFill>
              </a:rPr>
              <a:t>During </a:t>
            </a:r>
            <a:r>
              <a:rPr lang="en-US" altLang="en-US" sz="1180" b="1" dirty="0">
                <a:solidFill>
                  <a:schemeClr val="bg1"/>
                </a:solidFill>
              </a:rPr>
              <a:t>the past 30 days, rainfall totals exceeded 300mm over local areas in Angola and DRC, central and eastern Zambia, northern Malawi, central and southern Tanzania, central Mozambique and northern Madagascar, with rainfall totals in excess of 750mm observed over local areas in northwestern Madagascar. Rainfall was above-average over many parts of Congo, portions of DRC,  southwestern Ethiopia, Uganda, Kenya, Tanzania, parts of Angola, central and eastern Zambia, Malawi, portions of Mozambique and South Africa, Lesotho, and northern Madagascar. Rainfall surpluses exceeded 300mm over local areas in Tanzania and northwestern Madagascar</a:t>
            </a:r>
            <a:r>
              <a:rPr lang="en-US" altLang="en-US" sz="1180" b="1" dirty="0" smtClean="0">
                <a:solidFill>
                  <a:schemeClr val="bg1"/>
                </a:solidFill>
              </a:rPr>
              <a:t>. Many </a:t>
            </a:r>
            <a:r>
              <a:rPr lang="en-US" altLang="en-US" sz="1180" b="1" dirty="0">
                <a:solidFill>
                  <a:schemeClr val="bg1"/>
                </a:solidFill>
              </a:rPr>
              <a:t>places along the Gulf of Guinea coast, Southern Cameroon, Equatorial Guinea, Gabon, local areas in Congo, many portions of DRC,  parts of northwestern and southeastern Angola, local areas in Zimbabwe, much of Namibia and Botswana, parts of Eastern South Africa, </a:t>
            </a:r>
            <a:r>
              <a:rPr lang="en-US" altLang="en-US" sz="1180" b="1" dirty="0" err="1">
                <a:solidFill>
                  <a:schemeClr val="bg1"/>
                </a:solidFill>
              </a:rPr>
              <a:t>Eswatini</a:t>
            </a:r>
            <a:r>
              <a:rPr lang="en-US" altLang="en-US" sz="1180" b="1" dirty="0">
                <a:solidFill>
                  <a:schemeClr val="bg1"/>
                </a:solidFill>
              </a:rPr>
              <a:t>, northeastern  Mozambique, and central and southern Madagascar had below-average rainfall. </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totals exceeded 750mm over parts of southern Congo and southern DRC, local areas in Angola, portions of Tanzania, central and eastern Zambia, Malawi, northern Mozambique, and central and northern Madagascar. Rainfall was above-average over local areas in Cote d’Ivoire, much of Congo, many parts of DRC, eastern South Sudan, Rwanda, Burundi, Uganda, Ethiopia, Kenya, Somalia, Tanzania, parts of Angola, many parts of Zambia and Botswana, Malawi, South Africa, Mozambique, and northern Madagascar. Rainfall surpluses exceeded 500mm over local areas in Tanzania and northern Madagascar</a:t>
            </a:r>
            <a:r>
              <a:rPr lang="en-US" altLang="en-US" sz="1180" b="1" dirty="0" smtClean="0">
                <a:solidFill>
                  <a:schemeClr val="bg1"/>
                </a:solidFill>
              </a:rPr>
              <a:t>. Many </a:t>
            </a:r>
            <a:r>
              <a:rPr lang="en-US" altLang="en-US" sz="1180" b="1" dirty="0">
                <a:solidFill>
                  <a:schemeClr val="bg1"/>
                </a:solidFill>
              </a:rPr>
              <a:t>parts of Guinea, Sierra Leone, Liberia, Cote d’Ivoire, Ghana, Togo, Benin, parts of Nigeria, Cameroon, Equatorial Guinea, Gabon, CAR, portions of DRC and Angola, parts of southwestern Zambia, Zimbabwe, Namibia, parts of northern Botswana, local areas in Mozambique, eastern South Africa, and  southern Madagascar had below-average rainfall. Rainfall deficits exceeded 300mm over parts of Gabon.</a:t>
            </a:r>
          </a:p>
          <a:p>
            <a:pPr marL="171450" indent="-171450" algn="just" eaLnBrk="1" hangingPunct="1">
              <a:lnSpc>
                <a:spcPct val="90000"/>
              </a:lnSpc>
              <a:spcBef>
                <a:spcPct val="50000"/>
              </a:spcBef>
              <a:buFontTx/>
              <a:buChar char="•"/>
            </a:pPr>
            <a:r>
              <a:rPr lang="en-US" altLang="en-US" sz="1180" b="1" dirty="0">
                <a:solidFill>
                  <a:schemeClr val="bg1"/>
                </a:solidFill>
              </a:rPr>
              <a:t>Week-1 outlooks call for an increased chance for above-average rainfall over parts of eastern Angola, northeastern Namibia, Zambia, southeastern DRC, Malawi, portions of Tanzania, northern Mozambique and northern Madagascar. In contrast, there is an increased chance for below-average rainfall over parts of southwestern Angola and northwestern Namibia, and southern Zimbabwe, northeastern South Africa and southern Mozambique.</a:t>
            </a:r>
            <a:endParaRPr lang="en-US" altLang="en-US" sz="118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a:t>
            </a:r>
            <a:r>
              <a:rPr lang="en-US" altLang="en-US" sz="1800" b="1" dirty="0">
                <a:solidFill>
                  <a:schemeClr val="bg1"/>
                </a:solidFill>
              </a:rPr>
              <a:t>rainfall </a:t>
            </a:r>
            <a:r>
              <a:rPr lang="en-US" altLang="en-US" sz="1800" b="1" dirty="0" smtClean="0">
                <a:solidFill>
                  <a:schemeClr val="bg1"/>
                </a:solidFill>
              </a:rPr>
              <a:t>surpluses </a:t>
            </a:r>
            <a:r>
              <a:rPr lang="en-US" altLang="en-US" sz="1800" b="1" dirty="0">
                <a:solidFill>
                  <a:schemeClr val="bg1"/>
                </a:solidFill>
              </a:rPr>
              <a:t>exceeded 100mm over </a:t>
            </a:r>
            <a:r>
              <a:rPr lang="en-US" altLang="en-US" sz="1800" b="1" dirty="0" smtClean="0">
                <a:solidFill>
                  <a:schemeClr val="bg1"/>
                </a:solidFill>
              </a:rPr>
              <a:t>central Madagascar.</a:t>
            </a:r>
            <a:endParaRPr lang="en-US" altLang="en-US" sz="1800" b="1" dirty="0" smtClean="0">
              <a:solidFill>
                <a:schemeClr val="bg1"/>
              </a:solidFill>
            </a:endParaRP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above-average rainfall over parts of </a:t>
            </a:r>
            <a:r>
              <a:rPr lang="en-US" altLang="en-US" sz="1800" b="1" dirty="0" smtClean="0">
                <a:solidFill>
                  <a:schemeClr val="bg1"/>
                </a:solidFill>
              </a:rPr>
              <a:t>eastern Angola, northeastern Namibia, Zambia, southeastern DRC, Malawi, portions of Tanzania, northern Mozambique and northern Madagascar. </a:t>
            </a:r>
            <a:r>
              <a:rPr lang="en-US" altLang="en-US" sz="1800" b="1" dirty="0">
                <a:solidFill>
                  <a:schemeClr val="bg1"/>
                </a:solidFill>
              </a:rPr>
              <a:t>In contrast, there is an increased chance for below-average rainfall over </a:t>
            </a:r>
            <a:r>
              <a:rPr lang="en-US" altLang="en-US" sz="1800" b="1" dirty="0" smtClean="0">
                <a:solidFill>
                  <a:schemeClr val="bg1"/>
                </a:solidFill>
              </a:rPr>
              <a:t>parts of southwestern Angola and northwestern Namibia, and southern Zimbabwe, northeastern South Africa and southern Mozambique.</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228600" y="5181600"/>
            <a:ext cx="8839200" cy="1285095"/>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weekly rainfall totals exceeded 100mm over local areas </a:t>
            </a:r>
            <a:r>
              <a:rPr lang="en-US" altLang="en-US" sz="1140" b="1" dirty="0" smtClean="0">
                <a:solidFill>
                  <a:schemeClr val="bg1"/>
                </a:solidFill>
              </a:rPr>
              <a:t>in northern Mozambique and many parts of Madagascar. </a:t>
            </a:r>
            <a:r>
              <a:rPr lang="en-US" altLang="en-US" sz="1140" b="1" dirty="0" smtClean="0">
                <a:solidFill>
                  <a:schemeClr val="bg1"/>
                </a:solidFill>
              </a:rPr>
              <a:t>Rainfall was above-average </a:t>
            </a:r>
            <a:r>
              <a:rPr lang="en-US" altLang="en-US" sz="1140" b="1" dirty="0" smtClean="0">
                <a:solidFill>
                  <a:schemeClr val="bg1"/>
                </a:solidFill>
              </a:rPr>
              <a:t>over parts of DRC, local areas in southwestern Ethiopia and Tanzania, western Zambia, Namibia, Botswana, South Africa, local areas in Zimbabwe, northern Mozambique, and much of Madagascar. Rainfall surpluses exceeded 100mm over central Madagascar.</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Rainfall was slightly below average over portions of the Gulf of Guinea countries including Cameroon northern Congo and CAR. Below-average rainfall was also observed over parts of Angola and DRC, Tanzania, eastern Zambia, Malawi, eastern Zimbabwe, northeastern South Africa, and central and southern Mozambique.</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www.cpc.ncep.noaa.gov/products/international/africa_arc/africa_arc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c.ncep.noaa.gov/products/international/africa_arc/africa_arc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61428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totals exceeded 300mm over local areas </a:t>
            </a:r>
            <a:r>
              <a:rPr lang="en-US" altLang="en-US" sz="1150" b="1" dirty="0" smtClean="0">
                <a:solidFill>
                  <a:schemeClr val="bg1"/>
                </a:solidFill>
              </a:rPr>
              <a:t>in eastern </a:t>
            </a:r>
            <a:r>
              <a:rPr lang="en-US" altLang="en-US" sz="1150" b="1" dirty="0" smtClean="0">
                <a:solidFill>
                  <a:schemeClr val="bg1"/>
                </a:solidFill>
              </a:rPr>
              <a:t>Angola and DRC, central </a:t>
            </a:r>
            <a:r>
              <a:rPr lang="en-US" altLang="en-US" sz="1150" b="1" dirty="0" smtClean="0">
                <a:solidFill>
                  <a:schemeClr val="bg1"/>
                </a:solidFill>
              </a:rPr>
              <a:t>Zambia</a:t>
            </a:r>
            <a:r>
              <a:rPr lang="en-US" altLang="en-US" sz="1150" b="1" dirty="0" smtClean="0">
                <a:solidFill>
                  <a:schemeClr val="bg1"/>
                </a:solidFill>
              </a:rPr>
              <a:t>, northern Malawi, </a:t>
            </a:r>
            <a:r>
              <a:rPr lang="en-US" altLang="en-US" sz="1150" b="1" dirty="0" smtClean="0">
                <a:solidFill>
                  <a:schemeClr val="bg1"/>
                </a:solidFill>
              </a:rPr>
              <a:t>southern </a:t>
            </a:r>
            <a:r>
              <a:rPr lang="en-US" altLang="en-US" sz="1150" b="1" dirty="0" smtClean="0">
                <a:solidFill>
                  <a:schemeClr val="bg1"/>
                </a:solidFill>
              </a:rPr>
              <a:t>Tanzania, </a:t>
            </a:r>
            <a:r>
              <a:rPr lang="en-US" altLang="en-US" sz="1150" b="1" dirty="0" smtClean="0">
                <a:solidFill>
                  <a:schemeClr val="bg1"/>
                </a:solidFill>
              </a:rPr>
              <a:t>northern </a:t>
            </a:r>
            <a:r>
              <a:rPr lang="en-US" altLang="en-US" sz="1150" b="1" dirty="0" smtClean="0">
                <a:solidFill>
                  <a:schemeClr val="bg1"/>
                </a:solidFill>
              </a:rPr>
              <a:t>Mozambique and northern Madagascar, with rainfall totals in excess of </a:t>
            </a:r>
            <a:r>
              <a:rPr lang="en-US" altLang="en-US" sz="1150" b="1" dirty="0" smtClean="0">
                <a:solidFill>
                  <a:schemeClr val="bg1"/>
                </a:solidFill>
              </a:rPr>
              <a:t>500mm </a:t>
            </a:r>
            <a:r>
              <a:rPr lang="en-US" altLang="en-US" sz="1150" b="1" dirty="0" smtClean="0">
                <a:solidFill>
                  <a:schemeClr val="bg1"/>
                </a:solidFill>
              </a:rPr>
              <a:t>observed over local areas in northwestern Madagascar. </a:t>
            </a:r>
            <a:r>
              <a:rPr lang="en-US" altLang="en-US" sz="1150" b="1" dirty="0">
                <a:solidFill>
                  <a:schemeClr val="bg1"/>
                </a:solidFill>
              </a:rPr>
              <a:t>R</a:t>
            </a:r>
            <a:r>
              <a:rPr lang="en-US" altLang="en-US" sz="1150" b="1" dirty="0" smtClean="0">
                <a:solidFill>
                  <a:schemeClr val="bg1"/>
                </a:solidFill>
              </a:rPr>
              <a:t>ainfall </a:t>
            </a:r>
            <a:r>
              <a:rPr lang="en-US" altLang="en-US" sz="1150" b="1" dirty="0">
                <a:solidFill>
                  <a:schemeClr val="bg1"/>
                </a:solidFill>
              </a:rPr>
              <a:t>was above-average </a:t>
            </a:r>
            <a:r>
              <a:rPr lang="en-US" altLang="en-US" sz="1150" b="1" dirty="0" smtClean="0">
                <a:solidFill>
                  <a:schemeClr val="bg1"/>
                </a:solidFill>
              </a:rPr>
              <a:t>over many parts of Congo</a:t>
            </a:r>
            <a:r>
              <a:rPr lang="en-US" altLang="en-US" sz="1150" b="1" dirty="0">
                <a:solidFill>
                  <a:schemeClr val="bg1"/>
                </a:solidFill>
              </a:rPr>
              <a:t>, </a:t>
            </a:r>
            <a:r>
              <a:rPr lang="en-US" altLang="en-US" sz="1150" b="1" dirty="0" smtClean="0">
                <a:solidFill>
                  <a:schemeClr val="bg1"/>
                </a:solidFill>
              </a:rPr>
              <a:t>portions of DRC,  southwestern Ethiopia, Uganda, Kenya, Tanzania, </a:t>
            </a:r>
            <a:r>
              <a:rPr lang="en-US" altLang="en-US" sz="1150" b="1" dirty="0" smtClean="0">
                <a:solidFill>
                  <a:schemeClr val="bg1"/>
                </a:solidFill>
              </a:rPr>
              <a:t>many parts </a:t>
            </a:r>
            <a:r>
              <a:rPr lang="en-US" altLang="en-US" sz="1150" b="1" dirty="0" smtClean="0">
                <a:solidFill>
                  <a:schemeClr val="bg1"/>
                </a:solidFill>
              </a:rPr>
              <a:t>of </a:t>
            </a:r>
            <a:r>
              <a:rPr lang="en-US" altLang="en-US" sz="1150" b="1" dirty="0" smtClean="0">
                <a:solidFill>
                  <a:schemeClr val="bg1"/>
                </a:solidFill>
              </a:rPr>
              <a:t>Angola and Zambia</a:t>
            </a:r>
            <a:r>
              <a:rPr lang="en-US" altLang="en-US" sz="1150" b="1" dirty="0" smtClean="0">
                <a:solidFill>
                  <a:schemeClr val="bg1"/>
                </a:solidFill>
              </a:rPr>
              <a:t>, Malawi, portions of Mozambique and South Africa, Lesotho, and </a:t>
            </a:r>
            <a:r>
              <a:rPr lang="en-US" altLang="en-US" sz="1150" b="1" dirty="0" smtClean="0">
                <a:solidFill>
                  <a:schemeClr val="bg1"/>
                </a:solidFill>
              </a:rPr>
              <a:t>local areas in </a:t>
            </a:r>
            <a:r>
              <a:rPr lang="en-US" altLang="en-US" sz="1150" b="1" dirty="0" smtClean="0">
                <a:solidFill>
                  <a:schemeClr val="bg1"/>
                </a:solidFill>
              </a:rPr>
              <a:t>Madagascar. Rainfall surpluses exceeded </a:t>
            </a:r>
            <a:r>
              <a:rPr lang="en-US" altLang="en-US" sz="1150" b="1" dirty="0" smtClean="0">
                <a:solidFill>
                  <a:schemeClr val="bg1"/>
                </a:solidFill>
              </a:rPr>
              <a:t>200mm </a:t>
            </a:r>
            <a:r>
              <a:rPr lang="en-US" altLang="en-US" sz="1150" b="1" dirty="0" smtClean="0">
                <a:solidFill>
                  <a:schemeClr val="bg1"/>
                </a:solidFill>
              </a:rPr>
              <a:t>over </a:t>
            </a:r>
            <a:r>
              <a:rPr lang="en-US" altLang="en-US" sz="1150" b="1" dirty="0" smtClean="0">
                <a:solidFill>
                  <a:schemeClr val="bg1"/>
                </a:solidFill>
              </a:rPr>
              <a:t>parts of southern Tanzania.</a:t>
            </a:r>
            <a:endParaRPr lang="en-US" altLang="en-US" sz="1150" b="1" dirty="0">
              <a:solidFill>
                <a:schemeClr val="bg1"/>
              </a:solidFill>
            </a:endParaRPr>
          </a:p>
          <a:p>
            <a:pPr eaLnBrk="1" hangingPunct="1">
              <a:lnSpc>
                <a:spcPct val="90000"/>
              </a:lnSpc>
              <a:spcBef>
                <a:spcPct val="50000"/>
              </a:spcBef>
            </a:pPr>
            <a:r>
              <a:rPr lang="en-US" altLang="en-US" sz="1150" b="1" dirty="0" smtClean="0">
                <a:solidFill>
                  <a:schemeClr val="bg1"/>
                </a:solidFill>
              </a:rPr>
              <a:t>Many places along the Gulf of Guinea coast, Southern Cameroon, Equatorial Guinea, Gabon, local areas in Congo, </a:t>
            </a:r>
            <a:r>
              <a:rPr lang="en-US" altLang="en-US" sz="1150" b="1" dirty="0" smtClean="0">
                <a:solidFill>
                  <a:schemeClr val="bg1"/>
                </a:solidFill>
              </a:rPr>
              <a:t>portions </a:t>
            </a:r>
            <a:r>
              <a:rPr lang="en-US" altLang="en-US" sz="1150" b="1" dirty="0" smtClean="0">
                <a:solidFill>
                  <a:schemeClr val="bg1"/>
                </a:solidFill>
              </a:rPr>
              <a:t>of DRC,  parts of northwestern and southeastern Angola, local areas in Zimbabwe, much of Namibia and Botswana, parts of </a:t>
            </a:r>
            <a:r>
              <a:rPr lang="en-US" altLang="en-US" sz="1150" b="1" dirty="0" smtClean="0">
                <a:solidFill>
                  <a:schemeClr val="bg1"/>
                </a:solidFill>
              </a:rPr>
              <a:t>eastern </a:t>
            </a:r>
            <a:r>
              <a:rPr lang="en-US" altLang="en-US" sz="1150" b="1" dirty="0" smtClean="0">
                <a:solidFill>
                  <a:schemeClr val="bg1"/>
                </a:solidFill>
              </a:rPr>
              <a:t>South Africa, </a:t>
            </a:r>
            <a:r>
              <a:rPr lang="en-US" altLang="en-US" sz="1150" b="1" dirty="0" err="1" smtClean="0">
                <a:solidFill>
                  <a:schemeClr val="bg1"/>
                </a:solidFill>
              </a:rPr>
              <a:t>Eswatini</a:t>
            </a:r>
            <a:r>
              <a:rPr lang="en-US" altLang="en-US" sz="1150" b="1" dirty="0" smtClean="0">
                <a:solidFill>
                  <a:schemeClr val="bg1"/>
                </a:solidFill>
              </a:rPr>
              <a:t>, </a:t>
            </a:r>
            <a:r>
              <a:rPr lang="en-US" altLang="en-US" sz="1150" b="1" dirty="0" smtClean="0">
                <a:solidFill>
                  <a:schemeClr val="bg1"/>
                </a:solidFill>
              </a:rPr>
              <a:t>eastern  </a:t>
            </a:r>
            <a:r>
              <a:rPr lang="en-US" altLang="en-US" sz="1150" b="1" dirty="0" smtClean="0">
                <a:solidFill>
                  <a:schemeClr val="bg1"/>
                </a:solidFill>
              </a:rPr>
              <a:t>Mozambique, and </a:t>
            </a:r>
            <a:r>
              <a:rPr lang="en-US" altLang="en-US" sz="1150" b="1" dirty="0" smtClean="0">
                <a:solidFill>
                  <a:schemeClr val="bg1"/>
                </a:solidFill>
              </a:rPr>
              <a:t>much of </a:t>
            </a:r>
            <a:r>
              <a:rPr lang="en-US" altLang="en-US" sz="1150" b="1" dirty="0" smtClean="0">
                <a:solidFill>
                  <a:schemeClr val="bg1"/>
                </a:solidFill>
              </a:rPr>
              <a:t>Madagascar had below-average rainfall.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61428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90 </a:t>
            </a:r>
            <a:r>
              <a:rPr lang="en-US" altLang="en-US" sz="1150" b="1" dirty="0" smtClean="0">
                <a:solidFill>
                  <a:schemeClr val="bg1"/>
                </a:solidFill>
              </a:rPr>
              <a:t>days, rainfall totals exceeded 750mm over parts of southern Congo and southern DRC, local areas in </a:t>
            </a:r>
            <a:r>
              <a:rPr lang="en-US" altLang="en-US" sz="1150" b="1" dirty="0" smtClean="0">
                <a:solidFill>
                  <a:schemeClr val="bg1"/>
                </a:solidFill>
              </a:rPr>
              <a:t>eastern Angola</a:t>
            </a:r>
            <a:r>
              <a:rPr lang="en-US" altLang="en-US" sz="1150" b="1" dirty="0" smtClean="0">
                <a:solidFill>
                  <a:schemeClr val="bg1"/>
                </a:solidFill>
              </a:rPr>
              <a:t>, portions of Tanzania, central and eastern Zambia, </a:t>
            </a:r>
            <a:r>
              <a:rPr lang="en-US" altLang="en-US" sz="1150" b="1" dirty="0" smtClean="0">
                <a:solidFill>
                  <a:schemeClr val="bg1"/>
                </a:solidFill>
              </a:rPr>
              <a:t>northern Malawi</a:t>
            </a:r>
            <a:r>
              <a:rPr lang="en-US" altLang="en-US" sz="1150" b="1" dirty="0" smtClean="0">
                <a:solidFill>
                  <a:schemeClr val="bg1"/>
                </a:solidFill>
              </a:rPr>
              <a:t>, northern Mozambique, and central and northern Madagascar. Rainfall </a:t>
            </a:r>
            <a:r>
              <a:rPr lang="en-US" altLang="en-US" sz="1150" b="1" dirty="0">
                <a:solidFill>
                  <a:schemeClr val="bg1"/>
                </a:solidFill>
              </a:rPr>
              <a:t>was above-average </a:t>
            </a:r>
            <a:r>
              <a:rPr lang="en-US" altLang="en-US" sz="1150" b="1" dirty="0" smtClean="0">
                <a:solidFill>
                  <a:schemeClr val="bg1"/>
                </a:solidFill>
              </a:rPr>
              <a:t>over local areas in Cote </a:t>
            </a:r>
            <a:r>
              <a:rPr lang="en-US" altLang="en-US" sz="1150" b="1" dirty="0">
                <a:solidFill>
                  <a:schemeClr val="bg1"/>
                </a:solidFill>
              </a:rPr>
              <a:t>d’Ivoire</a:t>
            </a:r>
            <a:r>
              <a:rPr lang="en-US" altLang="en-US" sz="1150" b="1" dirty="0" smtClean="0">
                <a:solidFill>
                  <a:schemeClr val="bg1"/>
                </a:solidFill>
              </a:rPr>
              <a:t>, much of Congo, many parts of DRC</a:t>
            </a:r>
            <a:r>
              <a:rPr lang="en-US" altLang="en-US" sz="1150" b="1" dirty="0">
                <a:solidFill>
                  <a:schemeClr val="bg1"/>
                </a:solidFill>
              </a:rPr>
              <a:t>, </a:t>
            </a:r>
            <a:r>
              <a:rPr lang="en-US" altLang="en-US" sz="1150" b="1" dirty="0" smtClean="0">
                <a:solidFill>
                  <a:schemeClr val="bg1"/>
                </a:solidFill>
              </a:rPr>
              <a:t>eastern South </a:t>
            </a:r>
            <a:r>
              <a:rPr lang="en-US" altLang="en-US" sz="1150" b="1" dirty="0">
                <a:solidFill>
                  <a:schemeClr val="bg1"/>
                </a:solidFill>
              </a:rPr>
              <a:t>Sudan, </a:t>
            </a:r>
            <a:r>
              <a:rPr lang="en-US" altLang="en-US" sz="1150" b="1" dirty="0" smtClean="0">
                <a:solidFill>
                  <a:schemeClr val="bg1"/>
                </a:solidFill>
              </a:rPr>
              <a:t>Rwanda, Burundi, Uganda</a:t>
            </a:r>
            <a:r>
              <a:rPr lang="en-US" altLang="en-US" sz="1150" b="1" dirty="0">
                <a:solidFill>
                  <a:schemeClr val="bg1"/>
                </a:solidFill>
              </a:rPr>
              <a:t>, </a:t>
            </a:r>
            <a:r>
              <a:rPr lang="en-US" altLang="en-US" sz="1150" b="1" dirty="0" smtClean="0">
                <a:solidFill>
                  <a:schemeClr val="bg1"/>
                </a:solidFill>
              </a:rPr>
              <a:t>Ethiopia</a:t>
            </a:r>
            <a:r>
              <a:rPr lang="en-US" altLang="en-US" sz="1150" b="1" dirty="0">
                <a:solidFill>
                  <a:schemeClr val="bg1"/>
                </a:solidFill>
              </a:rPr>
              <a:t>, </a:t>
            </a:r>
            <a:r>
              <a:rPr lang="en-US" altLang="en-US" sz="1150" b="1" dirty="0" smtClean="0">
                <a:solidFill>
                  <a:schemeClr val="bg1"/>
                </a:solidFill>
              </a:rPr>
              <a:t>Kenya</a:t>
            </a:r>
            <a:r>
              <a:rPr lang="en-US" altLang="en-US" sz="1150" b="1" dirty="0">
                <a:solidFill>
                  <a:schemeClr val="bg1"/>
                </a:solidFill>
              </a:rPr>
              <a:t>, </a:t>
            </a:r>
            <a:r>
              <a:rPr lang="en-US" altLang="en-US" sz="1150" b="1" dirty="0" smtClean="0">
                <a:solidFill>
                  <a:schemeClr val="bg1"/>
                </a:solidFill>
              </a:rPr>
              <a:t>Somalia</a:t>
            </a:r>
            <a:r>
              <a:rPr lang="en-US" altLang="en-US" sz="1150" b="1" dirty="0">
                <a:solidFill>
                  <a:schemeClr val="bg1"/>
                </a:solidFill>
              </a:rPr>
              <a:t>, </a:t>
            </a:r>
            <a:r>
              <a:rPr lang="en-US" altLang="en-US" sz="1150" b="1" dirty="0" smtClean="0">
                <a:solidFill>
                  <a:schemeClr val="bg1"/>
                </a:solidFill>
              </a:rPr>
              <a:t>Tanzania, parts of Angola, many parts of Zambia and Botswana, Malawi, South Africa, Mozambique, and northern Madagascar. Rainfall surpluses exceeded 500mm over local areas in Tanzania and northern Madagascar.</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Many </a:t>
            </a:r>
            <a:r>
              <a:rPr lang="en-US" altLang="en-US" sz="1150" b="1" dirty="0" smtClean="0">
                <a:solidFill>
                  <a:schemeClr val="bg1"/>
                </a:solidFill>
              </a:rPr>
              <a:t>places in the Gulf of Guinea countries including Cameroon and CAR, portions </a:t>
            </a:r>
            <a:r>
              <a:rPr lang="en-US" altLang="en-US" sz="1150" b="1" dirty="0" smtClean="0">
                <a:solidFill>
                  <a:schemeClr val="bg1"/>
                </a:solidFill>
              </a:rPr>
              <a:t>of DRC and Angola, parts of </a:t>
            </a:r>
            <a:r>
              <a:rPr lang="en-US" altLang="en-US" sz="1150" b="1" dirty="0" smtClean="0">
                <a:solidFill>
                  <a:schemeClr val="bg1"/>
                </a:solidFill>
              </a:rPr>
              <a:t>western </a:t>
            </a:r>
            <a:r>
              <a:rPr lang="en-US" altLang="en-US" sz="1150" b="1" dirty="0" smtClean="0">
                <a:solidFill>
                  <a:schemeClr val="bg1"/>
                </a:solidFill>
              </a:rPr>
              <a:t>Zambia, Zimbabwe, Namibia, parts of northern Botswana, local areas in Mozambique, eastern South Africa, and  southern Madagascar had below-average rainfall. Rainfall deficits exceeded 300mm over parts of Gabon.</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cpc.ncep.noaa.gov/products/international/africa_arc/africa_arc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arc/africa_arc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574470"/>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 </a:t>
            </a:r>
            <a:r>
              <a:rPr lang="en-US" altLang="en-US" sz="1120" b="1" dirty="0" smtClean="0">
                <a:solidFill>
                  <a:schemeClr val="bg1"/>
                </a:solidFill>
                <a:latin typeface="Arial" charset="0"/>
              </a:rPr>
              <a:t>rainfall totals in excess of 1500mm were observed over parts of northern Madagascar. Southern </a:t>
            </a:r>
            <a:r>
              <a:rPr lang="en-US" altLang="en-US" sz="1120" b="1" dirty="0">
                <a:solidFill>
                  <a:schemeClr val="bg1"/>
                </a:solidFill>
                <a:latin typeface="Arial" charset="0"/>
              </a:rPr>
              <a:t>Mauritania, much of Senegal, Guinea-Bissau, Guinea, Sierra Leone, Mali, Liberia, Cote d’Ivoire, Burkina Faso, Ghana, Togo, Benin, Nigeria, </a:t>
            </a:r>
            <a:r>
              <a:rPr lang="en-US" altLang="en-US" sz="1120" b="1" dirty="0" smtClean="0">
                <a:solidFill>
                  <a:schemeClr val="bg1"/>
                </a:solidFill>
                <a:latin typeface="Arial" charset="0"/>
              </a:rPr>
              <a:t>portions of </a:t>
            </a:r>
            <a:r>
              <a:rPr lang="en-US" altLang="en-US" sz="1120" b="1" dirty="0">
                <a:solidFill>
                  <a:schemeClr val="bg1"/>
                </a:solidFill>
                <a:latin typeface="Arial" charset="0"/>
              </a:rPr>
              <a:t>Cameroon, Niger, Chad, </a:t>
            </a:r>
            <a:r>
              <a:rPr lang="en-US" altLang="en-US" sz="1120" b="1" dirty="0" smtClean="0">
                <a:solidFill>
                  <a:schemeClr val="bg1"/>
                </a:solidFill>
                <a:latin typeface="Arial" charset="0"/>
              </a:rPr>
              <a:t>portions of CAR and </a:t>
            </a:r>
            <a:r>
              <a:rPr lang="en-US" altLang="en-US" sz="1120" b="1" dirty="0" smtClean="0">
                <a:solidFill>
                  <a:schemeClr val="bg1"/>
                </a:solidFill>
                <a:latin typeface="Arial" charset="0"/>
              </a:rPr>
              <a:t>DRC</a:t>
            </a:r>
            <a:r>
              <a:rPr lang="en-US" altLang="en-US" sz="1120" b="1" dirty="0">
                <a:solidFill>
                  <a:schemeClr val="bg1"/>
                </a:solidFill>
                <a:latin typeface="Arial" charset="0"/>
              </a:rPr>
              <a:t>, South Sudan, Sudan, Uganda, Eritrea, Ethiopia, Somalia, Kenya, Tanzania, parts of Angola, </a:t>
            </a:r>
            <a:r>
              <a:rPr lang="en-US" altLang="en-US" sz="1120" b="1" dirty="0" smtClean="0">
                <a:solidFill>
                  <a:schemeClr val="bg1"/>
                </a:solidFill>
                <a:latin typeface="Arial" charset="0"/>
              </a:rPr>
              <a:t>parts of northern </a:t>
            </a:r>
            <a:r>
              <a:rPr lang="en-US" altLang="en-US" sz="1120" b="1" dirty="0" smtClean="0">
                <a:solidFill>
                  <a:schemeClr val="bg1"/>
                </a:solidFill>
                <a:latin typeface="Arial" charset="0"/>
              </a:rPr>
              <a:t>Namibia, many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parts </a:t>
            </a:r>
            <a:r>
              <a:rPr lang="en-US" altLang="en-US" sz="1120" b="1" dirty="0">
                <a:solidFill>
                  <a:schemeClr val="bg1"/>
                </a:solidFill>
                <a:latin typeface="Arial" charset="0"/>
              </a:rPr>
              <a:t>of Botswana, </a:t>
            </a:r>
            <a:r>
              <a:rPr lang="en-US" altLang="en-US" sz="1120" b="1" dirty="0" smtClean="0">
                <a:solidFill>
                  <a:schemeClr val="bg1"/>
                </a:solidFill>
                <a:latin typeface="Arial" charset="0"/>
              </a:rPr>
              <a:t>Malawi and  </a:t>
            </a:r>
            <a:r>
              <a:rPr lang="en-US" altLang="en-US" sz="1120" b="1" dirty="0" smtClean="0">
                <a:solidFill>
                  <a:schemeClr val="bg1"/>
                </a:solidFill>
                <a:latin typeface="Arial" charset="0"/>
              </a:rPr>
              <a:t>South Africa, many parts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Rainfall surpluses exceeded 500mm over parts of </a:t>
            </a:r>
            <a:r>
              <a:rPr lang="en-US" altLang="en-US" sz="1120" b="1" dirty="0" smtClean="0">
                <a:solidFill>
                  <a:schemeClr val="bg1"/>
                </a:solidFill>
                <a:latin typeface="Arial" charset="0"/>
              </a:rPr>
              <a:t>southern </a:t>
            </a:r>
            <a:r>
              <a:rPr lang="en-US" altLang="en-US" sz="1120" b="1" dirty="0" smtClean="0">
                <a:solidFill>
                  <a:schemeClr val="bg1"/>
                </a:solidFill>
                <a:latin typeface="Arial" charset="0"/>
              </a:rPr>
              <a:t>Nigeria, Kenya, Tanzania, and northern Madagascar.</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Cameroon, Equatorial Guinea, Gabon, parts of central and eastern DRC, many parts of Angola and Namibia, parts of South Africa, western Zambia, Zimbabwe, and southern Mozambique and southern Madagascar.  Rainfall deficits exceeded 500mm over parts of Gabon.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409700" y="533400"/>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05200" y="1925970"/>
            <a:ext cx="1447800" cy="2838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009900" y="2438400"/>
            <a:ext cx="38100" cy="131762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784830"/>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00" b="1" dirty="0" smtClean="0">
                <a:solidFill>
                  <a:schemeClr val="bg1"/>
                </a:solidFill>
                <a:latin typeface="Arial" charset="0"/>
                <a:cs typeface="+mn-cs"/>
              </a:rPr>
              <a:t>Daily evolution of rainfall over the last 90 days at selected locations shows that moderate to locally heavy rainfall sustained moisture surpluses over portions of Tanzania (top right). Moderate to locally heavy rainfall also helped to reduce accumulated rainfall deficits over parts of </a:t>
            </a:r>
            <a:r>
              <a:rPr lang="en-US" altLang="en-US" sz="1200" b="1" dirty="0" smtClean="0">
                <a:solidFill>
                  <a:schemeClr val="bg1"/>
                </a:solidFill>
                <a:latin typeface="Arial" charset="0"/>
                <a:cs typeface="+mn-cs"/>
              </a:rPr>
              <a:t>southern Madagascar (bottom right). </a:t>
            </a:r>
            <a:r>
              <a:rPr lang="en-US" altLang="en-US" sz="1200" b="1" dirty="0" smtClean="0">
                <a:solidFill>
                  <a:schemeClr val="bg1"/>
                </a:solidFill>
                <a:latin typeface="Arial" charset="0"/>
                <a:cs typeface="+mn-cs"/>
              </a:rPr>
              <a:t>Seasonal total rainfall remained below-average over </a:t>
            </a:r>
            <a:r>
              <a:rPr lang="en-US" altLang="en-US" sz="1200" b="1" dirty="0" smtClean="0">
                <a:solidFill>
                  <a:schemeClr val="bg1"/>
                </a:solidFill>
                <a:latin typeface="Arial" charset="0"/>
                <a:cs typeface="+mn-cs"/>
              </a:rPr>
              <a:t>parts of western Zambia (bottom left). </a:t>
            </a:r>
            <a:endParaRPr lang="en-US" altLang="en-US" sz="1200" b="1" dirty="0" smtClean="0">
              <a:solidFill>
                <a:schemeClr val="bg1"/>
              </a:solidFill>
              <a:latin typeface="Arial" charset="0"/>
              <a:cs typeface="+mn-cs"/>
            </a:endParaRPr>
          </a:p>
        </p:txBody>
      </p:sp>
      <p:sp>
        <p:nvSpPr>
          <p:cNvPr id="18441" name="Line 169"/>
          <p:cNvSpPr>
            <a:spLocks noChangeShapeType="1"/>
          </p:cNvSpPr>
          <p:nvPr/>
        </p:nvSpPr>
        <p:spPr bwMode="auto">
          <a:xfrm flipH="1" flipV="1">
            <a:off x="3886199" y="2743200"/>
            <a:ext cx="847723" cy="831736"/>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Bekiy_Madagasc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62528"/>
            <a:ext cx="4105274"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Chivhu_Zimbabw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4048125" cy="2633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cpc.ncep.noaa.gov/products/international/africa_arc/africa_arc_90day_ptts_Njombe_Tanzani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609600"/>
            <a:ext cx="40767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wind anomalies were easterly across much of DRC and the neighboring areas (left panel).</a:t>
            </a:r>
            <a:endParaRPr lang="en-US" altLang="en-US" b="1" dirty="0">
              <a:solidFill>
                <a:schemeClr val="bg1"/>
              </a:solidFill>
            </a:endParaRPr>
          </a:p>
        </p:txBody>
      </p:sp>
      <p:sp>
        <p:nvSpPr>
          <p:cNvPr id="9" name="Oval 8"/>
          <p:cNvSpPr/>
          <p:nvPr/>
        </p:nvSpPr>
        <p:spPr>
          <a:xfrm rot="5400000">
            <a:off x="2229255" y="2829157"/>
            <a:ext cx="758872" cy="1507614"/>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170489</TotalTime>
  <Words>1951</Words>
  <Application>Microsoft Office PowerPoint</Application>
  <PresentationFormat>On-screen Show (4:3)</PresentationFormat>
  <Paragraphs>72</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8667</cp:revision>
  <cp:lastPrinted>2018-07-09T15:13:07Z</cp:lastPrinted>
  <dcterms:created xsi:type="dcterms:W3CDTF">2001-08-31T10:39:36Z</dcterms:created>
  <dcterms:modified xsi:type="dcterms:W3CDTF">2020-02-24T17:57:31Z</dcterms:modified>
</cp:coreProperties>
</file>