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25" r:id="rId2"/>
    <p:sldId id="326" r:id="rId3"/>
    <p:sldId id="485" r:id="rId4"/>
    <p:sldId id="477" r:id="rId5"/>
    <p:sldId id="501" r:id="rId6"/>
    <p:sldId id="502" r:id="rId7"/>
    <p:sldId id="503" r:id="rId8"/>
    <p:sldId id="509" r:id="rId9"/>
    <p:sldId id="482" r:id="rId10"/>
    <p:sldId id="506" r:id="rId11"/>
    <p:sldId id="507" r:id="rId12"/>
    <p:sldId id="508" r:id="rId13"/>
    <p:sldId id="505" r:id="rId14"/>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90814" autoAdjust="0"/>
  </p:normalViewPr>
  <p:slideViewPr>
    <p:cSldViewPr>
      <p:cViewPr varScale="1">
        <p:scale>
          <a:sx n="63" d="100"/>
          <a:sy n="63" d="100"/>
        </p:scale>
        <p:origin x="1284" y="45"/>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3/16/2020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latin typeface="Arial" panose="020B0604020202020204" pitchFamily="34" charset="0"/>
              <a:cs typeface="Arial" panose="020B0604020202020204" pitchFamily="34" charset="0"/>
            </a:endParaRPr>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13</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800" b="0" dirty="0" smtClean="0">
                <a:solidFill>
                  <a:schemeClr val="tx1"/>
                </a:solidFill>
                <a:latin typeface="Arial" panose="020B0604020202020204" pitchFamily="34" charset="0"/>
                <a:cs typeface="Arial" panose="020B0604020202020204" pitchFamily="34" charset="0"/>
              </a:rPr>
              <a:t>Week-1 outlooks call for an increased chance for above-average rainfall over parts of Central Angola and southwestern DRC, southwestern Kenya, most of Tanzania, northern</a:t>
            </a:r>
            <a:r>
              <a:rPr lang="en-US" altLang="en-US" sz="1800" b="0" baseline="0" dirty="0" smtClean="0">
                <a:solidFill>
                  <a:schemeClr val="tx1"/>
                </a:solidFill>
                <a:latin typeface="Arial" panose="020B0604020202020204" pitchFamily="34" charset="0"/>
                <a:cs typeface="Arial" panose="020B0604020202020204" pitchFamily="34" charset="0"/>
              </a:rPr>
              <a:t> </a:t>
            </a:r>
            <a:r>
              <a:rPr lang="en-US" altLang="en-US" sz="1800" b="0" dirty="0" smtClean="0">
                <a:solidFill>
                  <a:schemeClr val="tx1"/>
                </a:solidFill>
                <a:latin typeface="Arial" panose="020B0604020202020204" pitchFamily="34" charset="0"/>
                <a:cs typeface="Arial" panose="020B0604020202020204" pitchFamily="34" charset="0"/>
              </a:rPr>
              <a:t>Zambia, northern Malawi and southern South Africa. In contrast, there is an increased chance for below-average rainfall over parts of northern Namibia</a:t>
            </a:r>
            <a:r>
              <a:rPr lang="en-US" altLang="en-US" sz="1800" b="0" baseline="0" dirty="0" smtClean="0">
                <a:solidFill>
                  <a:schemeClr val="tx1"/>
                </a:solidFill>
                <a:latin typeface="Arial" panose="020B0604020202020204" pitchFamily="34" charset="0"/>
                <a:cs typeface="Arial" panose="020B0604020202020204" pitchFamily="34" charset="0"/>
              </a:rPr>
              <a:t>, parts of western</a:t>
            </a:r>
            <a:r>
              <a:rPr lang="en-US" altLang="en-US" sz="1800" b="0" dirty="0" smtClean="0">
                <a:solidFill>
                  <a:schemeClr val="tx1"/>
                </a:solidFill>
                <a:latin typeface="Arial" panose="020B0604020202020204" pitchFamily="34" charset="0"/>
                <a:cs typeface="Arial" panose="020B0604020202020204" pitchFamily="34" charset="0"/>
              </a:rPr>
              <a:t> Botswana,  part of northern Mozambique</a:t>
            </a:r>
            <a:r>
              <a:rPr lang="en-US" altLang="en-US" sz="1800" b="0" baseline="0" dirty="0" smtClean="0">
                <a:solidFill>
                  <a:schemeClr val="tx1"/>
                </a:solidFill>
                <a:latin typeface="Arial" panose="020B0604020202020204" pitchFamily="34" charset="0"/>
                <a:cs typeface="Arial" panose="020B0604020202020204" pitchFamily="34" charset="0"/>
              </a:rPr>
              <a:t> and a broad area form centra</a:t>
            </a:r>
            <a:r>
              <a:rPr lang="en-US" altLang="en-US" sz="1800" b="0" dirty="0" smtClean="0">
                <a:solidFill>
                  <a:schemeClr val="tx1"/>
                </a:solidFill>
                <a:latin typeface="Arial" panose="020B0604020202020204" pitchFamily="34" charset="0"/>
                <a:cs typeface="Arial" panose="020B0604020202020204" pitchFamily="34" charset="0"/>
              </a:rPr>
              <a:t>l to southern Madagascar.</a:t>
            </a:r>
          </a:p>
          <a:p>
            <a:pPr eaLnBrk="1" hangingPunct="1">
              <a:spcBef>
                <a:spcPct val="0"/>
              </a:spcBef>
            </a:pPr>
            <a:endParaRPr lang="en-US" altLang="en-US" dirty="0" smtClean="0">
              <a:solidFill>
                <a:schemeClr val="tx1"/>
              </a:solidFill>
            </a:endParaRPr>
          </a:p>
          <a:p>
            <a:pPr eaLnBrk="1" hangingPunct="1">
              <a:spcBef>
                <a:spcPct val="0"/>
              </a:spcBef>
            </a:pPr>
            <a:endParaRPr lang="en-US" altLang="en-US" dirty="0" smtClean="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760"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16 March 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GEFS Prec Prob: wk2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GEFS Prec Prob: wk1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690"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861774"/>
          </a:xfrm>
          <a:prstGeom prst="rect">
            <a:avLst/>
          </a:prstGeom>
          <a:noFill/>
          <a:ln w="9525">
            <a:noFill/>
            <a:miter lim="800000"/>
            <a:headEnd/>
            <a:tailEnd/>
          </a:ln>
        </p:spPr>
        <p:txBody>
          <a:bodyPr>
            <a:spAutoFit/>
          </a:bodyPr>
          <a:lstStyle/>
          <a:p>
            <a:pPr algn="just" eaLnBrk="1" hangingPunct="1"/>
            <a:r>
              <a:rPr lang="en-US" altLang="en-US" sz="1250" b="1" dirty="0">
                <a:solidFill>
                  <a:schemeClr val="bg1"/>
                </a:solidFill>
              </a:rPr>
              <a:t>For week-1 (left </a:t>
            </a:r>
            <a:r>
              <a:rPr lang="en-US" altLang="en-US" sz="1250" b="1" dirty="0" smtClean="0">
                <a:solidFill>
                  <a:schemeClr val="bg1"/>
                </a:solidFill>
              </a:rPr>
              <a:t>panel), there </a:t>
            </a:r>
            <a:r>
              <a:rPr lang="en-US" altLang="en-US" sz="1250" b="1" dirty="0">
                <a:solidFill>
                  <a:schemeClr val="bg1"/>
                </a:solidFill>
              </a:rPr>
              <a:t>is an increased chance for weekly rainfall totals to exceed </a:t>
            </a:r>
            <a:r>
              <a:rPr lang="en-US" altLang="en-US" sz="1250" b="1" dirty="0" smtClean="0">
                <a:solidFill>
                  <a:schemeClr val="bg1"/>
                </a:solidFill>
              </a:rPr>
              <a:t>50mm over Gabon, parts of Angola and DRC, Tanzania, northern Malawi, parts of Ethiopia and Madagascar. For week-2 (right panel), there is an increased chance for weekly rainfall totals to exceed 50mm over parts of eastern Nigeria, Gabon, parts of Angola and DRC, northern Zambia, and local areas in Tanzania and Ethiopia.</a:t>
            </a:r>
          </a:p>
        </p:txBody>
      </p:sp>
      <p:sp>
        <p:nvSpPr>
          <p:cNvPr id="22534" name="TextBox 2"/>
          <p:cNvSpPr txBox="1">
            <a:spLocks noChangeArrowheads="1"/>
          </p:cNvSpPr>
          <p:nvPr/>
        </p:nvSpPr>
        <p:spPr bwMode="auto">
          <a:xfrm>
            <a:off x="695636" y="1524000"/>
            <a:ext cx="3185360" cy="546303"/>
          </a:xfrm>
          <a:prstGeom prst="rect">
            <a:avLst/>
          </a:prstGeom>
          <a:noFill/>
          <a:ln w="9525">
            <a:noFill/>
            <a:miter lim="800000"/>
            <a:headEnd/>
            <a:tailEnd/>
          </a:ln>
        </p:spPr>
        <p:txBody>
          <a:bodyPr wrap="none">
            <a:spAutoFit/>
          </a:bodyPr>
          <a:lstStyle/>
          <a:p>
            <a:pPr algn="ctr" eaLnBrk="1" hangingPunct="1"/>
            <a:r>
              <a:rPr lang="en-US" altLang="en-US" sz="1550" b="1" dirty="0" smtClean="0">
                <a:solidFill>
                  <a:srgbClr val="FFFF00"/>
                </a:solidFill>
              </a:rPr>
              <a:t>Week-1: </a:t>
            </a:r>
            <a:r>
              <a:rPr lang="en-US" altLang="en-US" sz="1550" b="1" dirty="0">
                <a:solidFill>
                  <a:srgbClr val="FFFF00"/>
                </a:solidFill>
              </a:rPr>
              <a:t>Valid </a:t>
            </a:r>
            <a:r>
              <a:rPr lang="en-US" altLang="en-US" sz="1400" b="1" dirty="0">
                <a:solidFill>
                  <a:srgbClr val="FFFF00"/>
                </a:solidFill>
              </a:rPr>
              <a:t>17 - 23 March, 2020</a:t>
            </a:r>
          </a:p>
          <a:p>
            <a:pPr algn="ctr" eaLnBrk="1" hangingPunct="1"/>
            <a:endParaRPr lang="en-US" altLang="en-US" sz="1400" b="1" dirty="0">
              <a:solidFill>
                <a:srgbClr val="FFFF00"/>
              </a:solidFill>
            </a:endParaRPr>
          </a:p>
        </p:txBody>
      </p:sp>
      <p:sp>
        <p:nvSpPr>
          <p:cNvPr id="22535" name="TextBox 10"/>
          <p:cNvSpPr txBox="1">
            <a:spLocks noChangeArrowheads="1"/>
          </p:cNvSpPr>
          <p:nvPr/>
        </p:nvSpPr>
        <p:spPr bwMode="auto">
          <a:xfrm>
            <a:off x="4922243" y="1524000"/>
            <a:ext cx="3434916"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24 - 30 March, 2020</a:t>
            </a:r>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17 – 23 </a:t>
            </a:r>
            <a:r>
              <a:rPr lang="en-US" altLang="en-US" b="1" dirty="0">
                <a:solidFill>
                  <a:srgbClr val="FFFF00"/>
                </a:solidFill>
              </a:rPr>
              <a:t>March, 2020</a:t>
            </a:r>
          </a:p>
        </p:txBody>
      </p:sp>
      <p:sp>
        <p:nvSpPr>
          <p:cNvPr id="11" name="Text Box 8"/>
          <p:cNvSpPr txBox="1">
            <a:spLocks noChangeArrowheads="1"/>
          </p:cNvSpPr>
          <p:nvPr/>
        </p:nvSpPr>
        <p:spPr bwMode="auto">
          <a:xfrm>
            <a:off x="3581400" y="1828800"/>
            <a:ext cx="5349875" cy="3970318"/>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Angola, southern DRC, northern Zambia, northern Malawi, and Tanzania</a:t>
            </a:r>
            <a:r>
              <a:rPr lang="en-US" altLang="en-US" sz="1200" b="1" dirty="0" smtClean="0">
                <a:solidFill>
                  <a:srgbClr val="FFFF00"/>
                </a:solidFill>
                <a:latin typeface="Arial" charset="0"/>
              </a:rPr>
              <a:t>: </a:t>
            </a:r>
            <a:r>
              <a:rPr lang="en-US" altLang="en-US" sz="1200" dirty="0" smtClean="0">
                <a:solidFill>
                  <a:schemeClr val="bg1"/>
                </a:solidFill>
                <a:latin typeface="Arial" charset="0"/>
              </a:rPr>
              <a:t>An </a:t>
            </a:r>
            <a:r>
              <a:rPr lang="en-US" altLang="en-US" sz="1200" dirty="0">
                <a:solidFill>
                  <a:schemeClr val="bg1"/>
                </a:solidFill>
                <a:latin typeface="Arial" charset="0"/>
              </a:rPr>
              <a:t>area of anomalous lower-level </a:t>
            </a:r>
            <a:r>
              <a:rPr lang="en-US" altLang="en-US" sz="1200" dirty="0" smtClean="0">
                <a:solidFill>
                  <a:schemeClr val="bg1"/>
                </a:solidFill>
                <a:latin typeface="Arial" charset="0"/>
              </a:rPr>
              <a:t>convergence and upper-level divergence  is </a:t>
            </a:r>
            <a:r>
              <a:rPr lang="en-US" altLang="en-US" sz="1200" dirty="0">
                <a:solidFill>
                  <a:schemeClr val="bg1"/>
                </a:solidFill>
                <a:latin typeface="Arial" charset="0"/>
              </a:rPr>
              <a:t>expected to </a:t>
            </a:r>
            <a:r>
              <a:rPr lang="en-US" altLang="en-US" sz="1200" dirty="0" smtClean="0">
                <a:solidFill>
                  <a:schemeClr val="bg1"/>
                </a:solidFill>
                <a:latin typeface="Arial" charset="0"/>
              </a:rPr>
              <a:t>enhance </a:t>
            </a:r>
            <a:r>
              <a:rPr lang="en-US" altLang="en-US" sz="1200" dirty="0">
                <a:solidFill>
                  <a:schemeClr val="bg1"/>
                </a:solidFill>
                <a:latin typeface="Arial" charset="0"/>
              </a:rPr>
              <a:t>rainfall </a:t>
            </a:r>
            <a:r>
              <a:rPr lang="en-US" altLang="en-US" sz="1200" dirty="0" smtClean="0">
                <a:solidFill>
                  <a:schemeClr val="bg1"/>
                </a:solidFill>
                <a:latin typeface="Arial" charset="0"/>
              </a:rPr>
              <a:t>in </a:t>
            </a:r>
            <a:r>
              <a:rPr lang="en-US" altLang="en-US" sz="1200" dirty="0">
                <a:solidFill>
                  <a:schemeClr val="bg1"/>
                </a:solidFill>
                <a:latin typeface="Arial" charset="0"/>
              </a:rPr>
              <a:t>the </a:t>
            </a:r>
            <a:r>
              <a:rPr lang="en-US" altLang="en-US" sz="1200" dirty="0" smtClean="0">
                <a:solidFill>
                  <a:schemeClr val="bg1"/>
                </a:solidFill>
                <a:latin typeface="Arial" charset="0"/>
              </a:rPr>
              <a:t>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r>
              <a:rPr lang="en-US" altLang="en-US" sz="1200" dirty="0" smtClean="0">
                <a:solidFill>
                  <a:schemeClr val="bg1"/>
                </a:solidFill>
                <a:latin typeface="Arial" charset="0"/>
              </a:rPr>
              <a:t> </a:t>
            </a:r>
          </a:p>
          <a:p>
            <a:pPr algn="just">
              <a:spcBef>
                <a:spcPct val="0"/>
              </a:spcBef>
              <a:buFontTx/>
              <a:buAutoNum type="arabicPeriod"/>
              <a:defRPr/>
            </a:pPr>
            <a:endParaRPr lang="en-US" altLang="en-US" sz="1200" dirty="0" smtClean="0">
              <a:solidFill>
                <a:schemeClr val="bg1"/>
              </a:solidFill>
              <a:latin typeface="Arial" charset="0"/>
            </a:endParaRPr>
          </a:p>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over parts of Namibia, Botswana, Zimbabwe, and Mozambique: </a:t>
            </a:r>
            <a:r>
              <a:rPr lang="en-US" altLang="en-US" sz="1200" dirty="0" smtClean="0">
                <a:solidFill>
                  <a:schemeClr val="bg1"/>
                </a:solidFill>
                <a:latin typeface="Arial" charset="0"/>
              </a:rPr>
              <a:t>An </a:t>
            </a:r>
            <a:r>
              <a:rPr lang="en-US" altLang="en-US" sz="1200" dirty="0">
                <a:solidFill>
                  <a:schemeClr val="bg1"/>
                </a:solidFill>
                <a:latin typeface="Arial" charset="0"/>
              </a:rPr>
              <a:t>area of anomalous </a:t>
            </a:r>
            <a:r>
              <a:rPr lang="en-US" altLang="en-US" sz="1200" dirty="0" smtClean="0">
                <a:solidFill>
                  <a:schemeClr val="bg1"/>
                </a:solidFill>
                <a:latin typeface="Arial" charset="0"/>
              </a:rPr>
              <a:t>upper-level convergence is expected to suppress </a:t>
            </a:r>
            <a:r>
              <a:rPr lang="en-US" altLang="en-US" sz="1200" dirty="0">
                <a:solidFill>
                  <a:schemeClr val="bg1"/>
                </a:solidFill>
                <a:latin typeface="Arial" charset="0"/>
              </a:rPr>
              <a:t>rainfall </a:t>
            </a:r>
            <a:r>
              <a:rPr lang="en-US" altLang="en-US" sz="1200" dirty="0" smtClean="0">
                <a:solidFill>
                  <a:schemeClr val="bg1"/>
                </a:solidFill>
                <a:latin typeface="Arial" charset="0"/>
              </a:rPr>
              <a:t>over </a:t>
            </a:r>
            <a:r>
              <a:rPr lang="en-US" altLang="en-US" sz="1200" dirty="0">
                <a:solidFill>
                  <a:schemeClr val="bg1"/>
                </a:solidFill>
                <a:latin typeface="Arial" charset="0"/>
              </a:rPr>
              <a:t>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endParaRPr lang="en-US" altLang="en-US" sz="1200" dirty="0" smtClean="0">
              <a:solidFill>
                <a:schemeClr val="bg1"/>
              </a:solidFill>
              <a:latin typeface="Arial" charset="0"/>
            </a:endParaRPr>
          </a:p>
          <a:p>
            <a:pPr algn="just">
              <a:spcBef>
                <a:spcPct val="0"/>
              </a:spcBef>
              <a:buFontTx/>
              <a:buAutoNum type="arabicPeriod"/>
              <a:defRPr/>
            </a:pPr>
            <a:endParaRPr lang="en-US" altLang="en-US" sz="1200" dirty="0">
              <a:solidFill>
                <a:schemeClr val="bg1"/>
              </a:solidFill>
              <a:latin typeface="Arial" charset="0"/>
            </a:endParaRPr>
          </a:p>
          <a:p>
            <a:pPr algn="just">
              <a:spcBef>
                <a:spcPct val="0"/>
              </a:spcBef>
              <a:buFontTx/>
              <a:buAutoNum type="arabicPeriod"/>
              <a:defRPr/>
            </a:pPr>
            <a:r>
              <a:rPr lang="en-US" sz="1200" b="1" dirty="0" smtClean="0">
                <a:solidFill>
                  <a:srgbClr val="FFFF00"/>
                </a:solidFill>
                <a:latin typeface="Arial" panose="020B0604020202020204" pitchFamily="34" charset="0"/>
                <a:cs typeface="Arial" panose="020B0604020202020204" pitchFamily="34" charset="0"/>
              </a:rPr>
              <a:t>There </a:t>
            </a:r>
            <a:r>
              <a:rPr lang="en-US" sz="1200" b="1" dirty="0">
                <a:solidFill>
                  <a:srgbClr val="FFFF00"/>
                </a:solidFill>
                <a:latin typeface="Arial" panose="020B0604020202020204" pitchFamily="34" charset="0"/>
                <a:cs typeface="Arial" panose="020B0604020202020204" pitchFamily="34" charset="0"/>
              </a:rPr>
              <a:t>is an increased chance for above-average rainfall over southern South Africa, and </a:t>
            </a:r>
            <a:r>
              <a:rPr lang="en-US" sz="1200" b="1" dirty="0" smtClean="0">
                <a:solidFill>
                  <a:srgbClr val="FFFF00"/>
                </a:solidFill>
                <a:latin typeface="Arial" panose="020B0604020202020204" pitchFamily="34" charset="0"/>
                <a:cs typeface="Arial" panose="020B0604020202020204" pitchFamily="34" charset="0"/>
              </a:rPr>
              <a:t>Lesotho</a:t>
            </a:r>
            <a:r>
              <a:rPr lang="en-US" altLang="en-US" sz="1200" b="1" dirty="0" smtClean="0">
                <a:solidFill>
                  <a:srgbClr val="FFFF00"/>
                </a:solidFill>
                <a:latin typeface="Arial" charset="0"/>
              </a:rPr>
              <a:t>: </a:t>
            </a:r>
            <a:r>
              <a:rPr lang="en-US" altLang="en-US" sz="1200" dirty="0">
                <a:solidFill>
                  <a:schemeClr val="bg1"/>
                </a:solidFill>
                <a:latin typeface="Arial" charset="0"/>
              </a:rPr>
              <a:t>An area of anomalous lower-level convergence </a:t>
            </a:r>
            <a:r>
              <a:rPr lang="en-US" altLang="en-US" sz="1200" dirty="0" smtClean="0">
                <a:solidFill>
                  <a:schemeClr val="bg1"/>
                </a:solidFill>
                <a:latin typeface="Arial" charset="0"/>
              </a:rPr>
              <a:t>coupled with upper-level </a:t>
            </a:r>
            <a:r>
              <a:rPr lang="en-US" altLang="en-US" sz="1200" dirty="0">
                <a:solidFill>
                  <a:schemeClr val="bg1"/>
                </a:solidFill>
                <a:latin typeface="Arial" charset="0"/>
              </a:rPr>
              <a:t>divergence is expected to enhance rainfall </a:t>
            </a:r>
            <a:r>
              <a:rPr lang="en-US" altLang="en-US" sz="1200" dirty="0" smtClean="0">
                <a:solidFill>
                  <a:schemeClr val="bg1"/>
                </a:solidFill>
                <a:latin typeface="Arial" charset="0"/>
              </a:rPr>
              <a:t>over </a:t>
            </a:r>
            <a:r>
              <a:rPr lang="en-US" altLang="en-US" sz="1200" dirty="0">
                <a:solidFill>
                  <a:schemeClr val="bg1"/>
                </a:solidFill>
                <a:latin typeface="Arial" charset="0"/>
              </a:rPr>
              <a:t>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endParaRPr lang="en-US" altLang="en-US" sz="1200" dirty="0" smtClean="0">
              <a:solidFill>
                <a:schemeClr val="bg1"/>
              </a:solidFill>
              <a:latin typeface="Arial" charset="0"/>
            </a:endParaRPr>
          </a:p>
          <a:p>
            <a:pPr algn="just">
              <a:spcBef>
                <a:spcPct val="0"/>
              </a:spcBef>
              <a:buFontTx/>
              <a:buAutoNum type="arabicPeriod"/>
              <a:defRPr/>
            </a:pPr>
            <a:endParaRPr lang="en-US" altLang="en-US" sz="1200" b="1" dirty="0">
              <a:solidFill>
                <a:schemeClr val="bg1"/>
              </a:solidFill>
              <a:latin typeface="Arial" charset="0"/>
            </a:endParaRPr>
          </a:p>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a large portion of Ethiopia</a:t>
            </a:r>
            <a:r>
              <a:rPr lang="en-US" altLang="en-US" sz="1200" b="1" dirty="0" smtClean="0">
                <a:solidFill>
                  <a:srgbClr val="FFFF00"/>
                </a:solidFill>
                <a:latin typeface="Arial" charset="0"/>
              </a:rPr>
              <a:t>: </a:t>
            </a:r>
            <a:r>
              <a:rPr lang="en-US" altLang="en-US" sz="1200" dirty="0" smtClean="0">
                <a:solidFill>
                  <a:schemeClr val="bg1"/>
                </a:solidFill>
                <a:latin typeface="Arial" charset="0"/>
              </a:rPr>
              <a:t>An </a:t>
            </a:r>
            <a:r>
              <a:rPr lang="en-US" altLang="en-US" sz="1200" dirty="0">
                <a:solidFill>
                  <a:schemeClr val="bg1"/>
                </a:solidFill>
                <a:latin typeface="Arial" charset="0"/>
              </a:rPr>
              <a:t>area of anomalous lower-level </a:t>
            </a:r>
            <a:r>
              <a:rPr lang="en-US" altLang="en-US" sz="1200" dirty="0" smtClean="0">
                <a:solidFill>
                  <a:schemeClr val="bg1"/>
                </a:solidFill>
                <a:latin typeface="Arial" charset="0"/>
              </a:rPr>
              <a:t>convergence and moist onshore flow is </a:t>
            </a:r>
            <a:r>
              <a:rPr lang="en-US" altLang="en-US" sz="1200" dirty="0">
                <a:solidFill>
                  <a:schemeClr val="bg1"/>
                </a:solidFill>
                <a:latin typeface="Arial" charset="0"/>
              </a:rPr>
              <a:t>expected to </a:t>
            </a:r>
            <a:r>
              <a:rPr lang="en-US" altLang="en-US" sz="1200" dirty="0" smtClean="0">
                <a:solidFill>
                  <a:schemeClr val="bg1"/>
                </a:solidFill>
                <a:latin typeface="Arial" charset="0"/>
              </a:rPr>
              <a:t>enhance </a:t>
            </a:r>
            <a:r>
              <a:rPr lang="en-US" altLang="en-US" sz="1200" dirty="0">
                <a:solidFill>
                  <a:schemeClr val="bg1"/>
                </a:solidFill>
                <a:latin typeface="Arial" charset="0"/>
              </a:rPr>
              <a:t>rainfall </a:t>
            </a:r>
            <a:r>
              <a:rPr lang="en-US" altLang="en-US" sz="1200" dirty="0" smtClean="0">
                <a:solidFill>
                  <a:schemeClr val="bg1"/>
                </a:solidFill>
                <a:latin typeface="Arial" charset="0"/>
              </a:rPr>
              <a:t>over </a:t>
            </a:r>
            <a:r>
              <a:rPr lang="en-US" altLang="en-US" sz="1200" dirty="0">
                <a:solidFill>
                  <a:schemeClr val="bg1"/>
                </a:solidFill>
                <a:latin typeface="Arial" charset="0"/>
              </a:rPr>
              <a:t>the region. </a:t>
            </a:r>
            <a:r>
              <a:rPr lang="en-US" altLang="en-US" sz="1200" b="1" dirty="0" smtClean="0">
                <a:solidFill>
                  <a:srgbClr val="FFFF00"/>
                </a:solidFill>
                <a:latin typeface="Arial" charset="0"/>
              </a:rPr>
              <a:t>Confidence: Moderate</a:t>
            </a:r>
            <a:r>
              <a:rPr lang="en-US" altLang="en-US" sz="1200" dirty="0" smtClean="0">
                <a:solidFill>
                  <a:schemeClr val="bg1"/>
                </a:solidFill>
                <a:latin typeface="Arial" charset="0"/>
              </a:rPr>
              <a:t> </a:t>
            </a:r>
          </a:p>
          <a:p>
            <a:pPr algn="just">
              <a:spcBef>
                <a:spcPct val="0"/>
              </a:spcBef>
              <a:buFontTx/>
              <a:buAutoNum type="arabicPeriod"/>
              <a:defRPr/>
            </a:pPr>
            <a:endParaRPr lang="en-US" altLang="en-US" sz="1200" b="1" dirty="0">
              <a:solidFill>
                <a:srgbClr val="FFFF00"/>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24 – 30 March, 2020</a:t>
            </a:r>
            <a:endParaRPr lang="nl-NL" altLang="en-US" b="1" dirty="0">
              <a:solidFill>
                <a:srgbClr val="FFFF00"/>
              </a:solidFill>
            </a:endParaRPr>
          </a:p>
        </p:txBody>
      </p:sp>
      <p:sp>
        <p:nvSpPr>
          <p:cNvPr id="10" name="Text Box 8"/>
          <p:cNvSpPr txBox="1">
            <a:spLocks noChangeArrowheads="1"/>
          </p:cNvSpPr>
          <p:nvPr/>
        </p:nvSpPr>
        <p:spPr bwMode="auto">
          <a:xfrm>
            <a:off x="3581400" y="1768019"/>
            <a:ext cx="5349875" cy="4708981"/>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Liberia, Cote d'Ivoire, Ghana, Togo, Benin, and southern </a:t>
            </a:r>
            <a:r>
              <a:rPr lang="en-US" altLang="en-US" sz="1200" b="1" dirty="0" smtClean="0">
                <a:solidFill>
                  <a:srgbClr val="FFFF00"/>
                </a:solidFill>
                <a:latin typeface="Arial" charset="0"/>
              </a:rPr>
              <a:t>Nigeria: </a:t>
            </a:r>
            <a:r>
              <a:rPr lang="en-US" altLang="en-US" sz="1200" dirty="0">
                <a:solidFill>
                  <a:schemeClr val="bg1"/>
                </a:solidFill>
                <a:latin typeface="Arial" charset="0"/>
              </a:rPr>
              <a:t>An area of anomalous </a:t>
            </a:r>
            <a:r>
              <a:rPr lang="en-US" altLang="en-US" sz="1200" dirty="0" smtClean="0">
                <a:solidFill>
                  <a:schemeClr val="bg1"/>
                </a:solidFill>
                <a:latin typeface="Arial" charset="0"/>
              </a:rPr>
              <a:t>lower level convergence and upper-level divergence is expected </a:t>
            </a:r>
            <a:r>
              <a:rPr lang="en-US" altLang="en-US" sz="1200" dirty="0">
                <a:solidFill>
                  <a:schemeClr val="bg1"/>
                </a:solidFill>
                <a:latin typeface="Arial" charset="0"/>
              </a:rPr>
              <a:t>to </a:t>
            </a:r>
            <a:r>
              <a:rPr lang="en-US" altLang="en-US" sz="1200" dirty="0" smtClean="0">
                <a:solidFill>
                  <a:schemeClr val="bg1"/>
                </a:solidFill>
                <a:latin typeface="Arial" charset="0"/>
              </a:rPr>
              <a:t>enhance </a:t>
            </a:r>
            <a:r>
              <a:rPr lang="en-US" altLang="en-US" sz="1200" dirty="0">
                <a:solidFill>
                  <a:schemeClr val="bg1"/>
                </a:solidFill>
                <a:latin typeface="Arial" charset="0"/>
              </a:rPr>
              <a:t>rainfall in the region</a:t>
            </a:r>
            <a:r>
              <a:rPr lang="en-US" altLang="en-US" sz="1200" dirty="0" smtClean="0">
                <a:solidFill>
                  <a:schemeClr val="bg1"/>
                </a:solidFill>
                <a:latin typeface="Arial" charset="0"/>
              </a:rPr>
              <a:t>.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r>
              <a:rPr lang="en-US" altLang="en-US" sz="1200" dirty="0" smtClean="0">
                <a:solidFill>
                  <a:schemeClr val="bg1"/>
                </a:solidFill>
                <a:latin typeface="Arial" charset="0"/>
              </a:rPr>
              <a:t> </a:t>
            </a:r>
          </a:p>
          <a:p>
            <a:pPr>
              <a:spcBef>
                <a:spcPct val="0"/>
              </a:spcBef>
              <a:buFontTx/>
              <a:buAutoNum type="arabicPeriod"/>
              <a:defRPr/>
            </a:pPr>
            <a:endParaRPr lang="en-US" altLang="en-US" sz="1200" dirty="0" smtClean="0">
              <a:solidFill>
                <a:schemeClr val="bg1"/>
              </a:solidFill>
              <a:latin typeface="Arial" charset="0"/>
            </a:endParaRPr>
          </a:p>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central Angola</a:t>
            </a:r>
            <a:r>
              <a:rPr lang="en-US" altLang="en-US" sz="1200" b="1" dirty="0" smtClean="0">
                <a:solidFill>
                  <a:srgbClr val="FFFF00"/>
                </a:solidFill>
                <a:latin typeface="Arial" charset="0"/>
              </a:rPr>
              <a:t>: </a:t>
            </a:r>
            <a:r>
              <a:rPr lang="en-US" altLang="en-US" sz="1200" dirty="0">
                <a:solidFill>
                  <a:schemeClr val="bg1"/>
                </a:solidFill>
                <a:latin typeface="Arial" charset="0"/>
              </a:rPr>
              <a:t>An area of anomalous lower-level convergence </a:t>
            </a:r>
            <a:r>
              <a:rPr lang="en-US" altLang="en-US" sz="1200" dirty="0" smtClean="0">
                <a:solidFill>
                  <a:schemeClr val="bg1"/>
                </a:solidFill>
                <a:latin typeface="Arial" charset="0"/>
              </a:rPr>
              <a:t>and upper-level divergence is </a:t>
            </a:r>
            <a:r>
              <a:rPr lang="en-US" altLang="en-US" sz="1200" dirty="0">
                <a:solidFill>
                  <a:schemeClr val="bg1"/>
                </a:solidFill>
                <a:latin typeface="Arial" charset="0"/>
              </a:rPr>
              <a:t>expected to </a:t>
            </a:r>
            <a:r>
              <a:rPr lang="en-US" altLang="en-US" sz="1200" dirty="0" smtClean="0">
                <a:solidFill>
                  <a:schemeClr val="bg1"/>
                </a:solidFill>
                <a:latin typeface="Arial" charset="0"/>
              </a:rPr>
              <a:t>enhance </a:t>
            </a:r>
            <a:r>
              <a:rPr lang="en-US" altLang="en-US" sz="1200" dirty="0">
                <a:solidFill>
                  <a:schemeClr val="bg1"/>
                </a:solidFill>
                <a:latin typeface="Arial" charset="0"/>
              </a:rPr>
              <a:t>rainfall </a:t>
            </a:r>
            <a:r>
              <a:rPr lang="en-US" altLang="en-US" sz="1200" dirty="0" smtClean="0">
                <a:solidFill>
                  <a:schemeClr val="bg1"/>
                </a:solidFill>
                <a:latin typeface="Arial" charset="0"/>
              </a:rPr>
              <a:t>in the </a:t>
            </a:r>
            <a:r>
              <a:rPr lang="en-US" altLang="en-US" sz="1200" dirty="0">
                <a:solidFill>
                  <a:schemeClr val="bg1"/>
                </a:solidFill>
                <a:latin typeface="Arial" charset="0"/>
              </a:rPr>
              <a:t>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200" dirty="0" smtClean="0">
              <a:solidFill>
                <a:schemeClr val="bg1"/>
              </a:solidFill>
              <a:latin typeface="Arial" charset="0"/>
            </a:endParaRPr>
          </a:p>
          <a:p>
            <a:pPr algn="just">
              <a:spcBef>
                <a:spcPct val="0"/>
              </a:spcBef>
              <a:buFontTx/>
              <a:buAutoNum type="arabicPeriod"/>
              <a:defRPr/>
            </a:pPr>
            <a:r>
              <a:rPr lang="en-US" altLang="en-US" sz="1200" b="1" dirty="0" smtClean="0">
                <a:solidFill>
                  <a:srgbClr val="FFFF00"/>
                </a:solidFill>
                <a:latin typeface="Arial" panose="020B0604020202020204" pitchFamily="34" charset="0"/>
                <a:cs typeface="Arial" panose="020B0604020202020204" pitchFamily="34" charset="0"/>
              </a:rPr>
              <a:t>There </a:t>
            </a:r>
            <a:r>
              <a:rPr lang="en-US" altLang="en-US" sz="1200" b="1" dirty="0">
                <a:solidFill>
                  <a:srgbClr val="FFFF00"/>
                </a:solidFill>
                <a:latin typeface="Arial" panose="020B0604020202020204" pitchFamily="34" charset="0"/>
                <a:cs typeface="Arial" panose="020B0604020202020204" pitchFamily="34" charset="0"/>
              </a:rPr>
              <a:t>is an increased chance for above-average rainfall over South Africa and Lesotho</a:t>
            </a:r>
            <a:r>
              <a:rPr lang="en-US" altLang="en-US" sz="1200" b="1" dirty="0" smtClean="0">
                <a:solidFill>
                  <a:srgbClr val="FFFF00"/>
                </a:solidFill>
                <a:latin typeface="Arial" panose="020B0604020202020204" pitchFamily="34" charset="0"/>
                <a:cs typeface="Arial" panose="020B0604020202020204" pitchFamily="34" charset="0"/>
              </a:rPr>
              <a:t>:</a:t>
            </a:r>
            <a:r>
              <a:rPr lang="en-US" altLang="en-US" sz="1200" b="1" dirty="0" smtClean="0">
                <a:solidFill>
                  <a:srgbClr val="FFFF00"/>
                </a:solidFill>
                <a:latin typeface="Arial" charset="0"/>
              </a:rPr>
              <a:t> </a:t>
            </a:r>
            <a:r>
              <a:rPr lang="en-US" altLang="en-US" sz="1200" dirty="0">
                <a:solidFill>
                  <a:schemeClr val="bg1"/>
                </a:solidFill>
                <a:latin typeface="Arial" charset="0"/>
              </a:rPr>
              <a:t>An area of anomalous lower-level convergence and upper-level divergence is expected to enhance rainfall in the </a:t>
            </a:r>
            <a:r>
              <a:rPr lang="en-US" altLang="en-US" sz="1200" dirty="0" smtClean="0">
                <a:solidFill>
                  <a:schemeClr val="bg1"/>
                </a:solidFill>
                <a:latin typeface="Arial" charset="0"/>
              </a:rPr>
              <a:t>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200" dirty="0" smtClean="0">
              <a:solidFill>
                <a:schemeClr val="bg1"/>
              </a:solidFill>
              <a:latin typeface="Arial" charset="0"/>
            </a:endParaRPr>
          </a:p>
          <a:p>
            <a:pPr algn="just">
              <a:spcBef>
                <a:spcPct val="0"/>
              </a:spcBef>
              <a:buFontTx/>
              <a:buAutoNum type="arabicPeriod"/>
              <a:defRPr/>
            </a:pPr>
            <a:r>
              <a:rPr lang="en-US" altLang="en-US" sz="1200" b="1" dirty="0" smtClean="0">
                <a:solidFill>
                  <a:srgbClr val="FFFF00"/>
                </a:solidFill>
                <a:latin typeface="Arial" panose="020B0604020202020204" pitchFamily="34" charset="0"/>
                <a:cs typeface="Arial" panose="020B0604020202020204" pitchFamily="34" charset="0"/>
              </a:rPr>
              <a:t>There </a:t>
            </a:r>
            <a:r>
              <a:rPr lang="en-US" altLang="en-US" sz="1200" b="1" dirty="0">
                <a:solidFill>
                  <a:srgbClr val="FFFF00"/>
                </a:solidFill>
                <a:latin typeface="Arial" panose="020B0604020202020204" pitchFamily="34" charset="0"/>
                <a:cs typeface="Arial" panose="020B0604020202020204" pitchFamily="34" charset="0"/>
              </a:rPr>
              <a:t>is an increased chance for above-average rainfall over southern portions of Ethiopia and northern </a:t>
            </a:r>
            <a:r>
              <a:rPr lang="en-US" altLang="en-US" sz="1200" b="1" dirty="0" smtClean="0">
                <a:solidFill>
                  <a:srgbClr val="FFFF00"/>
                </a:solidFill>
                <a:latin typeface="Arial" panose="020B0604020202020204" pitchFamily="34" charset="0"/>
                <a:cs typeface="Arial" panose="020B0604020202020204" pitchFamily="34" charset="0"/>
              </a:rPr>
              <a:t>Somalia</a:t>
            </a:r>
            <a:r>
              <a:rPr lang="en-US" altLang="en-US" sz="1200" b="1" dirty="0" smtClean="0">
                <a:solidFill>
                  <a:srgbClr val="FFFF00"/>
                </a:solidFill>
                <a:latin typeface="Arial" charset="0"/>
              </a:rPr>
              <a:t>: </a:t>
            </a:r>
            <a:r>
              <a:rPr lang="en-US" altLang="en-US" sz="1200" dirty="0" smtClean="0">
                <a:solidFill>
                  <a:schemeClr val="bg1"/>
                </a:solidFill>
                <a:latin typeface="Arial" charset="0"/>
              </a:rPr>
              <a:t>An area of </a:t>
            </a:r>
            <a:r>
              <a:rPr lang="en-US" altLang="en-US" sz="1200" dirty="0">
                <a:solidFill>
                  <a:schemeClr val="bg1"/>
                </a:solidFill>
                <a:latin typeface="Arial" charset="0"/>
              </a:rPr>
              <a:t>anomalous lower-level </a:t>
            </a:r>
            <a:r>
              <a:rPr lang="en-US" altLang="en-US" sz="1200" dirty="0" smtClean="0">
                <a:solidFill>
                  <a:schemeClr val="bg1"/>
                </a:solidFill>
                <a:latin typeface="Arial" charset="0"/>
              </a:rPr>
              <a:t>convergence </a:t>
            </a:r>
            <a:r>
              <a:rPr lang="en-US" altLang="en-US" sz="1200" dirty="0">
                <a:solidFill>
                  <a:schemeClr val="bg1"/>
                </a:solidFill>
                <a:latin typeface="Arial" charset="0"/>
              </a:rPr>
              <a:t>is expected to </a:t>
            </a:r>
            <a:r>
              <a:rPr lang="en-US" altLang="en-US" sz="1200" dirty="0" smtClean="0">
                <a:solidFill>
                  <a:schemeClr val="bg1"/>
                </a:solidFill>
                <a:latin typeface="Arial" charset="0"/>
              </a:rPr>
              <a:t>enhance </a:t>
            </a:r>
            <a:r>
              <a:rPr lang="en-US" altLang="en-US" sz="1200" dirty="0">
                <a:solidFill>
                  <a:schemeClr val="bg1"/>
                </a:solidFill>
                <a:latin typeface="Arial" charset="0"/>
              </a:rPr>
              <a:t>rainfall </a:t>
            </a:r>
            <a:r>
              <a:rPr lang="en-US" altLang="en-US" sz="1200" dirty="0" smtClean="0">
                <a:solidFill>
                  <a:schemeClr val="bg1"/>
                </a:solidFill>
                <a:latin typeface="Arial" charset="0"/>
              </a:rPr>
              <a:t>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200" dirty="0" smtClean="0">
              <a:solidFill>
                <a:schemeClr val="bg1"/>
              </a:solidFill>
              <a:latin typeface="Arial" charset="0"/>
            </a:endParaRPr>
          </a:p>
          <a:p>
            <a:pPr algn="just">
              <a:spcBef>
                <a:spcPct val="0"/>
              </a:spcBef>
              <a:buFontTx/>
              <a:buAutoNum type="arabicPeriod"/>
              <a:defRPr/>
            </a:pPr>
            <a:r>
              <a:rPr lang="en-US" altLang="en-US" sz="1200" b="1" dirty="0" smtClean="0">
                <a:solidFill>
                  <a:srgbClr val="FFFF00"/>
                </a:solidFill>
                <a:latin typeface="Arial" panose="020B0604020202020204" pitchFamily="34" charset="0"/>
                <a:cs typeface="Arial" panose="020B0604020202020204" pitchFamily="34" charset="0"/>
              </a:rPr>
              <a:t>There </a:t>
            </a:r>
            <a:r>
              <a:rPr lang="en-US" altLang="en-US" sz="1200" b="1" dirty="0">
                <a:solidFill>
                  <a:srgbClr val="FFFF00"/>
                </a:solidFill>
                <a:latin typeface="Arial" panose="020B0604020202020204" pitchFamily="34" charset="0"/>
                <a:cs typeface="Arial" panose="020B0604020202020204" pitchFamily="34" charset="0"/>
              </a:rPr>
              <a:t>is an increased chance for below-average rainfall over </a:t>
            </a:r>
            <a:r>
              <a:rPr lang="en-US" altLang="en-US" sz="1200" b="1" dirty="0" smtClean="0">
                <a:solidFill>
                  <a:srgbClr val="FFFF00"/>
                </a:solidFill>
                <a:latin typeface="Arial" panose="020B0604020202020204" pitchFamily="34" charset="0"/>
                <a:cs typeface="Arial" panose="020B0604020202020204" pitchFamily="34" charset="0"/>
              </a:rPr>
              <a:t>parts of Mozambique and Madagascar: </a:t>
            </a:r>
            <a:r>
              <a:rPr lang="en-US" altLang="en-US" sz="1200" b="1" dirty="0" smtClean="0">
                <a:solidFill>
                  <a:srgbClr val="FFFF00"/>
                </a:solidFill>
                <a:latin typeface="Arial" charset="0"/>
              </a:rPr>
              <a:t> </a:t>
            </a:r>
            <a:r>
              <a:rPr lang="en-US" altLang="en-US" sz="1200" dirty="0" smtClean="0">
                <a:solidFill>
                  <a:schemeClr val="bg1"/>
                </a:solidFill>
                <a:latin typeface="Arial" charset="0"/>
              </a:rPr>
              <a:t>An area </a:t>
            </a:r>
            <a:r>
              <a:rPr lang="en-US" altLang="en-US" sz="1200" dirty="0">
                <a:solidFill>
                  <a:schemeClr val="bg1"/>
                </a:solidFill>
                <a:latin typeface="Arial" charset="0"/>
              </a:rPr>
              <a:t>anomalous </a:t>
            </a:r>
            <a:r>
              <a:rPr lang="en-US" altLang="en-US" sz="1200" dirty="0" smtClean="0">
                <a:solidFill>
                  <a:schemeClr val="bg1"/>
                </a:solidFill>
                <a:latin typeface="Arial" charset="0"/>
              </a:rPr>
              <a:t>upper-level convergence </a:t>
            </a:r>
            <a:r>
              <a:rPr lang="en-US" altLang="en-US" sz="1200" dirty="0">
                <a:solidFill>
                  <a:schemeClr val="bg1"/>
                </a:solidFill>
                <a:latin typeface="Arial" charset="0"/>
              </a:rPr>
              <a:t>is expected to </a:t>
            </a:r>
            <a:r>
              <a:rPr lang="en-US" altLang="en-US" sz="1200" dirty="0" smtClean="0">
                <a:solidFill>
                  <a:schemeClr val="bg1"/>
                </a:solidFill>
                <a:latin typeface="Arial" charset="0"/>
              </a:rPr>
              <a:t>suppress </a:t>
            </a:r>
            <a:r>
              <a:rPr lang="en-US" altLang="en-US" sz="1200" dirty="0">
                <a:solidFill>
                  <a:schemeClr val="bg1"/>
                </a:solidFill>
                <a:latin typeface="Arial" charset="0"/>
              </a:rPr>
              <a:t>rainfall 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endParaRPr lang="en-US" altLang="en-US" sz="1200" dirty="0" smtClean="0">
              <a:solidFill>
                <a:schemeClr val="bg1"/>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143000"/>
            <a:ext cx="8839200" cy="5280548"/>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Tx/>
              <a:buChar char="•"/>
            </a:pPr>
            <a:r>
              <a:rPr lang="en-US" altLang="en-US" sz="1180" b="1" dirty="0">
                <a:solidFill>
                  <a:schemeClr val="bg1"/>
                </a:solidFill>
              </a:rPr>
              <a:t>During the past 7 days, weekly rainfall totals exceeded 100mm over local areas in the Gulf of Guinea region, many parts of Angola, southern and eastern DRC, northern and eastern Zambia, portions of Uganda and Tanzania, local areas in South Africa, and northern Madagascar, with rainfall amount in excess of 150mm recorded over parts of northern Madagascar</a:t>
            </a:r>
            <a:r>
              <a:rPr lang="en-US" altLang="en-US" sz="1180" b="1" dirty="0" smtClean="0">
                <a:solidFill>
                  <a:schemeClr val="bg1"/>
                </a:solidFill>
              </a:rPr>
              <a:t>. Rainfall </a:t>
            </a:r>
            <a:r>
              <a:rPr lang="en-US" altLang="en-US" sz="1180" b="1" dirty="0">
                <a:solidFill>
                  <a:schemeClr val="bg1"/>
                </a:solidFill>
              </a:rPr>
              <a:t>was above-average along the Gulf of Guinea coast, Congo, southern CAR, Angola, much of DRC, South Sudan, southwestern Ethiopia, parts of Kenya, Tanzania, northern Zambia, South Africa and northern Madagascar. Rainfall surpluses exceeded 100mm over local areas in Angola, DRC, Uganda, Tanzania, and northern Madagascar. </a:t>
            </a:r>
            <a:r>
              <a:rPr lang="en-US" altLang="en-US" sz="1180" b="1" dirty="0" smtClean="0">
                <a:solidFill>
                  <a:schemeClr val="bg1"/>
                </a:solidFill>
              </a:rPr>
              <a:t>Rainfall </a:t>
            </a:r>
            <a:r>
              <a:rPr lang="en-US" altLang="en-US" sz="1180" b="1" dirty="0">
                <a:solidFill>
                  <a:schemeClr val="bg1"/>
                </a:solidFill>
              </a:rPr>
              <a:t>was slightly below average over parts of Cameroon, Gabon, Namibia, Zimbabwe, southern Zambia, southern Malawi, Mozambique and southern Madagascar</a:t>
            </a:r>
            <a:r>
              <a:rPr lang="en-US" altLang="en-US" sz="1180" b="1" dirty="0" smtClean="0">
                <a:solidFill>
                  <a:schemeClr val="bg1"/>
                </a:solidFill>
              </a:rPr>
              <a:t>.</a:t>
            </a:r>
          </a:p>
          <a:p>
            <a:pPr marL="171450" indent="-171450" algn="just" eaLnBrk="1" hangingPunct="1">
              <a:lnSpc>
                <a:spcPct val="90000"/>
              </a:lnSpc>
              <a:spcBef>
                <a:spcPct val="50000"/>
              </a:spcBef>
              <a:buFontTx/>
              <a:buChar char="•"/>
            </a:pPr>
            <a:r>
              <a:rPr lang="en-US" altLang="en-US" sz="1180" b="1" dirty="0">
                <a:solidFill>
                  <a:schemeClr val="bg1"/>
                </a:solidFill>
              </a:rPr>
              <a:t>During the past 30 days, rainfall totals exceeded 300mm over local areas in Congo, parts of DRC, parts of eastern Angola, many parts of Tanzania, northern Zambia, northern Malawi, and northern Madagascar, with rainfall totals in excess of 500mm observed over local areas in central Tanzania and northern Madagascar. Rainfall was above-average along the Gulf of Guinea coast, Gabon, Congo, southern CAR, much of DRC, South Sudan, Uganda, southwestern Ethiopia,  much of  Kenya, Tanzania, Zambia, many parts of Angola, Namibia, Malawi, northern Mozambique, western and central South Africa, Lesotho, and many parts of  Madagascar. Rainfall surpluses exceeded 300mm over parts of Tanzania and northern </a:t>
            </a:r>
            <a:r>
              <a:rPr lang="en-US" altLang="en-US" sz="1180" b="1" dirty="0" smtClean="0">
                <a:solidFill>
                  <a:schemeClr val="bg1"/>
                </a:solidFill>
              </a:rPr>
              <a:t>Madagascar. Rainfall </a:t>
            </a:r>
            <a:r>
              <a:rPr lang="en-US" altLang="en-US" sz="1180" b="1" dirty="0">
                <a:solidFill>
                  <a:schemeClr val="bg1"/>
                </a:solidFill>
              </a:rPr>
              <a:t>was below-average over western Angola,, central and southern Mozambique, local areas in Namibia and eastern South Africa, much of </a:t>
            </a:r>
            <a:r>
              <a:rPr lang="en-US" altLang="en-US" sz="1180" b="1" dirty="0" err="1">
                <a:solidFill>
                  <a:schemeClr val="bg1"/>
                </a:solidFill>
              </a:rPr>
              <a:t>Eswatini</a:t>
            </a:r>
            <a:r>
              <a:rPr lang="en-US" altLang="en-US" sz="1180" b="1" dirty="0">
                <a:solidFill>
                  <a:schemeClr val="bg1"/>
                </a:solidFill>
              </a:rPr>
              <a:t>, and local areas in southern Madagascar</a:t>
            </a:r>
            <a:r>
              <a:rPr lang="en-US" altLang="en-US" sz="1180" b="1" dirty="0" smtClean="0">
                <a:solidFill>
                  <a:schemeClr val="bg1"/>
                </a:solidFill>
              </a:rPr>
              <a:t>.</a:t>
            </a:r>
          </a:p>
          <a:p>
            <a:pPr marL="171450" indent="-171450" algn="just" eaLnBrk="1" hangingPunct="1">
              <a:lnSpc>
                <a:spcPct val="90000"/>
              </a:lnSpc>
              <a:spcBef>
                <a:spcPct val="50000"/>
              </a:spcBef>
              <a:buFontTx/>
              <a:buChar char="•"/>
            </a:pPr>
            <a:r>
              <a:rPr lang="en-US" altLang="en-US" sz="1180" b="1" dirty="0">
                <a:solidFill>
                  <a:schemeClr val="bg1"/>
                </a:solidFill>
              </a:rPr>
              <a:t>During the past 90 days, rainfall totals exceeded 750mm over parts of southern Congo and local areas in DRC, local areas in eastern Angola, Tanzania, northern Zambia, northern Malawi, northern Mozambique, and central and northern Madagascar.  Rainfall was above-average along the Gulf of Guinea coast, parts of CAR, South Sudan, much of Congo and DRC, Rwanda, Burundi, Uganda, Kenya, southwestern Ethiopia, much of Tanzania, many parts of Angola, many parts of Zambia, eastern Malawi, parts of Namibia, western Botswana, central South Africa, many parts of Mozambique, and northern Madagascar. Rainfall surpluses exceeded 500mm over local areas in central Tanzania and northern Madagascar</a:t>
            </a:r>
            <a:r>
              <a:rPr lang="en-US" altLang="en-US" sz="1180" b="1" dirty="0" smtClean="0">
                <a:solidFill>
                  <a:schemeClr val="bg1"/>
                </a:solidFill>
              </a:rPr>
              <a:t>. Local </a:t>
            </a:r>
            <a:r>
              <a:rPr lang="en-US" altLang="en-US" sz="1180" b="1" dirty="0">
                <a:solidFill>
                  <a:schemeClr val="bg1"/>
                </a:solidFill>
              </a:rPr>
              <a:t>areas in the Gulf of Guinea countries including Gabon and western Cameroon, parts of northeastern of DRC, western Namibia, parts of Zimbabwe and northeastern Botswana, local areas in Mozambique, </a:t>
            </a:r>
            <a:r>
              <a:rPr lang="en-US" altLang="en-US" sz="1180" b="1" dirty="0" err="1">
                <a:solidFill>
                  <a:schemeClr val="bg1"/>
                </a:solidFill>
              </a:rPr>
              <a:t>Eswatini</a:t>
            </a:r>
            <a:r>
              <a:rPr lang="en-US" altLang="en-US" sz="1180" b="1" dirty="0">
                <a:solidFill>
                  <a:schemeClr val="bg1"/>
                </a:solidFill>
              </a:rPr>
              <a:t> and local areas in eastern South Africa, and  southern Madagascar had below-average rainfall. </a:t>
            </a:r>
            <a:endParaRPr lang="en-US" altLang="en-US" sz="1180" b="1" dirty="0" smtClean="0">
              <a:solidFill>
                <a:schemeClr val="bg1"/>
              </a:solidFill>
            </a:endParaRPr>
          </a:p>
          <a:p>
            <a:pPr marL="171450" indent="-171450" algn="just" eaLnBrk="1" hangingPunct="1">
              <a:lnSpc>
                <a:spcPct val="90000"/>
              </a:lnSpc>
              <a:spcBef>
                <a:spcPct val="50000"/>
              </a:spcBef>
              <a:buFontTx/>
              <a:buChar char="•"/>
            </a:pPr>
            <a:r>
              <a:rPr lang="en-US" altLang="en-US" sz="1200" b="1" dirty="0">
                <a:solidFill>
                  <a:schemeClr val="bg1"/>
                </a:solidFill>
                <a:latin typeface="Arial" panose="020B0604020202020204" pitchFamily="34" charset="0"/>
                <a:cs typeface="Arial" panose="020B0604020202020204" pitchFamily="34" charset="0"/>
              </a:rPr>
              <a:t>Week-1 outlooks call for an increased chance for above-average rainfall over parts of Angola and southern DRC, northern Zambia, northern Malawi, Tanzania, parts of Ethiopia, eastern South Africa, and Lesotho. In contrast, there is an increased chance for below-average rainfall over parts of eastern Namibia, Botswana, Zimbabwe, and central and southern Mozambique.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sz="1800" b="1" dirty="0" smtClean="0">
                <a:solidFill>
                  <a:schemeClr val="bg1"/>
                </a:solidFill>
              </a:rPr>
              <a:t>Weekly </a:t>
            </a:r>
            <a:r>
              <a:rPr lang="en-US" altLang="en-US" sz="1800" b="1" dirty="0">
                <a:solidFill>
                  <a:schemeClr val="bg1"/>
                </a:solidFill>
              </a:rPr>
              <a:t>rainfall </a:t>
            </a:r>
            <a:r>
              <a:rPr lang="en-US" altLang="en-US" sz="1800" b="1" dirty="0" smtClean="0">
                <a:solidFill>
                  <a:schemeClr val="bg1"/>
                </a:solidFill>
              </a:rPr>
              <a:t>surpluses </a:t>
            </a:r>
            <a:r>
              <a:rPr lang="en-US" altLang="en-US" sz="1800" b="1" dirty="0">
                <a:solidFill>
                  <a:schemeClr val="bg1"/>
                </a:solidFill>
              </a:rPr>
              <a:t>exceeded </a:t>
            </a:r>
            <a:r>
              <a:rPr lang="en-US" altLang="en-US" sz="1800" b="1" dirty="0" smtClean="0">
                <a:solidFill>
                  <a:schemeClr val="bg1"/>
                </a:solidFill>
              </a:rPr>
              <a:t>200mm over parts of northern Madagascar.</a:t>
            </a:r>
            <a:endParaRPr lang="en-US" altLang="en-US" sz="1800" b="1" dirty="0">
              <a:solidFill>
                <a:schemeClr val="bg1"/>
              </a:solidFill>
            </a:endParaRPr>
          </a:p>
          <a:p>
            <a:pPr marL="342900" indent="-342900" eaLnBrk="1" hangingPunct="1">
              <a:buFontTx/>
              <a:buChar char="•"/>
              <a:tabLst>
                <a:tab pos="1885950" algn="l"/>
              </a:tabLst>
            </a:pPr>
            <a:endParaRPr lang="en-US" altLang="en-US" sz="1800" b="1" dirty="0" smtClean="0">
              <a:solidFill>
                <a:schemeClr val="bg1"/>
              </a:solidFill>
            </a:endParaRPr>
          </a:p>
          <a:p>
            <a:pPr marL="342900" indent="-342900" algn="just" eaLnBrk="1" hangingPunct="1">
              <a:buFontTx/>
              <a:buChar char="•"/>
              <a:tabLst>
                <a:tab pos="1885950" algn="l"/>
              </a:tabLst>
            </a:pPr>
            <a:r>
              <a:rPr lang="en-US" altLang="en-US" sz="1800" b="1" dirty="0" smtClean="0">
                <a:solidFill>
                  <a:schemeClr val="bg1"/>
                </a:solidFill>
                <a:latin typeface="Arial" panose="020B0604020202020204" pitchFamily="34" charset="0"/>
                <a:cs typeface="Arial" panose="020B0604020202020204" pitchFamily="34" charset="0"/>
              </a:rPr>
              <a:t>Week-1 </a:t>
            </a:r>
            <a:r>
              <a:rPr lang="en-US" altLang="en-US" sz="1800" b="1" dirty="0">
                <a:solidFill>
                  <a:schemeClr val="bg1"/>
                </a:solidFill>
                <a:latin typeface="Arial" panose="020B0604020202020204" pitchFamily="34" charset="0"/>
                <a:cs typeface="Arial" panose="020B0604020202020204" pitchFamily="34" charset="0"/>
              </a:rPr>
              <a:t>outlooks call for an increased chance for above-average rainfall over parts of </a:t>
            </a:r>
            <a:r>
              <a:rPr lang="en-US" altLang="en-US" sz="1800" b="1" dirty="0" smtClean="0">
                <a:solidFill>
                  <a:schemeClr val="bg1"/>
                </a:solidFill>
                <a:latin typeface="Arial" panose="020B0604020202020204" pitchFamily="34" charset="0"/>
                <a:cs typeface="Arial" panose="020B0604020202020204" pitchFamily="34" charset="0"/>
              </a:rPr>
              <a:t>Angola </a:t>
            </a:r>
            <a:r>
              <a:rPr lang="en-US" altLang="en-US" sz="1800" b="1" dirty="0">
                <a:solidFill>
                  <a:schemeClr val="bg1"/>
                </a:solidFill>
                <a:latin typeface="Arial" panose="020B0604020202020204" pitchFamily="34" charset="0"/>
                <a:cs typeface="Arial" panose="020B0604020202020204" pitchFamily="34" charset="0"/>
              </a:rPr>
              <a:t>and </a:t>
            </a:r>
            <a:r>
              <a:rPr lang="en-US" altLang="en-US" sz="1800" b="1" dirty="0" smtClean="0">
                <a:solidFill>
                  <a:schemeClr val="bg1"/>
                </a:solidFill>
                <a:latin typeface="Arial" panose="020B0604020202020204" pitchFamily="34" charset="0"/>
                <a:cs typeface="Arial" panose="020B0604020202020204" pitchFamily="34" charset="0"/>
              </a:rPr>
              <a:t>southern </a:t>
            </a:r>
            <a:r>
              <a:rPr lang="en-US" altLang="en-US" sz="1800" b="1" dirty="0">
                <a:solidFill>
                  <a:schemeClr val="bg1"/>
                </a:solidFill>
                <a:latin typeface="Arial" panose="020B0604020202020204" pitchFamily="34" charset="0"/>
                <a:cs typeface="Arial" panose="020B0604020202020204" pitchFamily="34" charset="0"/>
              </a:rPr>
              <a:t>DRC, </a:t>
            </a:r>
            <a:r>
              <a:rPr lang="en-US" altLang="en-US" sz="1800" b="1" dirty="0" smtClean="0">
                <a:solidFill>
                  <a:schemeClr val="bg1"/>
                </a:solidFill>
                <a:latin typeface="Arial" panose="020B0604020202020204" pitchFamily="34" charset="0"/>
                <a:cs typeface="Arial" panose="020B0604020202020204" pitchFamily="34" charset="0"/>
              </a:rPr>
              <a:t>northern Zambia, northern Malawi, Tanzania, parts of Ethiopia, eastern South Africa, and Lesotho. </a:t>
            </a:r>
            <a:r>
              <a:rPr lang="en-US" altLang="en-US" sz="1800" b="1" dirty="0">
                <a:solidFill>
                  <a:schemeClr val="bg1"/>
                </a:solidFill>
                <a:latin typeface="Arial" panose="020B0604020202020204" pitchFamily="34" charset="0"/>
                <a:cs typeface="Arial" panose="020B0604020202020204" pitchFamily="34" charset="0"/>
              </a:rPr>
              <a:t>In contrast, there is an increased chance for below-average rainfall over parts of </a:t>
            </a:r>
            <a:r>
              <a:rPr lang="en-US" altLang="en-US" sz="1800" b="1" dirty="0" smtClean="0">
                <a:solidFill>
                  <a:schemeClr val="bg1"/>
                </a:solidFill>
                <a:latin typeface="Arial" panose="020B0604020202020204" pitchFamily="34" charset="0"/>
                <a:cs typeface="Arial" panose="020B0604020202020204" pitchFamily="34" charset="0"/>
              </a:rPr>
              <a:t>eastern Namibia, Botswana, Zimbabwe, and central and southern Mozambique.</a:t>
            </a:r>
            <a:endParaRPr lang="en-US" altLang="en-US" sz="1800" b="1" dirty="0">
              <a:solidFill>
                <a:schemeClr val="bg1"/>
              </a:solidFill>
              <a:latin typeface="Arial" panose="020B0604020202020204" pitchFamily="34" charset="0"/>
              <a:cs typeface="Arial" panose="020B0604020202020204" pitchFamily="34" charset="0"/>
            </a:endParaRPr>
          </a:p>
          <a:p>
            <a:pPr marL="342900" indent="-342900" eaLnBrk="1" hangingPunct="1">
              <a:buFontTx/>
              <a:buChar char="•"/>
              <a:tabLst>
                <a:tab pos="1885950" algn="l"/>
              </a:tabLst>
            </a:pP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https://www.cpc.ncep.noaa.gov/products/international/africa_arc/africa_arc_7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s://www.cpc.ncep.noaa.gov/products/international/africa_arc/africa_arc_7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76200" y="5181600"/>
            <a:ext cx="8991600" cy="144295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smtClean="0">
                <a:solidFill>
                  <a:schemeClr val="bg1"/>
                </a:solidFill>
              </a:rPr>
              <a:t>During </a:t>
            </a:r>
            <a:r>
              <a:rPr lang="en-US" altLang="en-US" sz="1140" b="1" dirty="0">
                <a:solidFill>
                  <a:schemeClr val="bg1"/>
                </a:solidFill>
              </a:rPr>
              <a:t>the past 7 </a:t>
            </a:r>
            <a:r>
              <a:rPr lang="en-US" altLang="en-US" sz="1140" b="1" dirty="0" smtClean="0">
                <a:solidFill>
                  <a:schemeClr val="bg1"/>
                </a:solidFill>
              </a:rPr>
              <a:t>days, weekly rainfall totals exceeded 100mm over local areas in the Gulf of Guinea region, many parts of Angola, southern and eastern DRC, northern and eastern Zambia, portions of Uganda and Tanzania, local areas in South Africa, and northern Madagascar, with rainfall amount in excess of 150mm recorded over parts of northern Madagascar. Rainfall was above-average along the Gulf of Guinea coast, Congo, southern CAR, Angola, much of DRC, South Sudan, southwestern Ethiopia, parts of Kenya, Tanzania, northern Zambia, South Africa and northern Madagascar. Rainfall surpluses exceeded 100mm over local areas in Angola, DRC, Uganda, Tanzania, and northern Madagascar. </a:t>
            </a:r>
          </a:p>
          <a:p>
            <a:pPr algn="just" eaLnBrk="1" hangingPunct="1">
              <a:lnSpc>
                <a:spcPct val="90000"/>
              </a:lnSpc>
              <a:spcBef>
                <a:spcPct val="50000"/>
              </a:spcBef>
            </a:pPr>
            <a:r>
              <a:rPr lang="en-US" altLang="en-US" sz="1140" b="1" dirty="0" smtClean="0">
                <a:solidFill>
                  <a:schemeClr val="bg1"/>
                </a:solidFill>
              </a:rPr>
              <a:t>Rainfall was slightly below average over parts of Cameroon, Gabon, Namibia, Zimbabwe, southern Zambia, southern Malawi, Mozambique and southern Madagascar.</a:t>
            </a:r>
            <a:endParaRPr lang="en-US" altLang="en-US" sz="114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https://www.cpc.ncep.noaa.gov/products/international/africa_arc/africa_arc_30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https://www.cpc.ncep.noaa.gov/products/international/africa_arc/africa_arc_30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1614288"/>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50" b="1" dirty="0">
                <a:solidFill>
                  <a:schemeClr val="bg1"/>
                </a:solidFill>
              </a:rPr>
              <a:t>During the past 30 </a:t>
            </a:r>
            <a:r>
              <a:rPr lang="en-US" altLang="en-US" sz="1150" b="1" dirty="0" smtClean="0">
                <a:solidFill>
                  <a:schemeClr val="bg1"/>
                </a:solidFill>
              </a:rPr>
              <a:t>days, rainfall totals exceeded 300mm over local areas in Congo, parts of DRC, parts of eastern Angola, many parts of Tanzania, northern Zambia, northern Malawi, and northern Madagascar, with rainfall totals in excess of 500mm observed over local areas in </a:t>
            </a:r>
            <a:r>
              <a:rPr lang="en-US" altLang="en-US" sz="1150" b="1" dirty="0">
                <a:solidFill>
                  <a:schemeClr val="bg1"/>
                </a:solidFill>
              </a:rPr>
              <a:t>central </a:t>
            </a:r>
            <a:r>
              <a:rPr lang="en-US" altLang="en-US" sz="1150" b="1" dirty="0" smtClean="0">
                <a:solidFill>
                  <a:schemeClr val="bg1"/>
                </a:solidFill>
              </a:rPr>
              <a:t>Tanzania and northern Madagascar. </a:t>
            </a:r>
            <a:r>
              <a:rPr lang="en-US" altLang="en-US" sz="1150" b="1" dirty="0">
                <a:solidFill>
                  <a:schemeClr val="bg1"/>
                </a:solidFill>
              </a:rPr>
              <a:t>R</a:t>
            </a:r>
            <a:r>
              <a:rPr lang="en-US" altLang="en-US" sz="1150" b="1" dirty="0" smtClean="0">
                <a:solidFill>
                  <a:schemeClr val="bg1"/>
                </a:solidFill>
              </a:rPr>
              <a:t>ainfall </a:t>
            </a:r>
            <a:r>
              <a:rPr lang="en-US" altLang="en-US" sz="1150" b="1" dirty="0">
                <a:solidFill>
                  <a:schemeClr val="bg1"/>
                </a:solidFill>
              </a:rPr>
              <a:t>was above-average </a:t>
            </a:r>
            <a:r>
              <a:rPr lang="en-US" altLang="en-US" sz="1150" b="1" dirty="0" smtClean="0">
                <a:solidFill>
                  <a:schemeClr val="bg1"/>
                </a:solidFill>
              </a:rPr>
              <a:t>along the Gulf of Guinea coast, Gabon, Congo, southern CAR, much of DRC, South Sudan, Uganda, southwestern Ethiopia,  much of  Kenya, Tanzania, Zambia, many parts of Angola, Namibia, Malawi, northern Mozambique, western and central South Africa, Lesotho, and many parts of  Madagascar. Rainfall surpluses exceeded 300mm over parts of Tanzania and northern Madagascar</a:t>
            </a:r>
          </a:p>
          <a:p>
            <a:pPr algn="just" eaLnBrk="1" hangingPunct="1">
              <a:lnSpc>
                <a:spcPct val="90000"/>
              </a:lnSpc>
              <a:spcBef>
                <a:spcPct val="50000"/>
              </a:spcBef>
            </a:pPr>
            <a:r>
              <a:rPr lang="en-US" altLang="en-US" sz="1150" b="1" dirty="0" smtClean="0">
                <a:solidFill>
                  <a:schemeClr val="bg1"/>
                </a:solidFill>
              </a:rPr>
              <a:t>Rainfall was below-average over western Angola, central and southern Mozambique, local areas in Namibia and eastern South Africa, much of </a:t>
            </a:r>
            <a:r>
              <a:rPr lang="en-US" altLang="en-US" sz="1150" b="1" dirty="0" err="1" smtClean="0">
                <a:solidFill>
                  <a:schemeClr val="bg1"/>
                </a:solidFill>
              </a:rPr>
              <a:t>Eswatini</a:t>
            </a:r>
            <a:r>
              <a:rPr lang="en-US" altLang="en-US" sz="1150" b="1" dirty="0" smtClean="0">
                <a:solidFill>
                  <a:schemeClr val="bg1"/>
                </a:solidFill>
              </a:rPr>
              <a:t>, and local areas in southern Madagascar. </a:t>
            </a:r>
            <a:endParaRPr lang="en-US" altLang="en-US" sz="11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https://www.cpc.ncep.noaa.gov/products/international/africa_arc/africa_arc_9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https://www.cpc.ncep.noaa.gov/products/international/africa_arc/africa_arc_9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29200"/>
            <a:ext cx="8915400" cy="1581202"/>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25" b="1" dirty="0">
                <a:solidFill>
                  <a:schemeClr val="bg1"/>
                </a:solidFill>
              </a:rPr>
              <a:t>During the past 90 </a:t>
            </a:r>
            <a:r>
              <a:rPr lang="en-US" altLang="en-US" sz="1125" b="1" dirty="0" smtClean="0">
                <a:solidFill>
                  <a:schemeClr val="bg1"/>
                </a:solidFill>
              </a:rPr>
              <a:t>days, rainfall totals exceeded 750mm over parts of southern Congo and local areas in DRC, local areas in eastern Angola, Tanzania, northern Zambia, northern Malawi, northern Mozambique, and central and northern Madagascar.  Rainfall </a:t>
            </a:r>
            <a:r>
              <a:rPr lang="en-US" altLang="en-US" sz="1125" b="1" dirty="0">
                <a:solidFill>
                  <a:schemeClr val="bg1"/>
                </a:solidFill>
              </a:rPr>
              <a:t>was above-average </a:t>
            </a:r>
            <a:r>
              <a:rPr lang="en-US" altLang="en-US" sz="1125" b="1" dirty="0" smtClean="0">
                <a:solidFill>
                  <a:schemeClr val="bg1"/>
                </a:solidFill>
              </a:rPr>
              <a:t>along the Gulf of Guinea coast, parts of CAR, South Sudan, much of Congo and DRC, Rwanda, Burundi, Uganda, Kenya, southwestern Ethiopia, much of Tanzania, many parts of Angola, many parts of Zambia, eastern Malawi, parts of Namibia, western Botswana, central South Africa, many parts of Mozambique, and northern Madagascar. Rainfall surpluses exceeded 500mm over local areas in central Tanzania and northern Madagascar.</a:t>
            </a:r>
            <a:endParaRPr lang="en-US" altLang="en-US" sz="1125" b="1" dirty="0">
              <a:solidFill>
                <a:schemeClr val="bg1"/>
              </a:solidFill>
            </a:endParaRPr>
          </a:p>
          <a:p>
            <a:pPr algn="just" eaLnBrk="1" hangingPunct="1">
              <a:lnSpc>
                <a:spcPct val="90000"/>
              </a:lnSpc>
              <a:spcBef>
                <a:spcPct val="50000"/>
              </a:spcBef>
            </a:pPr>
            <a:r>
              <a:rPr lang="en-US" altLang="en-US" sz="1125" b="1" dirty="0" smtClean="0">
                <a:solidFill>
                  <a:schemeClr val="bg1"/>
                </a:solidFill>
              </a:rPr>
              <a:t>Local areas in the Gulf of Guinea countries including Gabon and western Cameroon, parts of northeastern of DRC, western Namibia, parts of Zimbabwe and northeastern Botswana, local areas in Mozambique, </a:t>
            </a:r>
            <a:r>
              <a:rPr lang="en-US" altLang="en-US" sz="1125" b="1" dirty="0" err="1">
                <a:solidFill>
                  <a:schemeClr val="bg1"/>
                </a:solidFill>
              </a:rPr>
              <a:t>Eswatini</a:t>
            </a:r>
            <a:r>
              <a:rPr lang="en-US" altLang="en-US" sz="1125" b="1" dirty="0">
                <a:solidFill>
                  <a:schemeClr val="bg1"/>
                </a:solidFill>
              </a:rPr>
              <a:t> </a:t>
            </a:r>
            <a:r>
              <a:rPr lang="en-US" altLang="en-US" sz="1125" b="1" dirty="0" smtClean="0">
                <a:solidFill>
                  <a:schemeClr val="bg1"/>
                </a:solidFill>
              </a:rPr>
              <a:t>and local areas in eastern South Africa, and  southern Madagascar had below-average rainfall. </a:t>
            </a:r>
            <a:endParaRPr lang="en-US" altLang="en-US" sz="1125"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https://www.cpc.ncep.noaa.gov/products/international/africa_arc/africa_arc_180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https://www.cpc.ncep.noaa.gov/products/international/africa_arc/africa_arc_180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52224"/>
            <a:ext cx="8915400" cy="1729576"/>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20" b="1" dirty="0">
                <a:solidFill>
                  <a:schemeClr val="bg1"/>
                </a:solidFill>
                <a:latin typeface="Arial" charset="0"/>
              </a:rPr>
              <a:t>During the past 180 days, </a:t>
            </a:r>
            <a:r>
              <a:rPr lang="en-US" altLang="en-US" sz="1120" b="1" dirty="0" smtClean="0">
                <a:solidFill>
                  <a:schemeClr val="bg1"/>
                </a:solidFill>
                <a:latin typeface="Arial" charset="0"/>
              </a:rPr>
              <a:t>rainfall totals in excess of 1500mm were observed over parts of northern Madagascar. Southern </a:t>
            </a:r>
            <a:r>
              <a:rPr lang="en-US" altLang="en-US" sz="1120" b="1" dirty="0">
                <a:solidFill>
                  <a:schemeClr val="bg1"/>
                </a:solidFill>
                <a:latin typeface="Arial" charset="0"/>
              </a:rPr>
              <a:t>Mauritania, </a:t>
            </a:r>
            <a:r>
              <a:rPr lang="en-US" altLang="en-US" sz="1120" b="1" dirty="0" smtClean="0">
                <a:solidFill>
                  <a:schemeClr val="bg1"/>
                </a:solidFill>
                <a:latin typeface="Arial" charset="0"/>
              </a:rPr>
              <a:t>portions of Senegal</a:t>
            </a:r>
            <a:r>
              <a:rPr lang="en-US" altLang="en-US" sz="1120" b="1" dirty="0">
                <a:solidFill>
                  <a:schemeClr val="bg1"/>
                </a:solidFill>
                <a:latin typeface="Arial" charset="0"/>
              </a:rPr>
              <a:t>, Guinea-Bissau, Guinea, Sierra Leone, </a:t>
            </a:r>
            <a:r>
              <a:rPr lang="en-US" altLang="en-US" sz="1120" b="1" dirty="0" smtClean="0">
                <a:solidFill>
                  <a:schemeClr val="bg1"/>
                </a:solidFill>
                <a:latin typeface="Arial" charset="0"/>
              </a:rPr>
              <a:t>much of southern Mali</a:t>
            </a:r>
            <a:r>
              <a:rPr lang="en-US" altLang="en-US" sz="1120" b="1" dirty="0">
                <a:solidFill>
                  <a:schemeClr val="bg1"/>
                </a:solidFill>
                <a:latin typeface="Arial" charset="0"/>
              </a:rPr>
              <a:t>, Liberia, Cote d’Ivoire, Burkina Faso, Ghana, Togo, Benin, Nigeria, </a:t>
            </a:r>
            <a:r>
              <a:rPr lang="en-US" altLang="en-US" sz="1120" b="1" dirty="0" smtClean="0">
                <a:solidFill>
                  <a:schemeClr val="bg1"/>
                </a:solidFill>
                <a:latin typeface="Arial" charset="0"/>
              </a:rPr>
              <a:t>portions of </a:t>
            </a:r>
            <a:r>
              <a:rPr lang="en-US" altLang="en-US" sz="1120" b="1" dirty="0">
                <a:solidFill>
                  <a:schemeClr val="bg1"/>
                </a:solidFill>
                <a:latin typeface="Arial" charset="0"/>
              </a:rPr>
              <a:t>Cameroon, Niger, Chad, </a:t>
            </a:r>
            <a:r>
              <a:rPr lang="en-US" altLang="en-US" sz="1120" b="1" dirty="0" smtClean="0">
                <a:solidFill>
                  <a:schemeClr val="bg1"/>
                </a:solidFill>
                <a:latin typeface="Arial" charset="0"/>
              </a:rPr>
              <a:t>portions of CAR and DRC</a:t>
            </a:r>
            <a:r>
              <a:rPr lang="en-US" altLang="en-US" sz="1120" b="1" dirty="0">
                <a:solidFill>
                  <a:schemeClr val="bg1"/>
                </a:solidFill>
                <a:latin typeface="Arial" charset="0"/>
              </a:rPr>
              <a:t>, South Sudan, Sudan, Uganda, Eritrea, Ethiopia, Somalia, Kenya, Tanzania, parts of Angola, </a:t>
            </a:r>
            <a:r>
              <a:rPr lang="en-US" altLang="en-US" sz="1120" b="1" dirty="0" smtClean="0">
                <a:solidFill>
                  <a:schemeClr val="bg1"/>
                </a:solidFill>
                <a:latin typeface="Arial" charset="0"/>
              </a:rPr>
              <a:t>parts of northern Namibia, many parts of </a:t>
            </a:r>
            <a:r>
              <a:rPr lang="en-US" altLang="en-US" sz="1120" b="1" dirty="0">
                <a:solidFill>
                  <a:schemeClr val="bg1"/>
                </a:solidFill>
                <a:latin typeface="Arial" charset="0"/>
              </a:rPr>
              <a:t>Zambia, </a:t>
            </a:r>
            <a:r>
              <a:rPr lang="en-US" altLang="en-US" sz="1120" b="1" dirty="0" smtClean="0">
                <a:solidFill>
                  <a:schemeClr val="bg1"/>
                </a:solidFill>
                <a:latin typeface="Arial" charset="0"/>
              </a:rPr>
              <a:t>parts </a:t>
            </a:r>
            <a:r>
              <a:rPr lang="en-US" altLang="en-US" sz="1120" b="1" dirty="0">
                <a:solidFill>
                  <a:schemeClr val="bg1"/>
                </a:solidFill>
                <a:latin typeface="Arial" charset="0"/>
              </a:rPr>
              <a:t>of </a:t>
            </a:r>
            <a:r>
              <a:rPr lang="en-US" altLang="en-US" sz="1120" b="1" dirty="0" smtClean="0">
                <a:solidFill>
                  <a:schemeClr val="bg1"/>
                </a:solidFill>
                <a:latin typeface="Arial" charset="0"/>
              </a:rPr>
              <a:t>Namibia, Malawi and  South Africa, many parts of </a:t>
            </a:r>
            <a:r>
              <a:rPr lang="en-US" altLang="en-US" sz="1120" b="1" dirty="0">
                <a:solidFill>
                  <a:schemeClr val="bg1"/>
                </a:solidFill>
                <a:latin typeface="Arial" charset="0"/>
              </a:rPr>
              <a:t>Mozambique and </a:t>
            </a:r>
            <a:r>
              <a:rPr lang="en-US" altLang="en-US" sz="1120" b="1" dirty="0" smtClean="0">
                <a:solidFill>
                  <a:schemeClr val="bg1"/>
                </a:solidFill>
                <a:latin typeface="Arial" charset="0"/>
              </a:rPr>
              <a:t>northern </a:t>
            </a:r>
            <a:r>
              <a:rPr lang="en-US" altLang="en-US" sz="1120" b="1" dirty="0">
                <a:solidFill>
                  <a:schemeClr val="bg1"/>
                </a:solidFill>
                <a:latin typeface="Arial" charset="0"/>
              </a:rPr>
              <a:t>Madagascar had above-average rainfall</a:t>
            </a:r>
            <a:r>
              <a:rPr lang="en-US" altLang="en-US" sz="1120" b="1" dirty="0" smtClean="0">
                <a:solidFill>
                  <a:schemeClr val="bg1"/>
                </a:solidFill>
                <a:latin typeface="Arial" charset="0"/>
              </a:rPr>
              <a:t>. Rainfall surpluses exceeded 500mm over parts of southern Nigeria, local areas in Congo, Kenya, Tanzania, and northern Madagascar.</a:t>
            </a:r>
            <a:endParaRPr lang="en-US" altLang="en-US" sz="1120" b="1" dirty="0">
              <a:solidFill>
                <a:schemeClr val="bg1"/>
              </a:solidFill>
              <a:latin typeface="Arial" charset="0"/>
            </a:endParaRPr>
          </a:p>
          <a:p>
            <a:pPr algn="just" eaLnBrk="1" hangingPunct="1">
              <a:lnSpc>
                <a:spcPct val="90000"/>
              </a:lnSpc>
              <a:spcBef>
                <a:spcPct val="50000"/>
              </a:spcBef>
              <a:buNone/>
              <a:defRPr/>
            </a:pPr>
            <a:r>
              <a:rPr lang="en-US" altLang="en-US" sz="1120" b="1" dirty="0" smtClean="0">
                <a:solidFill>
                  <a:schemeClr val="bg1"/>
                </a:solidFill>
                <a:latin typeface="Arial" charset="0"/>
              </a:rPr>
              <a:t>Below-average </a:t>
            </a:r>
            <a:r>
              <a:rPr lang="en-US" altLang="en-US" sz="1120" b="1" dirty="0">
                <a:solidFill>
                  <a:schemeClr val="bg1"/>
                </a:solidFill>
                <a:latin typeface="Arial" charset="0"/>
              </a:rPr>
              <a:t>rainfall was observed over </a:t>
            </a:r>
            <a:r>
              <a:rPr lang="en-US" altLang="en-US" sz="1120" b="1" dirty="0" smtClean="0">
                <a:solidFill>
                  <a:schemeClr val="bg1"/>
                </a:solidFill>
                <a:latin typeface="Arial" charset="0"/>
              </a:rPr>
              <a:t>portions of southern Cameroon, Equatorial Guinea, Gabon, parts of northeastern DRC, parts of Angola, western Namibia, southeastern South Africa, local areas in western Zambia, parts of Botswana and Zimbabwe, parts of southern Mozambique and southern Madagascar.  Rainfall deficits exceeded 500mm over parts of Gabon </a:t>
            </a:r>
            <a:r>
              <a:rPr lang="en-US" altLang="en-US" sz="1120" b="1" dirty="0">
                <a:solidFill>
                  <a:schemeClr val="bg1"/>
                </a:solidFill>
                <a:latin typeface="Arial" charset="0"/>
              </a:rPr>
              <a:t>and Equatorial </a:t>
            </a:r>
            <a:r>
              <a:rPr lang="en-US" altLang="en-US" sz="1120" b="1" dirty="0" smtClean="0">
                <a:solidFill>
                  <a:schemeClr val="bg1"/>
                </a:solidFill>
                <a:latin typeface="Arial" charset="0"/>
              </a:rPr>
              <a:t>Guinea.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1"/>
          <p:cNvSpPr>
            <a:spLocks noChangeArrowheads="1"/>
          </p:cNvSpPr>
          <p:nvPr/>
        </p:nvSpPr>
        <p:spPr bwMode="auto">
          <a:xfrm>
            <a:off x="1752600" y="0"/>
            <a:ext cx="6019800" cy="609600"/>
          </a:xfrm>
          <a:prstGeom prst="rect">
            <a:avLst/>
          </a:prstGeom>
          <a:noFill/>
          <a:ln w="9525">
            <a:noFill/>
            <a:miter lim="800000"/>
            <a:headEnd/>
            <a:tailEnd/>
          </a:ln>
        </p:spPr>
        <p:txBody>
          <a:bodyPr anchor="ctr"/>
          <a:lstStyle/>
          <a:p>
            <a:pPr algn="ctr" eaLnBrk="1" hangingPunct="1"/>
            <a:r>
              <a:rPr lang="en-US" altLang="en-US" sz="2800" b="1">
                <a:solidFill>
                  <a:srgbClr val="FFFF00"/>
                </a:solidFill>
              </a:rPr>
              <a:t>Recent Rainfall Evolution</a:t>
            </a:r>
          </a:p>
        </p:txBody>
      </p:sp>
      <p:sp>
        <p:nvSpPr>
          <p:cNvPr id="18436" name="Line 48"/>
          <p:cNvSpPr>
            <a:spLocks noChangeShapeType="1"/>
          </p:cNvSpPr>
          <p:nvPr/>
        </p:nvSpPr>
        <p:spPr bwMode="auto">
          <a:xfrm>
            <a:off x="3352800" y="2057400"/>
            <a:ext cx="0" cy="0"/>
          </a:xfrm>
          <a:prstGeom prst="line">
            <a:avLst/>
          </a:prstGeom>
          <a:noFill/>
          <a:ln w="50800">
            <a:solidFill>
              <a:srgbClr val="FF0000"/>
            </a:solidFill>
            <a:round/>
            <a:headEnd/>
            <a:tailEnd type="triangle" w="med" len="med"/>
          </a:ln>
        </p:spPr>
        <p:txBody>
          <a:bodyPr/>
          <a:lstStyle/>
          <a:p>
            <a:endParaRPr lang="en-US"/>
          </a:p>
        </p:txBody>
      </p:sp>
      <p:pic>
        <p:nvPicPr>
          <p:cNvPr id="18437" name="Picture 13" descr="Clickable Image"/>
          <p:cNvPicPr>
            <a:picLocks noChangeAspect="1" noChangeArrowheads="1"/>
          </p:cNvPicPr>
          <p:nvPr/>
        </p:nvPicPr>
        <p:blipFill>
          <a:blip r:embed="rId3"/>
          <a:srcRect/>
          <a:stretch>
            <a:fillRect/>
          </a:stretch>
        </p:blipFill>
        <p:spPr bwMode="auto">
          <a:xfrm>
            <a:off x="1409700" y="533400"/>
            <a:ext cx="2743200" cy="2628900"/>
          </a:xfrm>
          <a:prstGeom prst="rect">
            <a:avLst/>
          </a:prstGeom>
          <a:noFill/>
          <a:ln w="38100">
            <a:solidFill>
              <a:srgbClr val="FFFF00"/>
            </a:solidFill>
            <a:miter lim="800000"/>
            <a:headEnd/>
            <a:tailEnd/>
          </a:ln>
        </p:spPr>
      </p:pic>
      <p:sp>
        <p:nvSpPr>
          <p:cNvPr id="18438" name="Line 169"/>
          <p:cNvSpPr>
            <a:spLocks noChangeShapeType="1"/>
          </p:cNvSpPr>
          <p:nvPr/>
        </p:nvSpPr>
        <p:spPr bwMode="auto">
          <a:xfrm flipH="1">
            <a:off x="3505200" y="1925970"/>
            <a:ext cx="1447800" cy="283830"/>
          </a:xfrm>
          <a:prstGeom prst="line">
            <a:avLst/>
          </a:prstGeom>
          <a:noFill/>
          <a:ln w="50800">
            <a:solidFill>
              <a:srgbClr val="FF0000"/>
            </a:solidFill>
            <a:round/>
            <a:headEnd/>
            <a:tailEnd type="triangle" w="med" len="med"/>
          </a:ln>
        </p:spPr>
        <p:txBody>
          <a:bodyPr/>
          <a:lstStyle/>
          <a:p>
            <a:endParaRPr lang="en-US"/>
          </a:p>
        </p:txBody>
      </p:sp>
      <p:sp>
        <p:nvSpPr>
          <p:cNvPr id="18439" name="Line 169"/>
          <p:cNvSpPr>
            <a:spLocks noChangeShapeType="1"/>
          </p:cNvSpPr>
          <p:nvPr/>
        </p:nvSpPr>
        <p:spPr bwMode="auto">
          <a:xfrm flipV="1">
            <a:off x="2209800" y="1925970"/>
            <a:ext cx="304800" cy="1648966"/>
          </a:xfrm>
          <a:prstGeom prst="line">
            <a:avLst/>
          </a:prstGeom>
          <a:noFill/>
          <a:ln w="50800">
            <a:solidFill>
              <a:srgbClr val="FF0000"/>
            </a:solidFill>
            <a:round/>
            <a:headEnd/>
            <a:tailEnd type="triangle" w="med" len="med"/>
          </a:ln>
        </p:spPr>
        <p:txBody>
          <a:bodyPr/>
          <a:lstStyle/>
          <a:p>
            <a:endParaRPr lang="en-US"/>
          </a:p>
        </p:txBody>
      </p:sp>
      <p:sp>
        <p:nvSpPr>
          <p:cNvPr id="2" name="Text Box 8"/>
          <p:cNvSpPr txBox="1">
            <a:spLocks noChangeArrowheads="1"/>
          </p:cNvSpPr>
          <p:nvPr/>
        </p:nvSpPr>
        <p:spPr bwMode="auto">
          <a:xfrm>
            <a:off x="85725" y="6094413"/>
            <a:ext cx="8924925" cy="590931"/>
          </a:xfrm>
          <a:prstGeom prst="rect">
            <a:avLst/>
          </a:prstGeom>
          <a:noFill/>
          <a:ln>
            <a:noFill/>
          </a:ln>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50000"/>
              </a:spcBef>
              <a:buFontTx/>
              <a:buNone/>
              <a:defRPr/>
            </a:pPr>
            <a:r>
              <a:rPr lang="en-US" altLang="en-US" sz="1200" b="1" dirty="0" smtClean="0">
                <a:solidFill>
                  <a:schemeClr val="bg1"/>
                </a:solidFill>
                <a:latin typeface="Arial" charset="0"/>
                <a:cs typeface="+mn-cs"/>
              </a:rPr>
              <a:t>Daily evolution of rainfall over the last 90 days at selected locations shows that moderate to locally heavy rainfall sustained moisture surpluses over portions of Tanzania (top right). Seasonal total rainfall remained below-average over parts of Gabon(bottom left) and southern Madagascar(bottom right).</a:t>
            </a:r>
          </a:p>
        </p:txBody>
      </p:sp>
      <p:sp>
        <p:nvSpPr>
          <p:cNvPr id="18441" name="Line 169"/>
          <p:cNvSpPr>
            <a:spLocks noChangeShapeType="1"/>
          </p:cNvSpPr>
          <p:nvPr/>
        </p:nvSpPr>
        <p:spPr bwMode="auto">
          <a:xfrm flipH="1" flipV="1">
            <a:off x="3886200" y="2679285"/>
            <a:ext cx="847722" cy="895651"/>
          </a:xfrm>
          <a:prstGeom prst="line">
            <a:avLst/>
          </a:prstGeom>
          <a:noFill/>
          <a:ln w="50800">
            <a:solidFill>
              <a:srgbClr val="FF0000"/>
            </a:solidFill>
            <a:round/>
            <a:headEnd/>
            <a:tailEnd type="triangle" w="med" len="med"/>
          </a:ln>
        </p:spPr>
        <p:txBody>
          <a:bodyPr/>
          <a:lstStyle/>
          <a:p>
            <a:endParaRPr lang="en-US"/>
          </a:p>
        </p:txBody>
      </p:sp>
      <p:pic>
        <p:nvPicPr>
          <p:cNvPr id="3" name="Picture 2" descr="https://www.cpc.ncep.noaa.gov/products/international/africa_arc/africa_arc_90day_ptts_Mouila_Gabo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462528"/>
            <a:ext cx="4114800" cy="263347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www.cpc.ncep.noaa.gov/products/international/africa_arc/africa_arc_90day_ptts_Iringa_Tanzania.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609600"/>
            <a:ext cx="4114800" cy="26334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www.cpc.ncep.noaa.gov/products/international/africa_arc/africa_arc_90day_ptts_Bekiy_Madagascar.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462528"/>
            <a:ext cx="4105656" cy="2633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s://www.cpc.ncep.noaa.gov/products/international/cdas/cdas_7day_af_20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s://www.cpc.ncep.noaa.gov/products/international/cdas/cdas_7day_af_85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374650" y="5505450"/>
            <a:ext cx="8382000" cy="5355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Lower-level wind anomalies were anti-cyclonic across the western portions of Southern Africa (left panel).</a:t>
            </a:r>
            <a:endParaRPr lang="en-US" altLang="en-US" b="1" dirty="0">
              <a:solidFill>
                <a:schemeClr val="bg1"/>
              </a:solidFill>
            </a:endParaRPr>
          </a:p>
        </p:txBody>
      </p:sp>
      <p:sp>
        <p:nvSpPr>
          <p:cNvPr id="9" name="Oval 8"/>
          <p:cNvSpPr/>
          <p:nvPr/>
        </p:nvSpPr>
        <p:spPr>
          <a:xfrm rot="5400000">
            <a:off x="2211364" y="3735364"/>
            <a:ext cx="758872" cy="762000"/>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171544</TotalTime>
  <Words>2050</Words>
  <Application>Microsoft Office PowerPoint</Application>
  <PresentationFormat>On-screen Show (4:3)</PresentationFormat>
  <Paragraphs>73</Paragraphs>
  <Slides>13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PowerPoint Presentation</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8732</cp:revision>
  <cp:lastPrinted>2018-07-09T15:13:07Z</cp:lastPrinted>
  <dcterms:created xsi:type="dcterms:W3CDTF">2001-08-31T10:39:36Z</dcterms:created>
  <dcterms:modified xsi:type="dcterms:W3CDTF">2020-03-16T17:00:08Z</dcterms:modified>
</cp:coreProperties>
</file>