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3" autoAdjust="0"/>
    <p:restoredTop sz="90814" autoAdjust="0"/>
  </p:normalViewPr>
  <p:slideViewPr>
    <p:cSldViewPr>
      <p:cViewPr>
        <p:scale>
          <a:sx n="100" d="100"/>
          <a:sy n="100" d="100"/>
        </p:scale>
        <p:origin x="36" y="-15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4/27/2020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877"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smtClean="0">
                <a:solidFill>
                  <a:schemeClr val="bg1"/>
                </a:solidFill>
              </a:rPr>
              <a:t>27 </a:t>
            </a:r>
            <a:r>
              <a:rPr lang="en-US" altLang="en-US" sz="2800" b="1" dirty="0" smtClean="0">
                <a:solidFill>
                  <a:schemeClr val="bg1"/>
                </a:solidFill>
              </a:rPr>
              <a:t>April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28 April – 04 May, 2020</a:t>
            </a:r>
            <a:endParaRPr lang="en-US" altLang="en-US" b="1" dirty="0">
              <a:solidFill>
                <a:srgbClr val="FFFF00"/>
              </a:solidFill>
            </a:endParaRPr>
          </a:p>
        </p:txBody>
      </p:sp>
      <p:sp>
        <p:nvSpPr>
          <p:cNvPr id="11" name="Text Box 8"/>
          <p:cNvSpPr txBox="1">
            <a:spLocks noChangeArrowheads="1"/>
          </p:cNvSpPr>
          <p:nvPr/>
        </p:nvSpPr>
        <p:spPr bwMode="auto">
          <a:xfrm>
            <a:off x="3581400" y="1247031"/>
            <a:ext cx="5349875" cy="500136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parts of Cote d’Ivoire, Ghana, Togo, and Benin</a:t>
            </a:r>
            <a:r>
              <a:rPr lang="en-US" altLang="en-US" sz="1100" b="1" dirty="0" smtClean="0">
                <a:solidFill>
                  <a:srgbClr val="FFFF00"/>
                </a:solidFill>
                <a:latin typeface="Arial" charset="0"/>
              </a:rPr>
              <a:t>: </a:t>
            </a:r>
            <a:r>
              <a:rPr lang="en-US" altLang="en-US" sz="1100" dirty="0" smtClean="0">
                <a:solidFill>
                  <a:schemeClr val="bg1"/>
                </a:solidFill>
                <a:latin typeface="Arial" charset="0"/>
              </a:rPr>
              <a:t>An </a:t>
            </a:r>
            <a:r>
              <a:rPr lang="en-US" altLang="en-US" sz="1100" dirty="0" smtClean="0">
                <a:solidFill>
                  <a:schemeClr val="bg1"/>
                </a:solidFill>
                <a:latin typeface="Arial" charset="0"/>
              </a:rPr>
              <a:t>area of anomalous lower-level </a:t>
            </a:r>
            <a:r>
              <a:rPr lang="en-US" altLang="en-US" sz="1100" dirty="0" smtClean="0">
                <a:solidFill>
                  <a:schemeClr val="bg1"/>
                </a:solidFill>
                <a:latin typeface="Arial" charset="0"/>
              </a:rPr>
              <a:t>divergence </a:t>
            </a:r>
            <a:r>
              <a:rPr lang="en-US" altLang="en-US" sz="1100" dirty="0" smtClean="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smtClean="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smtClean="0">
                <a:solidFill>
                  <a:schemeClr val="bg1"/>
                </a:solidFill>
                <a:latin typeface="Arial" charset="0"/>
              </a:rPr>
              <a:t>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northern Nigeria: </a:t>
            </a:r>
            <a:r>
              <a:rPr lang="en-US" altLang="en-US" sz="1100" dirty="0" smtClean="0">
                <a:solidFill>
                  <a:schemeClr val="bg1"/>
                </a:solidFill>
                <a:latin typeface="Arial" charset="0"/>
              </a:rPr>
              <a:t> An </a:t>
            </a:r>
            <a:r>
              <a:rPr lang="en-US" altLang="en-US" sz="1100" dirty="0">
                <a:solidFill>
                  <a:schemeClr val="bg1"/>
                </a:solidFill>
                <a:latin typeface="Arial" charset="0"/>
              </a:rPr>
              <a:t>area of anomalous lower-level convergence and upper-level </a:t>
            </a:r>
            <a:r>
              <a:rPr lang="en-US" altLang="en-US" sz="1100" dirty="0" smtClean="0">
                <a:solidFill>
                  <a:schemeClr val="bg1"/>
                </a:solidFill>
                <a:latin typeface="Arial" charset="0"/>
              </a:rPr>
              <a:t>divergence is </a:t>
            </a:r>
            <a:r>
              <a:rPr lang="en-US" altLang="en-US" sz="1100" dirty="0">
                <a:solidFill>
                  <a:schemeClr val="bg1"/>
                </a:solidFill>
                <a:latin typeface="Arial" charset="0"/>
              </a:rPr>
              <a:t>expected to enhance rainfall </a:t>
            </a:r>
            <a:r>
              <a:rPr lang="en-US" altLang="en-US" sz="1100" dirty="0" smtClean="0">
                <a:solidFill>
                  <a:schemeClr val="bg1"/>
                </a:solidFill>
                <a:latin typeface="Arial" charset="0"/>
              </a:rPr>
              <a:t>in </a:t>
            </a:r>
            <a:r>
              <a:rPr lang="en-US" altLang="en-US" sz="1100" dirty="0">
                <a:solidFill>
                  <a:schemeClr val="bg1"/>
                </a:solidFill>
                <a:latin typeface="Arial" charset="0"/>
              </a:rPr>
              <a:t>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below-average rainfall </a:t>
            </a:r>
            <a:r>
              <a:rPr lang="en-US" sz="1100" b="1">
                <a:solidFill>
                  <a:srgbClr val="FFFF00"/>
                </a:solidFill>
                <a:latin typeface="Arial" panose="020B0604020202020204" pitchFamily="34" charset="0"/>
                <a:cs typeface="Arial" panose="020B0604020202020204" pitchFamily="34" charset="0"/>
              </a:rPr>
              <a:t>over </a:t>
            </a:r>
            <a:r>
              <a:rPr lang="en-US" sz="1100" b="1" smtClean="0">
                <a:solidFill>
                  <a:srgbClr val="FFFF00"/>
                </a:solidFill>
                <a:latin typeface="Arial" panose="020B0604020202020204" pitchFamily="34" charset="0"/>
                <a:cs typeface="Arial" panose="020B0604020202020204" pitchFamily="34" charset="0"/>
              </a:rPr>
              <a:t>parts </a:t>
            </a:r>
            <a:r>
              <a:rPr lang="en-US" sz="1100" b="1" dirty="0">
                <a:solidFill>
                  <a:srgbClr val="FFFF00"/>
                </a:solidFill>
                <a:latin typeface="Arial" panose="020B0604020202020204" pitchFamily="34" charset="0"/>
                <a:cs typeface="Arial" panose="020B0604020202020204" pitchFamily="34" charset="0"/>
              </a:rPr>
              <a:t>of CAR and South Sudan</a:t>
            </a:r>
            <a:r>
              <a:rPr lang="en-US" sz="1100" b="1" dirty="0" smtClean="0">
                <a:solidFill>
                  <a:srgbClr val="FFFF00"/>
                </a:solidFill>
                <a:latin typeface="Arial" panose="020B0604020202020204" pitchFamily="34" charset="0"/>
                <a:cs typeface="Arial" panose="020B0604020202020204" pitchFamily="34" charset="0"/>
              </a:rPr>
              <a:t>: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a:t>
            </a:r>
            <a:r>
              <a:rPr lang="en-US" altLang="en-US" sz="1100" dirty="0" smtClean="0">
                <a:solidFill>
                  <a:schemeClr val="bg1"/>
                </a:solidFill>
                <a:latin typeface="Arial" charset="0"/>
              </a:rPr>
              <a:t>in </a:t>
            </a:r>
            <a:r>
              <a:rPr lang="en-US" altLang="en-US" sz="1100" dirty="0">
                <a:solidFill>
                  <a:schemeClr val="bg1"/>
                </a:solidFill>
                <a:latin typeface="Arial" charset="0"/>
              </a:rPr>
              <a:t>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DRC, Rwanda, and Burundi</a:t>
            </a:r>
            <a:r>
              <a:rPr lang="en-US" altLang="en-US" sz="1100" b="1" dirty="0" smtClean="0">
                <a:solidFill>
                  <a:srgbClr val="FFFF00"/>
                </a:solidFill>
                <a:latin typeface="Arial" charset="0"/>
              </a:rPr>
              <a:t>: </a:t>
            </a:r>
            <a:r>
              <a:rPr lang="en-US" altLang="en-US" sz="1100" dirty="0" smtClean="0">
                <a:solidFill>
                  <a:schemeClr val="bg1"/>
                </a:solidFill>
                <a:latin typeface="Arial" charset="0"/>
              </a:rPr>
              <a:t>An area </a:t>
            </a:r>
            <a:r>
              <a:rPr lang="en-US" altLang="en-US" sz="1100" dirty="0">
                <a:solidFill>
                  <a:schemeClr val="bg1"/>
                </a:solidFill>
                <a:latin typeface="Arial" charset="0"/>
              </a:rPr>
              <a:t>of anomalous lower-level </a:t>
            </a:r>
            <a:r>
              <a:rPr lang="en-US" altLang="en-US" sz="1100" dirty="0" smtClean="0">
                <a:solidFill>
                  <a:schemeClr val="bg1"/>
                </a:solidFill>
                <a:latin typeface="Arial" charset="0"/>
              </a:rPr>
              <a:t>convergence and upper-level divergence, combined with the projected phase of the MJO is </a:t>
            </a:r>
            <a:r>
              <a:rPr lang="en-US" altLang="en-US" sz="1100" dirty="0">
                <a:solidFill>
                  <a:schemeClr val="bg1"/>
                </a:solidFill>
                <a:latin typeface="Arial" charset="0"/>
              </a:rPr>
              <a:t>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a:t>
            </a:r>
            <a:r>
              <a:rPr lang="en-US" altLang="en-US" sz="1100" dirty="0" smtClean="0">
                <a:solidFill>
                  <a:schemeClr val="bg1"/>
                </a:solidFill>
                <a:latin typeface="Arial" charset="0"/>
              </a:rPr>
              <a:t>in </a:t>
            </a:r>
            <a:r>
              <a:rPr lang="en-US" altLang="en-US" sz="1100" dirty="0">
                <a:solidFill>
                  <a:schemeClr val="bg1"/>
                </a:solidFill>
                <a:latin typeface="Arial" charset="0"/>
              </a:rPr>
              <a:t>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South Africa,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convergence and upper-level </a:t>
            </a:r>
            <a:r>
              <a:rPr lang="en-US" altLang="en-US" sz="1100" dirty="0" smtClean="0">
                <a:solidFill>
                  <a:schemeClr val="bg1"/>
                </a:solidFill>
                <a:latin typeface="Arial" charset="0"/>
              </a:rPr>
              <a:t>divergence.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Uganda, portions of Kenya, Ethiopia, and Somalia: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convergence and upper-level divergence, combined with the projected phase of the MJO is expected to enhance rainfall in the region.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05 – 11 </a:t>
            </a:r>
            <a:r>
              <a:rPr lang="en-US" altLang="en-US" b="1" dirty="0" smtClean="0">
                <a:solidFill>
                  <a:srgbClr val="FFFF00"/>
                </a:solidFill>
              </a:rPr>
              <a:t>May, </a:t>
            </a:r>
            <a:r>
              <a:rPr lang="en-US" altLang="en-US" b="1" dirty="0">
                <a:solidFill>
                  <a:srgbClr val="FFFF00"/>
                </a:solidFill>
              </a:rPr>
              <a:t>2020</a:t>
            </a:r>
          </a:p>
        </p:txBody>
      </p:sp>
      <p:sp>
        <p:nvSpPr>
          <p:cNvPr id="10" name="Text Box 8"/>
          <p:cNvSpPr txBox="1">
            <a:spLocks noChangeArrowheads="1"/>
          </p:cNvSpPr>
          <p:nvPr/>
        </p:nvSpPr>
        <p:spPr bwMode="auto">
          <a:xfrm>
            <a:off x="3581400" y="1524000"/>
            <a:ext cx="5349875" cy="397031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Cote d’Ivoire, Ghana, Togo, and Benin: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smtClean="0">
                <a:solidFill>
                  <a:schemeClr val="bg1"/>
                </a:solidFill>
                <a:latin typeface="Arial" charset="0"/>
              </a:rPr>
              <a:t>is </a:t>
            </a:r>
            <a:r>
              <a:rPr lang="en-US" altLang="en-US" sz="1200" dirty="0">
                <a:solidFill>
                  <a:schemeClr val="bg1"/>
                </a:solidFill>
                <a:latin typeface="Arial" charset="0"/>
              </a:rPr>
              <a:t>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Equatorial Guinea, Gabon, Congo-Brazzaville, central DRC, and parts of Rwanda, and Burundi: </a:t>
            </a:r>
            <a:r>
              <a:rPr lang="en-US" altLang="en-US" sz="1200" dirty="0" smtClean="0">
                <a:solidFill>
                  <a:schemeClr val="bg1"/>
                </a:solidFill>
                <a:latin typeface="Arial" charset="0"/>
              </a:rPr>
              <a:t>An area </a:t>
            </a:r>
            <a:r>
              <a:rPr lang="en-US" altLang="en-US" sz="1200" dirty="0">
                <a:solidFill>
                  <a:schemeClr val="bg1"/>
                </a:solidFill>
                <a:latin typeface="Arial" charset="0"/>
              </a:rPr>
              <a:t>of anomalous lower-level convergence and 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below-average rainfall over parts of South Sudan</a:t>
            </a:r>
            <a:r>
              <a:rPr lang="en-US" altLang="en-US" sz="1200" b="1" dirty="0" smtClean="0">
                <a:solidFill>
                  <a:srgbClr val="FFFF00"/>
                </a:solidFill>
                <a:latin typeface="Arial" panose="020B0604020202020204" pitchFamily="34" charset="0"/>
                <a:cs typeface="Arial" panose="020B0604020202020204" pitchFamily="34" charset="0"/>
              </a:rPr>
              <a:t>: </a:t>
            </a:r>
            <a:r>
              <a:rPr lang="en-US" altLang="en-US" sz="1200" dirty="0">
                <a:solidFill>
                  <a:schemeClr val="bg1"/>
                </a:solidFill>
                <a:latin typeface="Arial" charset="0"/>
              </a:rPr>
              <a:t>An area of anomalous lower-level divergence and upper-level convergence is expected to suppress rainfall in the region</a:t>
            </a:r>
            <a:r>
              <a:rPr lang="en-US" altLang="en-US" sz="1200" dirty="0" smtClean="0">
                <a:solidFill>
                  <a:schemeClr val="bg1"/>
                </a:solidFill>
                <a:latin typeface="Arial" charset="0"/>
              </a:rPr>
              <a:t>.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above-average rainfall over Ethiopia and northern Somalia: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3809569"/>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a:solidFill>
                  <a:schemeClr val="bg1"/>
                </a:solidFill>
              </a:rPr>
              <a:t>During the past 7 days, rainfall was above-average over parts of Guinea, Sierra Leone, Liberia, Cote d’Ivoire, Ghana, Togo, Benin, Nigeria, portions of Cameroon and Gabon, CAR, parts of DRC, northern Angola, portions of Ethiopia, Somalia, Kenya, Rwanda, Burundi, Tanzania, southern Namibia and parts of South Africa and western Madagascar</a:t>
            </a:r>
            <a:r>
              <a:rPr lang="en-US" altLang="en-US" sz="1180" b="1" dirty="0" smtClean="0">
                <a:solidFill>
                  <a:schemeClr val="bg1"/>
                </a:solidFill>
              </a:rPr>
              <a:t>. Below-average </a:t>
            </a:r>
            <a:r>
              <a:rPr lang="en-US" altLang="en-US" sz="1180" b="1" dirty="0">
                <a:solidFill>
                  <a:schemeClr val="bg1"/>
                </a:solidFill>
              </a:rPr>
              <a:t>rainfall was observed over local areas in Nigeria, southwestern Cameroon, parts of Gabon, much of South Sudan, western Ethiopia, portions of DRC and northwestern Uganda.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region, including much of Cameroon, Gabon and Congo, CAR, much of DRC, parts of South Sudan, Uganda, many parts of Ethiopia,  much of  Kenya, Somalia, Rwanda, Burundi, Tanzania, Angola, northeastern Namibia, Botswana, northern Zambia, central South Africa, Lesotho, and </a:t>
            </a:r>
            <a:r>
              <a:rPr lang="en-US" altLang="en-US" sz="1180" b="1" dirty="0" err="1">
                <a:solidFill>
                  <a:schemeClr val="bg1"/>
                </a:solidFill>
              </a:rPr>
              <a:t>Eswatini</a:t>
            </a:r>
            <a:r>
              <a:rPr lang="en-US" altLang="en-US" sz="1180" b="1" dirty="0">
                <a:solidFill>
                  <a:schemeClr val="bg1"/>
                </a:solidFill>
              </a:rPr>
              <a:t>. </a:t>
            </a:r>
            <a:r>
              <a:rPr lang="en-US" altLang="en-US" sz="1180" b="1" dirty="0" smtClean="0">
                <a:solidFill>
                  <a:schemeClr val="bg1"/>
                </a:solidFill>
              </a:rPr>
              <a:t>Rainfall </a:t>
            </a:r>
            <a:r>
              <a:rPr lang="en-US" altLang="en-US" sz="1180" b="1" dirty="0">
                <a:solidFill>
                  <a:schemeClr val="bg1"/>
                </a:solidFill>
              </a:rPr>
              <a:t>was below-average over parts of southwestern Angola, western Namibia, eastern Botswana, southern Zambia, Zimbabwe, Malawi, Mozambique, parts of South Africa, and much of Madagascar</a:t>
            </a:r>
            <a:r>
              <a:rPr lang="en-US" altLang="en-US" sz="1180" b="1" dirty="0" smtClean="0">
                <a:solidFill>
                  <a:schemeClr val="bg1"/>
                </a:solidFill>
              </a:rPr>
              <a:t>.</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many places in the Gulf of Guinea region, including Cameroon, and CAR, parts of South Sudan, southern Congo, many parts of DRC, Rwanda, Burundi, Uganda, Kenya, many parts of Ethiopia, Somalia, much of Tanzania, many parts of Angola and northern Zambia, northern Malawi, northeastern Namibia, western Botswana, portions of South Africa, local areas in southern Mozambique, and northern Madagascar. </a:t>
            </a:r>
            <a:r>
              <a:rPr lang="en-US" altLang="en-US" sz="1180" b="1" dirty="0" smtClean="0">
                <a:solidFill>
                  <a:schemeClr val="bg1"/>
                </a:solidFill>
              </a:rPr>
              <a:t>Local </a:t>
            </a:r>
            <a:r>
              <a:rPr lang="en-US" altLang="en-US" sz="1180" b="1" dirty="0">
                <a:solidFill>
                  <a:schemeClr val="bg1"/>
                </a:solidFill>
              </a:rPr>
              <a:t>areas in Cameroon, Equatorial Guinea, Gabon, local areas in CAR, Angola and DRC, local areas in Ethiopia, western and southern Namibia, parts of Botswana, much of Zimbabwe, southern Zambia, portions of South Arica, many parts of Mozambique, and much of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eastern Guinea, Sierra Leone, Liberia, Cote d’Ivoire, northern Ghana, northern Togo, northern Benin, northwestern Nigeria, northern Angola, southern DRC, Rwanda, Burundi, portions of Tanzania, Kenya, eastern and southern Ethiopia and Somalia. In contrast, there is an increased chance for below-average rainfall over eastern CAR, South Sudan and parts of southwestern Ethiopia.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Many places in Central Africa and the Greater Horn of Africa received above-average rainfall. </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altLang="en-US" sz="1800" b="1" dirty="0" smtClean="0">
                <a:solidFill>
                  <a:schemeClr val="bg1"/>
                </a:solidFill>
                <a:latin typeface="Arial" panose="020B0604020202020204" pitchFamily="34" charset="0"/>
                <a:cs typeface="Arial" panose="020B0604020202020204" pitchFamily="34" charset="0"/>
              </a:rPr>
              <a:t>eastern Guinea, Sierra Leone, Liberia, Cote d’Ivoire, northern Ghana, northern Togo, northern Benin, northwestern Nigeria, northern Angola, southern DRC, Rwanda, Burundi, portions of Tanzania, Kenya, eastern and southern Ethiopia </a:t>
            </a:r>
            <a:r>
              <a:rPr lang="en-US" altLang="en-US" sz="1800" b="1" dirty="0" smtClean="0">
                <a:solidFill>
                  <a:schemeClr val="bg1"/>
                </a:solidFill>
                <a:latin typeface="Arial" panose="020B0604020202020204" pitchFamily="34" charset="0"/>
                <a:cs typeface="Arial" panose="020B0604020202020204" pitchFamily="34" charset="0"/>
              </a:rPr>
              <a:t>and </a:t>
            </a:r>
            <a:r>
              <a:rPr lang="en-US" altLang="en-US" sz="1800" b="1" dirty="0" smtClean="0">
                <a:solidFill>
                  <a:schemeClr val="bg1"/>
                </a:solidFill>
                <a:latin typeface="Arial" panose="020B0604020202020204" pitchFamily="34" charset="0"/>
                <a:cs typeface="Arial" panose="020B0604020202020204" pitchFamily="34" charset="0"/>
              </a:rPr>
              <a:t>Somalia. </a:t>
            </a:r>
            <a:r>
              <a:rPr lang="en-US" altLang="en-US" sz="1800" b="1" dirty="0">
                <a:solidFill>
                  <a:schemeClr val="bg1"/>
                </a:solidFill>
                <a:latin typeface="Arial" panose="020B0604020202020204" pitchFamily="34" charset="0"/>
                <a:cs typeface="Arial" panose="020B0604020202020204" pitchFamily="34" charset="0"/>
              </a:rPr>
              <a:t>In contrast, there is an increased chance for below-average rainfall over </a:t>
            </a:r>
            <a:r>
              <a:rPr lang="en-US" altLang="en-US" sz="1800" b="1" dirty="0" smtClean="0">
                <a:solidFill>
                  <a:schemeClr val="bg1"/>
                </a:solidFill>
                <a:latin typeface="Arial" panose="020B0604020202020204" pitchFamily="34" charset="0"/>
                <a:cs typeface="Arial" panose="020B0604020202020204" pitchFamily="34" charset="0"/>
              </a:rPr>
              <a:t>eastern CAR, South Sudan and </a:t>
            </a:r>
            <a:r>
              <a:rPr lang="en-US" altLang="en-US" sz="1800" b="1" dirty="0" smtClean="0">
                <a:solidFill>
                  <a:schemeClr val="bg1"/>
                </a:solidFill>
                <a:latin typeface="Arial" panose="020B0604020202020204" pitchFamily="34" charset="0"/>
                <a:cs typeface="Arial" panose="020B0604020202020204" pitchFamily="34" charset="0"/>
              </a:rPr>
              <a:t>parts of southwestern </a:t>
            </a:r>
            <a:r>
              <a:rPr lang="en-US" altLang="en-US" sz="1800" b="1" dirty="0" smtClean="0">
                <a:solidFill>
                  <a:schemeClr val="bg1"/>
                </a:solidFill>
                <a:latin typeface="Arial" panose="020B0604020202020204" pitchFamily="34" charset="0"/>
                <a:cs typeface="Arial" panose="020B0604020202020204" pitchFamily="34" charset="0"/>
              </a:rPr>
              <a:t>Ethiopia.</a:t>
            </a:r>
            <a:endParaRPr lang="en-US" altLang="en-US" sz="1800" b="1" dirty="0">
              <a:solidFill>
                <a:schemeClr val="bg1"/>
              </a:solidFill>
              <a:latin typeface="Arial" panose="020B0604020202020204" pitchFamily="34" charset="0"/>
              <a:cs typeface="Arial" panose="020B0604020202020204" pitchFamily="34" charset="0"/>
            </a:endParaRP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cpc.ncep.noaa.gov/products/international/africa_rfe/africa_rfe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cpc.ncep.noaa.gov/products/international/africa_rfe/africa_rfe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parts of Guinea, Sierra </a:t>
            </a:r>
            <a:r>
              <a:rPr lang="en-US" altLang="en-US" sz="1140" b="1" dirty="0">
                <a:solidFill>
                  <a:schemeClr val="bg1"/>
                </a:solidFill>
              </a:rPr>
              <a:t>L</a:t>
            </a:r>
            <a:r>
              <a:rPr lang="en-US" altLang="en-US" sz="1140" b="1" dirty="0" smtClean="0">
                <a:solidFill>
                  <a:schemeClr val="bg1"/>
                </a:solidFill>
              </a:rPr>
              <a:t>eone, </a:t>
            </a:r>
            <a:r>
              <a:rPr lang="en-US" altLang="en-US" sz="1140" b="1" dirty="0" smtClean="0">
                <a:solidFill>
                  <a:schemeClr val="bg1"/>
                </a:solidFill>
              </a:rPr>
              <a:t>Liberia, Cote d’Ivoire, Ghana, Togo, Benin, Nigeria, portions of Cameroon and Gabon, CAR, parts of DRC, northern Angola, portions of Ethiopia, Somalia, Kenya, Rwanda, Burundi, Tanzania, southern Namibia and parts of South Africa and western Madagascar.</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local areas in Nigeria, southwestern Cameroon, parts of Gabon, much of South Sudan, western Ethiopia, portions of DRC and northwestern Uganda.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africa_rfe/africa_rfe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africa_rfe/africa_rfe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region, including much of Cameroon, </a:t>
            </a:r>
            <a:r>
              <a:rPr lang="en-US" altLang="en-US" sz="1150" b="1" dirty="0" smtClean="0">
                <a:solidFill>
                  <a:schemeClr val="bg1"/>
                </a:solidFill>
              </a:rPr>
              <a:t>Gabon </a:t>
            </a:r>
            <a:r>
              <a:rPr lang="en-US" altLang="en-US" sz="1150" b="1" dirty="0" smtClean="0">
                <a:solidFill>
                  <a:schemeClr val="bg1"/>
                </a:solidFill>
              </a:rPr>
              <a:t>and Congo, CAR, much of DRC, parts of South Sudan, Uganda, </a:t>
            </a:r>
            <a:r>
              <a:rPr lang="en-US" altLang="en-US" sz="1150" b="1" dirty="0" smtClean="0">
                <a:solidFill>
                  <a:schemeClr val="bg1"/>
                </a:solidFill>
              </a:rPr>
              <a:t>many parts </a:t>
            </a:r>
            <a:r>
              <a:rPr lang="en-US" altLang="en-US" sz="1150" b="1" dirty="0" smtClean="0">
                <a:solidFill>
                  <a:schemeClr val="bg1"/>
                </a:solidFill>
              </a:rPr>
              <a:t>of Ethiopia,  much of  Kenya, </a:t>
            </a:r>
            <a:r>
              <a:rPr lang="en-US" altLang="en-US" sz="1150" b="1" dirty="0" smtClean="0">
                <a:solidFill>
                  <a:schemeClr val="bg1"/>
                </a:solidFill>
              </a:rPr>
              <a:t>Somalia</a:t>
            </a:r>
            <a:r>
              <a:rPr lang="en-US" altLang="en-US" sz="1150" b="1" dirty="0" smtClean="0">
                <a:solidFill>
                  <a:schemeClr val="bg1"/>
                </a:solidFill>
              </a:rPr>
              <a:t>, Rwanda, Burundi, Tanzania, Angola, northeastern Namibia, Botswana, northern Zambia, central South Africa, Lesotho, and </a:t>
            </a:r>
            <a:r>
              <a:rPr lang="en-US" altLang="en-US" sz="1150" b="1" dirty="0" err="1" smtClean="0">
                <a:solidFill>
                  <a:schemeClr val="bg1"/>
                </a:solidFill>
              </a:rPr>
              <a:t>Eswatini</a:t>
            </a:r>
            <a:r>
              <a:rPr lang="en-US" altLang="en-US" sz="1150" b="1" dirty="0" smtClean="0">
                <a:solidFill>
                  <a:schemeClr val="bg1"/>
                </a:solidFill>
              </a:rPr>
              <a:t>. </a:t>
            </a:r>
          </a:p>
          <a:p>
            <a:pPr algn="just" eaLnBrk="1" hangingPunct="1">
              <a:lnSpc>
                <a:spcPct val="90000"/>
              </a:lnSpc>
              <a:spcBef>
                <a:spcPct val="50000"/>
              </a:spcBef>
            </a:pPr>
            <a:r>
              <a:rPr lang="en-US" altLang="en-US" sz="1150" b="1" dirty="0" smtClean="0">
                <a:solidFill>
                  <a:schemeClr val="bg1"/>
                </a:solidFill>
              </a:rPr>
              <a:t>Rainfall was below-average over </a:t>
            </a:r>
            <a:r>
              <a:rPr lang="en-US" altLang="en-US" sz="1150" b="1" dirty="0" smtClean="0">
                <a:solidFill>
                  <a:schemeClr val="bg1"/>
                </a:solidFill>
              </a:rPr>
              <a:t>parts </a:t>
            </a:r>
            <a:r>
              <a:rPr lang="en-US" altLang="en-US" sz="1150" b="1" dirty="0" smtClean="0">
                <a:solidFill>
                  <a:schemeClr val="bg1"/>
                </a:solidFill>
              </a:rPr>
              <a:t>of southwestern Angola</a:t>
            </a:r>
            <a:r>
              <a:rPr lang="en-US" altLang="en-US" sz="1150" b="1" dirty="0" smtClean="0">
                <a:solidFill>
                  <a:schemeClr val="bg1"/>
                </a:solidFill>
              </a:rPr>
              <a:t>, </a:t>
            </a:r>
            <a:r>
              <a:rPr lang="en-US" altLang="en-US" sz="1150" b="1" dirty="0" smtClean="0">
                <a:solidFill>
                  <a:schemeClr val="bg1"/>
                </a:solidFill>
              </a:rPr>
              <a:t>western Namibia, eastern Botswana, </a:t>
            </a:r>
            <a:r>
              <a:rPr lang="en-US" altLang="en-US" sz="1150" b="1" dirty="0" smtClean="0">
                <a:solidFill>
                  <a:schemeClr val="bg1"/>
                </a:solidFill>
              </a:rPr>
              <a:t>southern Zambia, Zimbabwe</a:t>
            </a:r>
            <a:r>
              <a:rPr lang="en-US" altLang="en-US" sz="1150" b="1" dirty="0" smtClean="0">
                <a:solidFill>
                  <a:schemeClr val="bg1"/>
                </a:solidFill>
              </a:rPr>
              <a:t>, Malawi, Mozambique, parts of South Africa, and much of Madagascar.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cpc.ncep.noaa.gov/products/international/africa_rfe/africa_rfe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cpc.ncep.noaa.gov/products/international/africa_rfe/africa_rfe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26957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many places in the Gulf of Guinea region</a:t>
            </a:r>
            <a:r>
              <a:rPr lang="en-US" altLang="en-US" sz="1125" b="1" dirty="0" smtClean="0">
                <a:solidFill>
                  <a:schemeClr val="bg1"/>
                </a:solidFill>
              </a:rPr>
              <a:t>, including Cameroon</a:t>
            </a:r>
            <a:r>
              <a:rPr lang="en-US" altLang="en-US" sz="1125" b="1" dirty="0" smtClean="0">
                <a:solidFill>
                  <a:schemeClr val="bg1"/>
                </a:solidFill>
              </a:rPr>
              <a:t>, </a:t>
            </a:r>
            <a:r>
              <a:rPr lang="en-US" altLang="en-US" sz="1125" b="1" dirty="0" smtClean="0">
                <a:solidFill>
                  <a:schemeClr val="bg1"/>
                </a:solidFill>
              </a:rPr>
              <a:t>and CAR</a:t>
            </a:r>
            <a:r>
              <a:rPr lang="en-US" altLang="en-US" sz="1125" b="1" dirty="0" smtClean="0">
                <a:solidFill>
                  <a:schemeClr val="bg1"/>
                </a:solidFill>
              </a:rPr>
              <a:t>, parts of South Sudan, southern Congo, many parts of DRC, Rwanda, Burundi, Uganda, Kenya, many parts of Ethiopia, Somalia, much of Tanzania, many parts of Angola and northern Zambia, northern Malawi, northeastern Namibia, western Botswana, portions of South Africa, local areas in southern Mozambique, and northern Madagascar. </a:t>
            </a:r>
          </a:p>
          <a:p>
            <a:pPr algn="just" eaLnBrk="1" hangingPunct="1">
              <a:lnSpc>
                <a:spcPct val="90000"/>
              </a:lnSpc>
              <a:spcBef>
                <a:spcPct val="50000"/>
              </a:spcBef>
            </a:pPr>
            <a:r>
              <a:rPr lang="en-US" altLang="en-US" sz="1125" b="1" dirty="0" smtClean="0">
                <a:solidFill>
                  <a:schemeClr val="bg1"/>
                </a:solidFill>
              </a:rPr>
              <a:t>Local areas in Cameroon</a:t>
            </a:r>
            <a:r>
              <a:rPr lang="en-US" altLang="en-US" sz="1125" b="1" dirty="0" smtClean="0">
                <a:solidFill>
                  <a:schemeClr val="bg1"/>
                </a:solidFill>
              </a:rPr>
              <a:t>, Equatorial Guinea, Gabon, local areas in CAR, Angola and DRC, local areas in Ethiopia, western and southern Namibia, parts of Botswana, much of Zimbabwe, southern Zambia, portions of South Arica, many parts of Mozambique, and </a:t>
            </a:r>
            <a:r>
              <a:rPr lang="en-US" altLang="en-US" sz="1125" b="1" dirty="0" smtClean="0">
                <a:solidFill>
                  <a:schemeClr val="bg1"/>
                </a:solidFill>
              </a:rPr>
              <a:t>much of Madagascar</a:t>
            </a:r>
            <a:r>
              <a:rPr lang="en-US" altLang="en-US" sz="1125" b="1" dirty="0" smtClean="0">
                <a:solidFill>
                  <a:schemeClr val="bg1"/>
                </a:solidFill>
              </a:rPr>
              <a:t>.</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africa_rfe/africa_rfe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africa_rfe/africa_rfe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eastern Guinea</a:t>
            </a:r>
            <a:r>
              <a:rPr lang="en-US" altLang="en-US" sz="1120" b="1" dirty="0">
                <a:solidFill>
                  <a:schemeClr val="bg1"/>
                </a:solidFill>
                <a:latin typeface="Arial" charset="0"/>
              </a:rPr>
              <a:t>, Sierra Leone</a:t>
            </a:r>
            <a:r>
              <a:rPr lang="en-US" altLang="en-US" sz="1120" b="1" dirty="0" smtClean="0">
                <a:solidFill>
                  <a:schemeClr val="bg1"/>
                </a:solidFill>
                <a:latin typeface="Arial" charset="0"/>
              </a:rPr>
              <a:t>, </a:t>
            </a:r>
            <a:r>
              <a:rPr lang="en-US" altLang="en-US" sz="1120" b="1" dirty="0">
                <a:solidFill>
                  <a:schemeClr val="bg1"/>
                </a:solidFill>
                <a:latin typeface="Arial" charset="0"/>
              </a:rPr>
              <a:t>Liberia, </a:t>
            </a:r>
            <a:r>
              <a:rPr lang="en-US" altLang="en-US" sz="1120" b="1" dirty="0" smtClean="0">
                <a:solidFill>
                  <a:schemeClr val="bg1"/>
                </a:solidFill>
                <a:latin typeface="Arial" charset="0"/>
              </a:rPr>
              <a:t>many parts of Cote d’Ivoire</a:t>
            </a:r>
            <a:r>
              <a:rPr lang="en-US" altLang="en-US" sz="1120" b="1" dirty="0">
                <a:solidFill>
                  <a:schemeClr val="bg1"/>
                </a:solidFill>
                <a:latin typeface="Arial" charset="0"/>
              </a:rPr>
              <a:t> </a:t>
            </a:r>
            <a:r>
              <a:rPr lang="en-US" altLang="en-US" sz="1120" b="1" dirty="0" smtClean="0">
                <a:solidFill>
                  <a:schemeClr val="bg1"/>
                </a:solidFill>
                <a:latin typeface="Arial" charset="0"/>
              </a:rPr>
              <a:t>and </a:t>
            </a:r>
            <a:r>
              <a:rPr lang="en-US" altLang="en-US" sz="1120" b="1" dirty="0">
                <a:solidFill>
                  <a:schemeClr val="bg1"/>
                </a:solidFill>
                <a:latin typeface="Arial" charset="0"/>
              </a:rPr>
              <a:t>Ghana, Togo, Benin, Nigeria, </a:t>
            </a:r>
            <a:r>
              <a:rPr lang="en-US" altLang="en-US" sz="1120" b="1" dirty="0" smtClean="0">
                <a:solidFill>
                  <a:schemeClr val="bg1"/>
                </a:solidFill>
                <a:latin typeface="Arial" charset="0"/>
              </a:rPr>
              <a:t>Cameroon</a:t>
            </a:r>
            <a:r>
              <a:rPr lang="en-US" altLang="en-US" sz="1120" b="1" dirty="0">
                <a:solidFill>
                  <a:schemeClr val="bg1"/>
                </a:solidFill>
                <a:latin typeface="Arial" charset="0"/>
              </a:rPr>
              <a:t>, </a:t>
            </a:r>
            <a:r>
              <a:rPr lang="en-US" altLang="en-US" sz="1120" b="1" dirty="0" smtClean="0">
                <a:solidFill>
                  <a:schemeClr val="bg1"/>
                </a:solidFill>
                <a:latin typeface="Arial" charset="0"/>
              </a:rPr>
              <a:t>southern </a:t>
            </a:r>
            <a:r>
              <a:rPr lang="en-US" altLang="en-US" sz="1120" b="1" dirty="0">
                <a:solidFill>
                  <a:schemeClr val="bg1"/>
                </a:solidFill>
                <a:latin typeface="Arial" charset="0"/>
              </a:rPr>
              <a:t>Chad, </a:t>
            </a:r>
            <a:r>
              <a:rPr lang="en-US" altLang="en-US" sz="1120" b="1" dirty="0" smtClean="0">
                <a:solidFill>
                  <a:schemeClr val="bg1"/>
                </a:solidFill>
                <a:latin typeface="Arial" charset="0"/>
              </a:rPr>
              <a:t>portions of CAR, DRC and South </a:t>
            </a:r>
            <a:r>
              <a:rPr lang="en-US" altLang="en-US" sz="1120" b="1" dirty="0">
                <a:solidFill>
                  <a:schemeClr val="bg1"/>
                </a:solidFill>
                <a:latin typeface="Arial" charset="0"/>
              </a:rPr>
              <a:t>Sudan</a:t>
            </a:r>
            <a:r>
              <a:rPr lang="en-US" altLang="en-US" sz="1120" b="1" dirty="0" smtClean="0">
                <a:solidFill>
                  <a:schemeClr val="bg1"/>
                </a:solidFill>
                <a:latin typeface="Arial" charset="0"/>
              </a:rPr>
              <a:t>, </a:t>
            </a:r>
            <a:r>
              <a:rPr lang="en-US" altLang="en-US" sz="1120" b="1" dirty="0">
                <a:solidFill>
                  <a:schemeClr val="bg1"/>
                </a:solidFill>
                <a:latin typeface="Arial" charset="0"/>
              </a:rPr>
              <a:t>Uganda, </a:t>
            </a:r>
            <a:r>
              <a:rPr lang="en-US" altLang="en-US" sz="1120" b="1" dirty="0" smtClean="0">
                <a:solidFill>
                  <a:schemeClr val="bg1"/>
                </a:solidFill>
                <a:latin typeface="Arial" charset="0"/>
              </a:rPr>
              <a:t>many parts of Ethiopia</a:t>
            </a:r>
            <a:r>
              <a:rPr lang="en-US" altLang="en-US" sz="1120" b="1" dirty="0">
                <a:solidFill>
                  <a:schemeClr val="bg1"/>
                </a:solidFill>
                <a:latin typeface="Arial" charset="0"/>
              </a:rPr>
              <a:t>, </a:t>
            </a:r>
            <a:r>
              <a:rPr lang="en-US" altLang="en-US" sz="1120" b="1" dirty="0" smtClean="0">
                <a:solidFill>
                  <a:schemeClr val="bg1"/>
                </a:solidFill>
                <a:latin typeface="Arial" charset="0"/>
              </a:rPr>
              <a:t>southern Somalia</a:t>
            </a:r>
            <a:r>
              <a:rPr lang="en-US" altLang="en-US" sz="1120" b="1" dirty="0">
                <a:solidFill>
                  <a:schemeClr val="bg1"/>
                </a:solidFill>
                <a:latin typeface="Arial" charset="0"/>
              </a:rPr>
              <a:t>, Kenya, Tanzania, parts of Angola, </a:t>
            </a:r>
            <a:r>
              <a:rPr lang="en-US" altLang="en-US" sz="1120" b="1" dirty="0" smtClean="0">
                <a:solidFill>
                  <a:schemeClr val="bg1"/>
                </a:solidFill>
                <a:latin typeface="Arial" charset="0"/>
              </a:rPr>
              <a:t>local areas in Namibia,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Malawi,  parts of South Africa, portions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Senegal, Guinea-Bissau, western Mali, Equatorial Guinea, Gabon, parts of northeastern DRC, parts of Angola, Namibia, South Africa, western Zambia, many parts of Botswana and Zimbabwe,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www.cpc.ncep.noaa.gov/products/international/cdas/cdas_7day_af_7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cpc.ncep.noaa.gov/products/international/cdas/cdas_7day_af_2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 broad area </a:t>
            </a:r>
            <a:r>
              <a:rPr lang="en-US" altLang="en-US" b="1" dirty="0">
                <a:solidFill>
                  <a:schemeClr val="bg1"/>
                </a:solidFill>
              </a:rPr>
              <a:t>anomalous </a:t>
            </a:r>
            <a:r>
              <a:rPr lang="en-US" altLang="en-US" b="1" dirty="0" smtClean="0">
                <a:solidFill>
                  <a:schemeClr val="bg1"/>
                </a:solidFill>
              </a:rPr>
              <a:t>lower-level westerly </a:t>
            </a:r>
            <a:r>
              <a:rPr lang="en-US" altLang="en-US" b="1" dirty="0">
                <a:solidFill>
                  <a:schemeClr val="bg1"/>
                </a:solidFill>
              </a:rPr>
              <a:t>flow </a:t>
            </a:r>
            <a:r>
              <a:rPr lang="en-US" altLang="en-US" b="1" dirty="0" smtClean="0">
                <a:solidFill>
                  <a:schemeClr val="bg1"/>
                </a:solidFill>
              </a:rPr>
              <a:t>prevailed across Central and East Africa (left </a:t>
            </a:r>
            <a:r>
              <a:rPr lang="en-US" altLang="en-US" b="1" dirty="0" smtClean="0">
                <a:solidFill>
                  <a:schemeClr val="bg1"/>
                </a:solidFill>
              </a:rPr>
              <a:t>panel).</a:t>
            </a:r>
            <a:endParaRPr lang="en-US" altLang="en-US" b="1" dirty="0">
              <a:solidFill>
                <a:schemeClr val="bg1"/>
              </a:solidFill>
            </a:endParaRPr>
          </a:p>
        </p:txBody>
      </p:sp>
      <p:sp>
        <p:nvSpPr>
          <p:cNvPr id="9" name="Oval 8"/>
          <p:cNvSpPr/>
          <p:nvPr/>
        </p:nvSpPr>
        <p:spPr>
          <a:xfrm rot="5070558">
            <a:off x="2507554" y="2662189"/>
            <a:ext cx="789078" cy="1668708"/>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054135"/>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a:t>
            </a:r>
            <a:r>
              <a:rPr lang="en-US" altLang="en-US" sz="1250" b="1" dirty="0" smtClean="0">
                <a:solidFill>
                  <a:schemeClr val="bg1"/>
                </a:solidFill>
              </a:rPr>
              <a:t>),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local areas in Nigeria, Gabon, northern Angola, eastern DRC, Uganda, western Kenya, Ethiopia and northern Somalia. For week-2 (right panel),  there is an increased chance for weekly rainfall totals to exceed 50mm over parts of Cameroon, Gabon, southern Congo, portions of DRC, parts of Uganda, and Kenya, and local areas in Ethiopia and northern Somalia.</a:t>
            </a:r>
            <a:endParaRPr lang="en-US" altLang="en-US" sz="1250" b="1" dirty="0" smtClean="0">
              <a:solidFill>
                <a:schemeClr val="bg1"/>
              </a:solidFill>
            </a:endParaRPr>
          </a:p>
        </p:txBody>
      </p:sp>
      <p:sp>
        <p:nvSpPr>
          <p:cNvPr id="22534" name="TextBox 2"/>
          <p:cNvSpPr txBox="1">
            <a:spLocks noChangeArrowheads="1"/>
          </p:cNvSpPr>
          <p:nvPr/>
        </p:nvSpPr>
        <p:spPr bwMode="auto">
          <a:xfrm>
            <a:off x="700929" y="1524000"/>
            <a:ext cx="3174779" cy="523220"/>
          </a:xfrm>
          <a:prstGeom prst="rect">
            <a:avLst/>
          </a:prstGeom>
          <a:noFill/>
          <a:ln w="9525">
            <a:noFill/>
            <a:miter lim="800000"/>
            <a:headEnd/>
            <a:tailEnd/>
          </a:ln>
        </p:spPr>
        <p:txBody>
          <a:bodyPr wrap="none">
            <a:spAutoFit/>
          </a:bodyPr>
          <a:lstStyle/>
          <a:p>
            <a:pPr algn="ctr" eaLnBrk="1" hangingPunct="1"/>
            <a:r>
              <a:rPr lang="en-US" altLang="en-US" sz="1400" b="1" dirty="0">
                <a:solidFill>
                  <a:srgbClr val="FFFF00"/>
                </a:solidFill>
              </a:rPr>
              <a:t>Week-2: Valid </a:t>
            </a:r>
            <a:r>
              <a:rPr lang="en-US" altLang="en-US" sz="1400" b="1" dirty="0">
                <a:solidFill>
                  <a:srgbClr val="FFFF00"/>
                </a:solidFill>
              </a:rPr>
              <a:t>28 April - 4 May,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5095053" y="1524000"/>
            <a:ext cx="3089308"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5 - </a:t>
            </a:r>
            <a:r>
              <a:rPr lang="en-US" altLang="en-US" b="1" dirty="0" smtClean="0">
                <a:solidFill>
                  <a:srgbClr val="FFFF00"/>
                </a:solidFill>
              </a:rPr>
              <a:t>11</a:t>
            </a:r>
            <a:r>
              <a:rPr lang="en-US" altLang="en-US" b="1" dirty="0" smtClean="0">
                <a:solidFill>
                  <a:srgbClr val="FFFF00"/>
                </a:solidFill>
              </a:rPr>
              <a:t> </a:t>
            </a:r>
            <a:r>
              <a:rPr lang="en-US" altLang="en-US" b="1" dirty="0" smtClean="0">
                <a:solidFill>
                  <a:srgbClr val="FFFF00"/>
                </a:solidFill>
              </a:rPr>
              <a:t>May,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172951</TotalTime>
  <Words>1684</Words>
  <Application>Microsoft Office PowerPoint</Application>
  <PresentationFormat>On-screen Show (4:3)</PresentationFormat>
  <Paragraphs>72</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8846</cp:revision>
  <cp:lastPrinted>2018-07-09T15:13:07Z</cp:lastPrinted>
  <dcterms:created xsi:type="dcterms:W3CDTF">2001-08-31T10:39:36Z</dcterms:created>
  <dcterms:modified xsi:type="dcterms:W3CDTF">2020-04-27T17:42:08Z</dcterms:modified>
</cp:coreProperties>
</file>