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0814" autoAdjust="0"/>
  </p:normalViewPr>
  <p:slideViewPr>
    <p:cSldViewPr>
      <p:cViewPr varScale="1">
        <p:scale>
          <a:sx n="63" d="100"/>
          <a:sy n="63" d="100"/>
        </p:scale>
        <p:origin x="1065"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95"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4 May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05 – 11 May, 2020</a:t>
            </a:r>
          </a:p>
        </p:txBody>
      </p:sp>
      <p:sp>
        <p:nvSpPr>
          <p:cNvPr id="11" name="Text Box 8"/>
          <p:cNvSpPr txBox="1">
            <a:spLocks noChangeArrowheads="1"/>
          </p:cNvSpPr>
          <p:nvPr/>
        </p:nvSpPr>
        <p:spPr bwMode="auto">
          <a:xfrm>
            <a:off x="3581400" y="1906756"/>
            <a:ext cx="5349875" cy="297004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t>
            </a:r>
            <a:r>
              <a:rPr lang="en-US" altLang="en-US" sz="1100" b="1" dirty="0" smtClean="0">
                <a:solidFill>
                  <a:srgbClr val="FFFF00"/>
                </a:solidFill>
                <a:latin typeface="Arial" charset="0"/>
              </a:rPr>
              <a:t>Sierra </a:t>
            </a:r>
            <a:r>
              <a:rPr lang="en-US" altLang="en-US" sz="1100" b="1" dirty="0">
                <a:solidFill>
                  <a:srgbClr val="FFFF00"/>
                </a:solidFill>
                <a:latin typeface="Arial" charset="0"/>
              </a:rPr>
              <a:t>Leone, eastern Guinea, Liberia, Cote d'Ivoire, Ghana, Togo, Benin and portions of Nigeria</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Cameroon, Equatorial Guinea, Gabon, Congo, parts of southern CAR, portions of DRC, parts of southern South Sudan, Uganda and Rwanda: </a:t>
            </a:r>
            <a:r>
              <a:rPr lang="en-US" altLang="en-US" sz="1100" dirty="0">
                <a:solidFill>
                  <a:schemeClr val="bg1"/>
                </a:solidFill>
                <a:latin typeface="Arial" charset="0"/>
              </a:rPr>
              <a:t> 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over southeastern Ethiopia and northern Somalia: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12 – 18 May, </a:t>
            </a:r>
            <a:r>
              <a:rPr lang="en-US" altLang="en-US" b="1" dirty="0">
                <a:solidFill>
                  <a:srgbClr val="FFFF00"/>
                </a:solidFill>
              </a:rPr>
              <a:t>2020</a:t>
            </a:r>
          </a:p>
        </p:txBody>
      </p:sp>
      <p:sp>
        <p:nvSpPr>
          <p:cNvPr id="9" name="Text Box 8"/>
          <p:cNvSpPr txBox="1">
            <a:spLocks noChangeArrowheads="1"/>
          </p:cNvSpPr>
          <p:nvPr/>
        </p:nvSpPr>
        <p:spPr bwMode="auto">
          <a:xfrm>
            <a:off x="3581400" y="1906756"/>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across Sierra Leone, eastern Guinea, Liberia, Cote d'Ivoire, Ghana, Togo, Benin and portions of Nigeria</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Equatorial Guinea, </a:t>
            </a:r>
            <a:r>
              <a:rPr lang="en-US" altLang="en-US" sz="1100" b="1" dirty="0" smtClean="0">
                <a:solidFill>
                  <a:srgbClr val="FFFF00"/>
                </a:solidFill>
                <a:latin typeface="Arial" charset="0"/>
              </a:rPr>
              <a:t>Gabon </a:t>
            </a:r>
            <a:r>
              <a:rPr lang="en-US" altLang="en-US" sz="1100" b="1" dirty="0">
                <a:solidFill>
                  <a:srgbClr val="FFFF00"/>
                </a:solidFill>
                <a:latin typeface="Arial" charset="0"/>
              </a:rPr>
              <a:t>and, Congo-Brazzaville: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above-average rainfall over parts of eastern DRC, Rwanda and Burundi: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sz="1100" b="1" dirty="0" smtClean="0">
                <a:solidFill>
                  <a:srgbClr val="FFFF00"/>
                </a:solidFill>
                <a:latin typeface="Arial" panose="020B0604020202020204" pitchFamily="34" charset="0"/>
                <a:cs typeface="Arial" panose="020B0604020202020204" pitchFamily="34" charset="0"/>
              </a:rPr>
              <a:t>There </a:t>
            </a:r>
            <a:r>
              <a:rPr lang="en-US" sz="1100" b="1" dirty="0">
                <a:solidFill>
                  <a:srgbClr val="FFFF00"/>
                </a:solidFill>
                <a:latin typeface="Arial" panose="020B0604020202020204" pitchFamily="34" charset="0"/>
                <a:cs typeface="Arial" panose="020B0604020202020204" pitchFamily="34" charset="0"/>
              </a:rPr>
              <a:t>is an increased chance for below-average rainfall over southeastern Ethiopia and Somalia: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820598"/>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parts of Guinea, Sierra Leone, Liberia, Cote d’Ivoire, Nigeria, northern Cameroon, local areas in Chad, eastern CAR, portions of DRC, South Sudan, Uganda, portions of Ethiopia, Somalia, western Kenya, eastern Tanzania, and portions of South Africa</a:t>
            </a:r>
            <a:r>
              <a:rPr lang="en-US" altLang="en-US" sz="1200" b="1" dirty="0" smtClean="0">
                <a:solidFill>
                  <a:schemeClr val="bg1"/>
                </a:solidFill>
              </a:rPr>
              <a:t>. Below-average </a:t>
            </a:r>
            <a:r>
              <a:rPr lang="en-US" altLang="en-US" sz="1200" b="1" dirty="0">
                <a:solidFill>
                  <a:schemeClr val="bg1"/>
                </a:solidFill>
              </a:rPr>
              <a:t>rainfall was observed over parts of Ghana, Togo, Benin, southern Cameroon, Gabon, Congo, western CAR, portions of DRC, western Ethiopia, central and eastern Kenya, parts of southern Somalia, and portions of Tanzania.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Gabon and Congo, CAR, much of DRC, many parts of South Sudan, Uganda, many parts of Ethiopia,  much of  Kenya, Somalia, Rwanda, Burundi, Tanzania, northern Angola, northeastern Namibia, Botswana, parts of northern Zambia, central South Africa, Lesotho, and </a:t>
            </a:r>
            <a:r>
              <a:rPr lang="en-US" altLang="en-US" sz="1180" b="1" dirty="0" err="1">
                <a:solidFill>
                  <a:schemeClr val="bg1"/>
                </a:solidFill>
              </a:rPr>
              <a:t>Eswatini</a:t>
            </a:r>
            <a:r>
              <a:rPr lang="en-US" altLang="en-US" sz="1180" b="1" dirty="0">
                <a:solidFill>
                  <a:schemeClr val="bg1"/>
                </a:solidFill>
              </a:rPr>
              <a:t>. </a:t>
            </a:r>
            <a:r>
              <a:rPr lang="en-US" altLang="en-US" sz="1180" b="1" dirty="0" smtClean="0">
                <a:solidFill>
                  <a:schemeClr val="bg1"/>
                </a:solidFill>
              </a:rPr>
              <a:t>Rainfall </a:t>
            </a:r>
            <a:r>
              <a:rPr lang="en-US" altLang="en-US" sz="1180" b="1" dirty="0">
                <a:solidFill>
                  <a:schemeClr val="bg1"/>
                </a:solidFill>
              </a:rPr>
              <a:t>was below-average over parts of southern Angola, portions of Namibia and Botswana, southern Zambia, Zimbabwe, Malawi, Mozambique, parts of South Africa, and much of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Cameroon, and much of CAR, parts of South Sudan, parts of Gabon, Congo, many parts of DRC, Rwanda, Burundi, Uganda, Kenya, many parts of Ethiopia, Somalia, much of Tanzania, many parts of Angola and northern Zambia, northern Malawi, northeastern Namibia, western Botswana, portions of South Africa, local areas in southern Mozambique, and northern Madagascar. </a:t>
            </a:r>
            <a:r>
              <a:rPr lang="en-US" altLang="en-US" sz="1180" b="1" dirty="0" smtClean="0">
                <a:solidFill>
                  <a:schemeClr val="bg1"/>
                </a:solidFill>
              </a:rPr>
              <a:t>Local </a:t>
            </a:r>
            <a:r>
              <a:rPr lang="en-US" altLang="en-US" sz="1180" b="1" dirty="0">
                <a:solidFill>
                  <a:schemeClr val="bg1"/>
                </a:solidFill>
              </a:rPr>
              <a:t>areas in Cameroon, Equatorial Guinea, parts of Gabon, local areas in CAR and Angola, western Ethiopia, western and southern Namibia, parts of Botswana, much of Zimbabwe, parts of southern Zambia, western South Arica, central and northern Mozambique, and much of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much of Gabon, Equatorial Africa, northern DRC, northern Uganda, southeastern Ethiopia and northern Somalia. In contrast, there is an increased chance for below-average rainfall over much of the Gulf of Guinea region.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Another week of moderate to locally heavy rainfall sustained moisture surpluses over portions of Central and the Greater Horn of Africa. </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much of Gabon, Equatorial Africa, northern DRC, northern Uganda, southeastern Ethiopia and northern Somalia. In contrast, there is an increased chance for below-average rainfall over much of the Gulf of Guinea region.</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rfe/africa_rfe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rfe/africa_rfe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parts of Guinea, Sierra </a:t>
            </a:r>
            <a:r>
              <a:rPr lang="en-US" altLang="en-US" sz="1140" b="1" dirty="0">
                <a:solidFill>
                  <a:schemeClr val="bg1"/>
                </a:solidFill>
              </a:rPr>
              <a:t>L</a:t>
            </a:r>
            <a:r>
              <a:rPr lang="en-US" altLang="en-US" sz="1140" b="1" dirty="0" smtClean="0">
                <a:solidFill>
                  <a:schemeClr val="bg1"/>
                </a:solidFill>
              </a:rPr>
              <a:t>eone, Liberia, Cote d’Ivoire, Nigeria, northern Cameroon, local areas in Chad, eastern CAR, portions of DRC, South Sudan, Uganda, portions of Ethiopia, Somalia, western Kenya, eastern Tanzania, and portions of South Africa.</a:t>
            </a:r>
          </a:p>
          <a:p>
            <a:pPr algn="just" eaLnBrk="1" hangingPunct="1">
              <a:lnSpc>
                <a:spcPct val="90000"/>
              </a:lnSpc>
              <a:spcBef>
                <a:spcPct val="50000"/>
              </a:spcBef>
            </a:pPr>
            <a:r>
              <a:rPr lang="en-US" altLang="en-US" sz="1140" b="1" dirty="0" smtClean="0">
                <a:solidFill>
                  <a:schemeClr val="bg1"/>
                </a:solidFill>
              </a:rPr>
              <a:t>Below-average rainfall was observed over parts of Ghana, Togo, Benin, southern Cameroon, Gabon, Congo, western CAR, portions of DRC, western Ethiopia, central and eastern Kenya, parts of southern Somalia, and portions of Tanzania.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rfe/africa_rfe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rfe/africa_rfe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Gabon and Congo, CAR, much of DRC, many parts of South Sudan, Uganda, many parts of Ethiopia,  much of  Kenya, Somalia, Rwanda, Burundi, Tanzania, northern Angola, northeastern Namibia, Botswana, parts of northern Zambia, central South Africa, Lesotho, and </a:t>
            </a:r>
            <a:r>
              <a:rPr lang="en-US" altLang="en-US" sz="1150" b="1" dirty="0" err="1" smtClean="0">
                <a:solidFill>
                  <a:schemeClr val="bg1"/>
                </a:solidFill>
              </a:rPr>
              <a:t>Eswatini</a:t>
            </a:r>
            <a:r>
              <a:rPr lang="en-US" altLang="en-US" sz="1150" b="1" dirty="0" smtClean="0">
                <a:solidFill>
                  <a:schemeClr val="bg1"/>
                </a:solidFill>
              </a:rPr>
              <a:t>. </a:t>
            </a:r>
          </a:p>
          <a:p>
            <a:pPr algn="just" eaLnBrk="1" hangingPunct="1">
              <a:lnSpc>
                <a:spcPct val="90000"/>
              </a:lnSpc>
              <a:spcBef>
                <a:spcPct val="50000"/>
              </a:spcBef>
            </a:pPr>
            <a:r>
              <a:rPr lang="en-US" altLang="en-US" sz="1150" b="1" dirty="0" smtClean="0">
                <a:solidFill>
                  <a:schemeClr val="bg1"/>
                </a:solidFill>
              </a:rPr>
              <a:t>Rainfall was below-average over parts of southern Angola, portions of Namibia and Botswana, southern Zambia, Zimbabwe, Malawi, Mozambique, parts of South Africa, and much of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www.cpc.ncep.noaa.gov/products/international/africa_rfe/africa_rfe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40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c.ncep.noaa.gov/products/international/africa_rfe/africa_rfe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 including Cameroon, and much of CAR, parts of South Sudan, parts of Gabon, Congo, many parts of DRC, Rwanda, Burundi, Uganda, Kenya, many parts of Ethiopia, Somalia, much of Tanzania, many parts of Angola and northern Zambia, northern Malawi, northeastern Namibia, western Botswana, portions of South Africa, local areas in southern Mozambique, and northern Madagascar. </a:t>
            </a:r>
          </a:p>
          <a:p>
            <a:pPr algn="just" eaLnBrk="1" hangingPunct="1">
              <a:lnSpc>
                <a:spcPct val="90000"/>
              </a:lnSpc>
              <a:spcBef>
                <a:spcPct val="50000"/>
              </a:spcBef>
            </a:pPr>
            <a:r>
              <a:rPr lang="en-US" altLang="en-US" sz="1125" b="1" dirty="0" smtClean="0">
                <a:solidFill>
                  <a:schemeClr val="bg1"/>
                </a:solidFill>
              </a:rPr>
              <a:t>Local areas in Cameroon, Equatorial Guinea, parts of Gabon, local areas in CAR and Angola, western Ethiopia, western and southern Namibia, parts of Botswana, much of Zimbabwe, parts of southern Zambia, western South Arica, central and northern Mozambique, and much of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africa_rfe/africa_rfe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africa_rfe/africa_rfe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many places in the Gulf of Guinea region including northern Cameroon</a:t>
            </a:r>
            <a:r>
              <a:rPr lang="en-US" altLang="en-US" sz="1120" b="1" dirty="0">
                <a:solidFill>
                  <a:schemeClr val="bg1"/>
                </a:solidFill>
                <a:latin typeface="Arial" charset="0"/>
              </a:rPr>
              <a:t>, </a:t>
            </a:r>
            <a:r>
              <a:rPr lang="en-US" altLang="en-US" sz="1120" b="1" dirty="0" smtClean="0">
                <a:solidFill>
                  <a:schemeClr val="bg1"/>
                </a:solidFill>
                <a:latin typeface="Arial" charset="0"/>
              </a:rPr>
              <a:t>local areas in 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portions 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many parts of Ethiopia</a:t>
            </a:r>
            <a:r>
              <a:rPr lang="en-US" altLang="en-US" sz="1120" b="1" dirty="0">
                <a:solidFill>
                  <a:schemeClr val="bg1"/>
                </a:solidFill>
                <a:latin typeface="Arial" charset="0"/>
              </a:rPr>
              <a:t>, </a:t>
            </a:r>
            <a:r>
              <a:rPr lang="en-US" altLang="en-US" sz="1120" b="1" dirty="0" smtClean="0">
                <a:solidFill>
                  <a:schemeClr val="bg1"/>
                </a:solidFill>
                <a:latin typeface="Arial" charset="0"/>
              </a:rPr>
              <a:t>much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Equatorial Guinea, Gabon, northern Congo, parts of DRC, parts of Angola, Namibia</a:t>
            </a:r>
            <a:r>
              <a:rPr lang="en-US" altLang="en-US" sz="1120" b="1" smtClean="0">
                <a:solidFill>
                  <a:schemeClr val="bg1"/>
                </a:solidFill>
                <a:latin typeface="Arial" charset="0"/>
              </a:rPr>
              <a:t>, western South </a:t>
            </a:r>
            <a:r>
              <a:rPr lang="en-US" altLang="en-US" sz="1120" b="1" dirty="0" smtClean="0">
                <a:solidFill>
                  <a:schemeClr val="bg1"/>
                </a:solidFill>
                <a:latin typeface="Arial" charset="0"/>
              </a:rPr>
              <a:t>Africa, western Zambia, many parts of Botswana and 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cross-equatorial flow may have contributed to the observed above-average rainfall </a:t>
            </a:r>
            <a:r>
              <a:rPr lang="en-US" altLang="en-US" b="1" dirty="0" smtClean="0">
                <a:solidFill>
                  <a:schemeClr val="bg1"/>
                </a:solidFill>
              </a:rPr>
              <a:t>over portions of the Greater Horn of 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3415036">
            <a:off x="3296436" y="2808161"/>
            <a:ext cx="932252" cy="1098307"/>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equatorial Africa and portions of the Greater Horn of Africa. For week-2 (right panel), there is an increased chance for rainfall totals to exceed 50mm over local areas in Cameroon, much of Gabon, northeastern DRC, southeastern Uganda, southwestern Ethiopia, and coastal Tanzania.</a:t>
            </a:r>
          </a:p>
        </p:txBody>
      </p:sp>
      <p:sp>
        <p:nvSpPr>
          <p:cNvPr id="22534" name="TextBox 2"/>
          <p:cNvSpPr txBox="1">
            <a:spLocks noChangeArrowheads="1"/>
          </p:cNvSpPr>
          <p:nvPr/>
        </p:nvSpPr>
        <p:spPr bwMode="auto">
          <a:xfrm>
            <a:off x="1165671" y="1524000"/>
            <a:ext cx="2245294" cy="523220"/>
          </a:xfrm>
          <a:prstGeom prst="rect">
            <a:avLst/>
          </a:prstGeom>
          <a:noFill/>
          <a:ln w="9525">
            <a:noFill/>
            <a:miter lim="800000"/>
            <a:headEnd/>
            <a:tailEnd/>
          </a:ln>
        </p:spPr>
        <p:txBody>
          <a:bodyPr wrap="none">
            <a:spAutoFit/>
          </a:bodyPr>
          <a:lstStyle/>
          <a:p>
            <a:pPr algn="ctr" eaLnBrk="1" hangingPunct="1"/>
            <a:r>
              <a:rPr lang="en-US" altLang="en-US" sz="1400" b="1" dirty="0">
                <a:solidFill>
                  <a:srgbClr val="FFFF00"/>
                </a:solidFill>
              </a:rPr>
              <a:t>Week-2: 5 - 11 May,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5038147" y="1524000"/>
            <a:ext cx="320312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12 - 18 May,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173137</TotalTime>
  <Words>1537</Words>
  <Application>Microsoft Office PowerPoint</Application>
  <PresentationFormat>On-screen Show (4:3)</PresentationFormat>
  <Paragraphs>66</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8864</cp:revision>
  <cp:lastPrinted>2018-07-09T15:13:07Z</cp:lastPrinted>
  <dcterms:created xsi:type="dcterms:W3CDTF">2001-08-31T10:39:36Z</dcterms:created>
  <dcterms:modified xsi:type="dcterms:W3CDTF">2020-05-04T16:58:09Z</dcterms:modified>
</cp:coreProperties>
</file>