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0" autoAdjust="0"/>
    <p:restoredTop sz="90814" autoAdjust="0"/>
  </p:normalViewPr>
  <p:slideViewPr>
    <p:cSldViewPr>
      <p:cViewPr varScale="1">
        <p:scale>
          <a:sx n="63" d="100"/>
          <a:sy n="63" d="100"/>
        </p:scale>
        <p:origin x="1272" y="45"/>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5/26/2020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95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26 May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27 May  </a:t>
            </a:r>
            <a:r>
              <a:rPr lang="en-US" altLang="en-US" b="1" dirty="0">
                <a:solidFill>
                  <a:srgbClr val="FFFF00"/>
                </a:solidFill>
              </a:rPr>
              <a:t>– </a:t>
            </a:r>
            <a:r>
              <a:rPr lang="en-US" altLang="en-US" b="1" dirty="0" smtClean="0">
                <a:solidFill>
                  <a:srgbClr val="FFFF00"/>
                </a:solidFill>
              </a:rPr>
              <a:t>2 </a:t>
            </a:r>
            <a:r>
              <a:rPr lang="en-US" altLang="en-US" b="1" dirty="0" smtClean="0">
                <a:solidFill>
                  <a:srgbClr val="FFFF00"/>
                </a:solidFill>
              </a:rPr>
              <a:t>June, </a:t>
            </a:r>
            <a:r>
              <a:rPr lang="en-US" altLang="en-US" b="1" dirty="0">
                <a:solidFill>
                  <a:srgbClr val="FFFF00"/>
                </a:solidFill>
              </a:rPr>
              <a:t>2020</a:t>
            </a:r>
          </a:p>
        </p:txBody>
      </p:sp>
      <p:sp>
        <p:nvSpPr>
          <p:cNvPr id="11" name="Text Box 8"/>
          <p:cNvSpPr txBox="1">
            <a:spLocks noChangeArrowheads="1"/>
          </p:cNvSpPr>
          <p:nvPr/>
        </p:nvSpPr>
        <p:spPr bwMode="auto">
          <a:xfrm>
            <a:off x="3581400" y="1906756"/>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Guinea, Sierra Leone, Liberia, Cote d'Ivoire, parts of southern Mali and southern Burkina Faso Ghana, Togo and Benin</a:t>
            </a:r>
            <a:r>
              <a:rPr lang="en-US" altLang="en-US" sz="1100" b="1" dirty="0" smtClean="0">
                <a:solidFill>
                  <a:srgbClr val="FFFF00"/>
                </a:solidFill>
                <a:latin typeface="Arial" charset="0"/>
              </a:rPr>
              <a:t>: </a:t>
            </a:r>
            <a:r>
              <a:rPr lang="en-US" altLang="en-US" sz="1100" dirty="0">
                <a:solidFill>
                  <a:schemeClr val="bg1"/>
                </a:solidFill>
                <a:latin typeface="Arial" charset="0"/>
              </a:rPr>
              <a:t>An area of lower-level convergence and upper-level divergence is expected to enhance rainfall in the 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CAR, South Sudan, and parts of northern DRC and southern Sudan</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divergence and upper-level convergence is expected to suppress rainfall in the </a:t>
            </a:r>
            <a:r>
              <a:rPr lang="en-US" altLang="en-US" sz="1100" dirty="0" smtClean="0">
                <a:solidFill>
                  <a:schemeClr val="bg1"/>
                </a:solidFill>
                <a:latin typeface="Arial" charset="0"/>
              </a:rPr>
              <a:t>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portions of northern Somalia and the neighboring areas of eastern Ethiopia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3 – </a:t>
            </a:r>
            <a:r>
              <a:rPr lang="en-US" altLang="en-US" b="1" dirty="0">
                <a:solidFill>
                  <a:srgbClr val="FFFF00"/>
                </a:solidFill>
              </a:rPr>
              <a:t>9</a:t>
            </a:r>
            <a:r>
              <a:rPr lang="en-US" altLang="en-US" b="1" dirty="0" smtClean="0">
                <a:solidFill>
                  <a:srgbClr val="FFFF00"/>
                </a:solidFill>
              </a:rPr>
              <a:t> June, </a:t>
            </a:r>
            <a:r>
              <a:rPr lang="en-US" altLang="en-US" b="1" dirty="0">
                <a:solidFill>
                  <a:srgbClr val="FFFF00"/>
                </a:solidFill>
              </a:rPr>
              <a:t>2020</a:t>
            </a:r>
          </a:p>
        </p:txBody>
      </p:sp>
      <p:sp>
        <p:nvSpPr>
          <p:cNvPr id="9" name="Text Box 8"/>
          <p:cNvSpPr txBox="1">
            <a:spLocks noChangeArrowheads="1"/>
          </p:cNvSpPr>
          <p:nvPr/>
        </p:nvSpPr>
        <p:spPr bwMode="auto">
          <a:xfrm>
            <a:off x="3581400" y="1906756"/>
            <a:ext cx="5349875" cy="280076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Liberia, and portions of Cote d'Ivoire, Ghana, Togo and Benin</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a:t>
            </a:r>
            <a:r>
              <a:rPr lang="en-US" altLang="en-US" sz="1100" b="1" dirty="0" smtClean="0">
                <a:solidFill>
                  <a:srgbClr val="FFFF00"/>
                </a:solidFill>
                <a:latin typeface="Arial" charset="0"/>
              </a:rPr>
              <a:t>Moderate</a:t>
            </a:r>
            <a:r>
              <a:rPr lang="en-US" altLang="en-US" sz="1100" dirty="0" smtClean="0">
                <a:solidFill>
                  <a:schemeClr val="bg1"/>
                </a:solidFill>
                <a:latin typeface="Arial" charset="0"/>
              </a:rPr>
              <a:t> </a:t>
            </a: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eastern Guinea, southern Mali, Burkina Faso, northern Benin, and portions of Nigeria</a:t>
            </a:r>
            <a:r>
              <a:rPr lang="en-US" altLang="en-US" sz="1100" b="1" dirty="0" smtClean="0">
                <a:solidFill>
                  <a:srgbClr val="FFFF00"/>
                </a:solidFill>
                <a:latin typeface="Arial" charset="0"/>
              </a:rPr>
              <a:t>: </a:t>
            </a:r>
            <a:r>
              <a:rPr lang="en-US" altLang="en-US" sz="1100" dirty="0">
                <a:solidFill>
                  <a:schemeClr val="bg1"/>
                </a:solidFill>
                <a:latin typeface="Arial" charset="0"/>
              </a:rPr>
              <a:t>An area of lower-level convergence and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dirty="0" smtClean="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South Sudan, western Ethiopia, and parts of eastern Sudan</a:t>
            </a:r>
            <a:r>
              <a:rPr lang="en-US" altLang="en-US" sz="1100" b="1" dirty="0" smtClean="0">
                <a:solidFill>
                  <a:srgbClr val="FFFF00"/>
                </a:solidFill>
                <a:latin typeface="Arial" charset="0"/>
              </a:rPr>
              <a:t>: </a:t>
            </a:r>
            <a:r>
              <a:rPr lang="en-US" altLang="en-US" sz="1100" dirty="0">
                <a:solidFill>
                  <a:schemeClr val="bg1"/>
                </a:solidFill>
                <a:latin typeface="Arial" charset="0"/>
              </a:rPr>
              <a:t>An area of lower-level convergence and upper-level divergence is expected to enhance rainfall in the </a:t>
            </a:r>
            <a:r>
              <a:rPr lang="en-US" altLang="en-US" sz="1100" dirty="0" smtClean="0">
                <a:solidFill>
                  <a:schemeClr val="bg1"/>
                </a:solidFill>
                <a:latin typeface="Arial" charset="0"/>
              </a:rPr>
              <a:t>region. </a:t>
            </a:r>
            <a:r>
              <a:rPr lang="en-US" altLang="en-US" sz="1100" b="1" dirty="0" smtClean="0">
                <a:solidFill>
                  <a:srgbClr val="FFFF00"/>
                </a:solidFill>
                <a:latin typeface="Arial" charset="0"/>
              </a:rPr>
              <a:t>Confidence</a:t>
            </a:r>
            <a:r>
              <a:rPr lang="en-US" altLang="en-US" sz="1100" b="1" dirty="0">
                <a:solidFill>
                  <a:srgbClr val="FFFF00"/>
                </a:solidFill>
                <a:latin typeface="Arial" charset="0"/>
              </a:rPr>
              <a:t>: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194790"/>
            <a:ext cx="8839200" cy="3659913"/>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parts of Guinea, Sierra Leone, Liberia, northern Cote d’Ivoire, Ghana, Togo, Benin, Nigeria, Cameroon, southern Chad, Gabon, southern Congo,  CAR, northern DRC, South Sudan, Ethiopia and local areas in Uganda. </a:t>
            </a:r>
            <a:r>
              <a:rPr lang="en-US" altLang="en-US" sz="1200" b="1" dirty="0" smtClean="0">
                <a:solidFill>
                  <a:schemeClr val="bg1"/>
                </a:solidFill>
              </a:rPr>
              <a:t>Below-average </a:t>
            </a:r>
            <a:r>
              <a:rPr lang="en-US" altLang="en-US" sz="1200" b="1" dirty="0">
                <a:solidFill>
                  <a:schemeClr val="bg1"/>
                </a:solidFill>
              </a:rPr>
              <a:t>rainfall was observed </a:t>
            </a:r>
            <a:r>
              <a:rPr lang="en-US" altLang="en-US" sz="1200" b="1" dirty="0" err="1">
                <a:solidFill>
                  <a:schemeClr val="bg1"/>
                </a:solidFill>
              </a:rPr>
              <a:t>prts</a:t>
            </a:r>
            <a:r>
              <a:rPr lang="en-US" altLang="en-US" sz="1200" b="1" dirty="0">
                <a:solidFill>
                  <a:schemeClr val="bg1"/>
                </a:solidFill>
              </a:rPr>
              <a:t> of western Guinea and southern Mali, central and southern Cote d’Ivoire, local areas in Nigeria and Cameroon, northern Congo, parts of DRC and western South Sudan, southern Ethiopia and southern Somalia.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Gulf of Guinea region, including much of Cameroon, Gabon and Congo, CAR, much of DRC, South Sudan, Uganda, Eritrea, Ethiopia, western Kenya, Somalia,  Burundi, local areas in Tanzania, northern Angola, and local areas in South Africa. </a:t>
            </a:r>
            <a:r>
              <a:rPr lang="en-US" altLang="en-US" sz="1180" b="1" dirty="0" smtClean="0">
                <a:solidFill>
                  <a:schemeClr val="bg1"/>
                </a:solidFill>
              </a:rPr>
              <a:t>Rainfall </a:t>
            </a:r>
            <a:r>
              <a:rPr lang="en-US" altLang="en-US" sz="1180" b="1" dirty="0">
                <a:solidFill>
                  <a:schemeClr val="bg1"/>
                </a:solidFill>
              </a:rPr>
              <a:t>was below-average over parts of southern Mali, Burkina Faso, local areas in Cote d’Ivoire and Nigeria, western CAR, northern Congo, central and eastern Kenya, parts of southern Somalia, local area sin Mozambique, and much of Madagascar.</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many places in the Gulf of Guinea region, including Cameroon, and southern Chad, much of CAR, South Sudan, Gabon, Congo, DRC, Rwanda, Burundi, Uganda, Kenya, Eritrea, Ethiopia, Somalia, much of Tanzania, many parts of Angola and northern Zambia, northern Malawi, northeastern Namibia, western Botswana, portions of South Africa, and northern Madagascar. </a:t>
            </a:r>
            <a:r>
              <a:rPr lang="en-US" altLang="en-US" sz="1180" b="1" dirty="0" smtClean="0">
                <a:solidFill>
                  <a:schemeClr val="bg1"/>
                </a:solidFill>
              </a:rPr>
              <a:t>Parts </a:t>
            </a:r>
            <a:r>
              <a:rPr lang="en-US" altLang="en-US" sz="1180" b="1" dirty="0">
                <a:solidFill>
                  <a:schemeClr val="bg1"/>
                </a:solidFill>
              </a:rPr>
              <a:t>of southern Mali and Burkina Faso, southwestern Angola, western and southern Namibia, eastern Botswana, much of Zimbabwe, parts of southern Zambia, western South Arica, much of Mozambique, and central and southern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Guinea, Sierra Leone, Liberia, Cote d'Ivoire, parts of southern Mali and southern Burkina Faso Ghana, Togo, Benin and northern Somalia. In contrast, there is an increased chance for below-average rainfall over Central African Republic, South Sudan, and parts of northern DRC.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800" b="1" dirty="0" smtClean="0">
                <a:solidFill>
                  <a:schemeClr val="bg1"/>
                </a:solidFill>
              </a:rPr>
              <a:t>Weekly rainfall surpluses exceeded 100mm over local areas in Ghana, Nigeria, </a:t>
            </a:r>
            <a:r>
              <a:rPr lang="en-US" altLang="en-US" sz="1800" b="1" dirty="0" smtClean="0">
                <a:solidFill>
                  <a:schemeClr val="bg1"/>
                </a:solidFill>
              </a:rPr>
              <a:t>Central </a:t>
            </a:r>
            <a:r>
              <a:rPr lang="en-US" altLang="en-US" sz="1800" b="1" dirty="0" smtClean="0">
                <a:solidFill>
                  <a:schemeClr val="bg1"/>
                </a:solidFill>
              </a:rPr>
              <a:t>African Republic </a:t>
            </a:r>
            <a:r>
              <a:rPr lang="en-US" altLang="en-US" sz="1800" b="1" dirty="0" smtClean="0">
                <a:solidFill>
                  <a:schemeClr val="bg1"/>
                </a:solidFill>
              </a:rPr>
              <a:t>and </a:t>
            </a:r>
            <a:r>
              <a:rPr lang="en-US" altLang="en-US" sz="1800" b="1" dirty="0" smtClean="0">
                <a:solidFill>
                  <a:schemeClr val="bg1"/>
                </a:solidFill>
              </a:rPr>
              <a:t>DRC.</a:t>
            </a:r>
            <a:endParaRPr lang="en-US" altLang="en-US" sz="1800" b="1" dirty="0">
              <a:solidFill>
                <a:schemeClr val="bg1"/>
              </a:solidFill>
            </a:endParaRPr>
          </a:p>
          <a:p>
            <a:pPr eaLnBrk="1" hangingPunct="1">
              <a:tabLst>
                <a:tab pos="1885950" algn="l"/>
              </a:tabLst>
            </a:pPr>
            <a:endParaRPr lang="en-US" altLang="en-US" sz="1800" b="1" dirty="0" smtClean="0">
              <a:solidFill>
                <a:schemeClr val="bg1"/>
              </a:solidFill>
            </a:endParaRPr>
          </a:p>
          <a:p>
            <a:pPr marL="342900" indent="-342900" algn="just" eaLnBrk="1" hangingPunct="1">
              <a:buFontTx/>
              <a:buChar char="•"/>
              <a:tabLst>
                <a:tab pos="1885950" algn="l"/>
              </a:tabLst>
            </a:pPr>
            <a:r>
              <a:rPr lang="en-US" altLang="en-US" sz="1800" b="1" dirty="0" smtClean="0">
                <a:solidFill>
                  <a:schemeClr val="bg1"/>
                </a:solidFill>
                <a:latin typeface="Arial" panose="020B0604020202020204" pitchFamily="34" charset="0"/>
                <a:cs typeface="Arial" panose="020B0604020202020204" pitchFamily="34" charset="0"/>
              </a:rPr>
              <a:t>Week-1 </a:t>
            </a:r>
            <a:r>
              <a:rPr lang="en-US" altLang="en-US" sz="1800" b="1" dirty="0">
                <a:solidFill>
                  <a:schemeClr val="bg1"/>
                </a:solidFill>
                <a:latin typeface="Arial" panose="020B0604020202020204" pitchFamily="34" charset="0"/>
                <a:cs typeface="Arial" panose="020B0604020202020204" pitchFamily="34" charset="0"/>
              </a:rPr>
              <a:t>outlooks call for an increased chance for above-average rainfall </a:t>
            </a:r>
            <a:r>
              <a:rPr lang="en-US" altLang="en-US" sz="1800" b="1" dirty="0" smtClean="0">
                <a:solidFill>
                  <a:schemeClr val="bg1"/>
                </a:solidFill>
                <a:latin typeface="Arial" panose="020B0604020202020204" pitchFamily="34" charset="0"/>
                <a:cs typeface="Arial" panose="020B0604020202020204" pitchFamily="34" charset="0"/>
              </a:rPr>
              <a:t>over </a:t>
            </a:r>
            <a:r>
              <a:rPr lang="en-US" altLang="en-US" sz="1800" b="1" dirty="0">
                <a:solidFill>
                  <a:schemeClr val="bg1"/>
                </a:solidFill>
                <a:latin typeface="Arial" panose="020B0604020202020204" pitchFamily="34" charset="0"/>
                <a:cs typeface="Arial" panose="020B0604020202020204" pitchFamily="34" charset="0"/>
              </a:rPr>
              <a:t>Guinea, Sierra Leone, Liberia, Cote d'Ivoire, parts of southern Mali and southern Burkina Faso Ghana, </a:t>
            </a:r>
            <a:r>
              <a:rPr lang="en-US" altLang="en-US" sz="1800" b="1" dirty="0" smtClean="0">
                <a:solidFill>
                  <a:schemeClr val="bg1"/>
                </a:solidFill>
                <a:latin typeface="Arial" panose="020B0604020202020204" pitchFamily="34" charset="0"/>
                <a:cs typeface="Arial" panose="020B0604020202020204" pitchFamily="34" charset="0"/>
              </a:rPr>
              <a:t>Togo, Benin and northern Somalia. </a:t>
            </a:r>
            <a:r>
              <a:rPr lang="en-US" altLang="en-US" sz="1800" b="1" dirty="0" smtClean="0">
                <a:solidFill>
                  <a:schemeClr val="bg1"/>
                </a:solidFill>
                <a:latin typeface="Arial" panose="020B0604020202020204" pitchFamily="34" charset="0"/>
                <a:cs typeface="Arial" panose="020B0604020202020204" pitchFamily="34" charset="0"/>
              </a:rPr>
              <a:t>In contrast, there is an increased chance for below-average rainfall over </a:t>
            </a:r>
            <a:r>
              <a:rPr lang="en-US" altLang="en-US" sz="1800" b="1" dirty="0" smtClean="0">
                <a:solidFill>
                  <a:schemeClr val="bg1"/>
                </a:solidFill>
                <a:latin typeface="Arial" panose="020B0604020202020204" pitchFamily="34" charset="0"/>
                <a:cs typeface="Arial" panose="020B0604020202020204" pitchFamily="34" charset="0"/>
              </a:rPr>
              <a:t>Central African Republic, South </a:t>
            </a:r>
            <a:r>
              <a:rPr lang="en-US" altLang="en-US" sz="1800" b="1" dirty="0">
                <a:solidFill>
                  <a:schemeClr val="bg1"/>
                </a:solidFill>
                <a:latin typeface="Arial" panose="020B0604020202020204" pitchFamily="34" charset="0"/>
                <a:cs typeface="Arial" panose="020B0604020202020204" pitchFamily="34" charset="0"/>
              </a:rPr>
              <a:t>Sudan, and parts of northern </a:t>
            </a:r>
            <a:r>
              <a:rPr lang="en-US" altLang="en-US" sz="1800" b="1" dirty="0" smtClean="0">
                <a:solidFill>
                  <a:schemeClr val="bg1"/>
                </a:solidFill>
                <a:latin typeface="Arial" panose="020B0604020202020204" pitchFamily="34" charset="0"/>
                <a:cs typeface="Arial" panose="020B0604020202020204" pitchFamily="34" charset="0"/>
              </a:rPr>
              <a:t>DRC.</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parts of Guinea, Sierra Leone, Liberia, northern Cote d’Ivoire, Ghana, Togo, Benin, Nigeria, Cameroon, southern Chad, Gabon, southern Congo,  CAR, northern DRC, South Sudan, Ethiopia and local areas in Uganda.  </a:t>
            </a:r>
          </a:p>
          <a:p>
            <a:pPr algn="just" eaLnBrk="1" hangingPunct="1">
              <a:lnSpc>
                <a:spcPct val="90000"/>
              </a:lnSpc>
              <a:spcBef>
                <a:spcPct val="50000"/>
              </a:spcBef>
            </a:pPr>
            <a:r>
              <a:rPr lang="en-US" altLang="en-US" sz="1140" b="1" dirty="0" smtClean="0">
                <a:solidFill>
                  <a:schemeClr val="bg1"/>
                </a:solidFill>
              </a:rPr>
              <a:t>Below-average rainfall was observed </a:t>
            </a:r>
            <a:r>
              <a:rPr lang="en-US" altLang="en-US" sz="1140" b="1" dirty="0" err="1" smtClean="0">
                <a:solidFill>
                  <a:schemeClr val="bg1"/>
                </a:solidFill>
              </a:rPr>
              <a:t>prts</a:t>
            </a:r>
            <a:r>
              <a:rPr lang="en-US" altLang="en-US" sz="1140" b="1" dirty="0" smtClean="0">
                <a:solidFill>
                  <a:schemeClr val="bg1"/>
                </a:solidFill>
              </a:rPr>
              <a:t> of western Guinea and southern Mali, central and southern Cote d’Ivoire, local areas in Nigeria and Cameroon, northern Congo, parts of DRC and western South Sudan, southern Ethiopia and southern Somalia.</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13646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Gulf of Guinea region, including much of Cameroon, Gabon and Congo, CAR, much of DRC, South Sudan, Uganda, Eritrea, Ethiopia, western Kenya, Somalia,  Burundi, local areas in Tanzania, northern Angola, and local areas in South Africa. </a:t>
            </a:r>
          </a:p>
          <a:p>
            <a:pPr algn="just" eaLnBrk="1" hangingPunct="1">
              <a:lnSpc>
                <a:spcPct val="90000"/>
              </a:lnSpc>
              <a:spcBef>
                <a:spcPct val="50000"/>
              </a:spcBef>
            </a:pPr>
            <a:r>
              <a:rPr lang="en-US" altLang="en-US" sz="1150" b="1" dirty="0" smtClean="0">
                <a:solidFill>
                  <a:schemeClr val="bg1"/>
                </a:solidFill>
              </a:rPr>
              <a:t>Rainfall was below-average over parts of southern Mali, Burkina Faso, local areas in Cote d’Ivoire and Nigeria, western CAR, northern Congo, central and eastern Kenya, parts of southern Somalia, local area sin Mozambique, and much of Madagascar.</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1113766"/>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many places in the Gulf of Guinea region, including Cameroon, and southern Chad, much of CAR, South Sudan, Gabon, Congo, DRC, Rwanda, Burundi, Uganda, Kenya, Eritrea, Ethiopia, Somalia, much of Tanzania, many parts of Angola and northern Zambia, northern Malawi, northeastern Namibia, western Botswana, portions of South Africa, and northern Madagascar. </a:t>
            </a:r>
          </a:p>
          <a:p>
            <a:pPr algn="just" eaLnBrk="1" hangingPunct="1">
              <a:lnSpc>
                <a:spcPct val="90000"/>
              </a:lnSpc>
              <a:spcBef>
                <a:spcPct val="50000"/>
              </a:spcBef>
            </a:pPr>
            <a:r>
              <a:rPr lang="en-US" altLang="en-US" sz="1125" b="1" dirty="0" smtClean="0">
                <a:solidFill>
                  <a:schemeClr val="bg1"/>
                </a:solidFill>
              </a:rPr>
              <a:t>Parts of southern Mali and Burkina Faso, southwestern Angola, western and southern Namibia, eastern Botswana, much of Zimbabwe, parts of southern Zambia, western South Arica, much of Mozambique, and central and southern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1109150"/>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many places in the Gulf of Guinea region including Cameroon</a:t>
            </a:r>
            <a:r>
              <a:rPr lang="en-US" altLang="en-US" sz="1120" b="1" dirty="0">
                <a:solidFill>
                  <a:schemeClr val="bg1"/>
                </a:solidFill>
                <a:latin typeface="Arial" charset="0"/>
              </a:rPr>
              <a:t>, </a:t>
            </a:r>
            <a:r>
              <a:rPr lang="en-US" altLang="en-US" sz="1120" b="1" dirty="0" smtClean="0">
                <a:solidFill>
                  <a:schemeClr val="bg1"/>
                </a:solidFill>
                <a:latin typeface="Arial" charset="0"/>
              </a:rPr>
              <a:t>southern </a:t>
            </a:r>
            <a:r>
              <a:rPr lang="en-US" altLang="en-US" sz="1120" b="1" dirty="0">
                <a:solidFill>
                  <a:schemeClr val="bg1"/>
                </a:solidFill>
                <a:latin typeface="Arial" charset="0"/>
              </a:rPr>
              <a:t>Chad, </a:t>
            </a:r>
            <a:r>
              <a:rPr lang="en-US" altLang="en-US" sz="1120" b="1" dirty="0" smtClean="0">
                <a:solidFill>
                  <a:schemeClr val="bg1"/>
                </a:solidFill>
                <a:latin typeface="Arial" charset="0"/>
              </a:rPr>
              <a:t>much of CAR, DRC and South </a:t>
            </a:r>
            <a:r>
              <a:rPr lang="en-US" altLang="en-US" sz="1120" b="1" dirty="0">
                <a:solidFill>
                  <a:schemeClr val="bg1"/>
                </a:solidFill>
                <a:latin typeface="Arial" charset="0"/>
              </a:rPr>
              <a:t>Sudan</a:t>
            </a:r>
            <a:r>
              <a:rPr lang="en-US" altLang="en-US" sz="1120" b="1" dirty="0" smtClean="0">
                <a:solidFill>
                  <a:schemeClr val="bg1"/>
                </a:solidFill>
                <a:latin typeface="Arial" charset="0"/>
              </a:rPr>
              <a:t>, </a:t>
            </a:r>
            <a:r>
              <a:rPr lang="en-US" altLang="en-US" sz="1120" b="1" dirty="0">
                <a:solidFill>
                  <a:schemeClr val="bg1"/>
                </a:solidFill>
                <a:latin typeface="Arial" charset="0"/>
              </a:rPr>
              <a:t>Uganda, </a:t>
            </a:r>
            <a:r>
              <a:rPr lang="en-US" altLang="en-US" sz="1120" b="1" dirty="0" smtClean="0">
                <a:solidFill>
                  <a:schemeClr val="bg1"/>
                </a:solidFill>
                <a:latin typeface="Arial" charset="0"/>
              </a:rPr>
              <a:t>Eritrea, Ethiopia</a:t>
            </a:r>
            <a:r>
              <a:rPr lang="en-US" altLang="en-US" sz="1120" b="1" dirty="0">
                <a:solidFill>
                  <a:schemeClr val="bg1"/>
                </a:solidFill>
                <a:latin typeface="Arial" charset="0"/>
              </a:rPr>
              <a:t>, </a:t>
            </a:r>
            <a:r>
              <a:rPr lang="en-US" altLang="en-US" sz="1120" b="1" dirty="0" smtClean="0">
                <a:solidFill>
                  <a:schemeClr val="bg1"/>
                </a:solidFill>
                <a:latin typeface="Arial" charset="0"/>
              </a:rPr>
              <a:t>much Somalia</a:t>
            </a:r>
            <a:r>
              <a:rPr lang="en-US" altLang="en-US" sz="1120" b="1" dirty="0">
                <a:solidFill>
                  <a:schemeClr val="bg1"/>
                </a:solidFill>
                <a:latin typeface="Arial" charset="0"/>
              </a:rPr>
              <a:t>, Kenya, Tanzania, </a:t>
            </a:r>
            <a:r>
              <a:rPr lang="en-US" altLang="en-US" sz="1120" b="1" dirty="0" smtClean="0">
                <a:solidFill>
                  <a:schemeClr val="bg1"/>
                </a:solidFill>
                <a:latin typeface="Arial" charset="0"/>
              </a:rPr>
              <a:t>many parts </a:t>
            </a:r>
            <a:r>
              <a:rPr lang="en-US" altLang="en-US" sz="1120" b="1" dirty="0">
                <a:solidFill>
                  <a:schemeClr val="bg1"/>
                </a:solidFill>
                <a:latin typeface="Arial" charset="0"/>
              </a:rPr>
              <a:t>of Angola, </a:t>
            </a:r>
            <a:r>
              <a:rPr lang="en-US" altLang="en-US" sz="1120" b="1" dirty="0" smtClean="0">
                <a:solidFill>
                  <a:schemeClr val="bg1"/>
                </a:solidFill>
                <a:latin typeface="Arial" charset="0"/>
              </a:rPr>
              <a:t>northeastern Namibia, northern Zambia</a:t>
            </a:r>
            <a:r>
              <a:rPr lang="en-US" altLang="en-US" sz="1120" b="1" dirty="0">
                <a:solidFill>
                  <a:schemeClr val="bg1"/>
                </a:solidFill>
                <a:latin typeface="Arial" charset="0"/>
              </a:rPr>
              <a:t>, </a:t>
            </a:r>
            <a:r>
              <a:rPr lang="en-US" altLang="en-US" sz="1120" b="1" dirty="0" smtClean="0">
                <a:solidFill>
                  <a:schemeClr val="bg1"/>
                </a:solidFill>
                <a:latin typeface="Arial" charset="0"/>
              </a:rPr>
              <a:t>Malawi,  parts of South Africa, portions of </a:t>
            </a:r>
            <a:r>
              <a:rPr lang="en-US" altLang="en-US" sz="1120" b="1" dirty="0">
                <a:solidFill>
                  <a:schemeClr val="bg1"/>
                </a:solidFill>
                <a:latin typeface="Arial" charset="0"/>
              </a:rPr>
              <a:t>Mozambique and </a:t>
            </a:r>
            <a:r>
              <a:rPr lang="en-US" altLang="en-US" sz="1120" b="1" dirty="0" smtClean="0">
                <a:solidFill>
                  <a:schemeClr val="bg1"/>
                </a:solidFill>
                <a:latin typeface="Arial" charset="0"/>
              </a:rPr>
              <a:t>northern </a:t>
            </a:r>
            <a:r>
              <a:rPr lang="en-US" altLang="en-US" sz="1120" b="1" dirty="0">
                <a:solidFill>
                  <a:schemeClr val="bg1"/>
                </a:solidFill>
                <a:latin typeface="Arial" charset="0"/>
              </a:rPr>
              <a:t>Madagascar had above-average rainfall</a:t>
            </a:r>
            <a:r>
              <a:rPr lang="en-US" altLang="en-US" sz="1120" b="1" dirty="0" smtClean="0">
                <a:solidFill>
                  <a:schemeClr val="bg1"/>
                </a:solidFill>
                <a:latin typeface="Arial" charset="0"/>
              </a:rPr>
              <a:t>.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Equatorial Guinea, Gabon, northern Congo, local areas in CAR and DRC, parts of Angola, western and southern Namibia, western South Africa, southern Zambia, northern and eastern Botswana, much of Zimbabwe, parts of Mozambique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 broad area of anomalous lower-level westerly flow prevailed across the Gulf of Guinea region  (left panel). </a:t>
            </a:r>
            <a:endParaRPr lang="en-US" altLang="en-US" b="1" dirty="0">
              <a:solidFill>
                <a:schemeClr val="bg1"/>
              </a:solidFill>
            </a:endParaRPr>
          </a:p>
        </p:txBody>
      </p:sp>
      <p:sp>
        <p:nvSpPr>
          <p:cNvPr id="9" name="Oval 8"/>
          <p:cNvSpPr/>
          <p:nvPr/>
        </p:nvSpPr>
        <p:spPr>
          <a:xfrm rot="5031394">
            <a:off x="1751867" y="2032205"/>
            <a:ext cx="505570" cy="2213828"/>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local areas in Nigeria, Cameroon, DRC </a:t>
            </a:r>
            <a:r>
              <a:rPr lang="en-US" altLang="en-US" sz="1250" b="1" smtClean="0">
                <a:solidFill>
                  <a:schemeClr val="bg1"/>
                </a:solidFill>
              </a:rPr>
              <a:t>and Ethiopia.</a:t>
            </a:r>
            <a:endParaRPr lang="en-US" altLang="en-US" sz="1250" b="1" dirty="0" smtClean="0">
              <a:solidFill>
                <a:schemeClr val="bg1"/>
              </a:solidFill>
            </a:endParaRPr>
          </a:p>
        </p:txBody>
      </p:sp>
      <p:sp>
        <p:nvSpPr>
          <p:cNvPr id="22534" name="TextBox 2"/>
          <p:cNvSpPr txBox="1">
            <a:spLocks noChangeArrowheads="1"/>
          </p:cNvSpPr>
          <p:nvPr/>
        </p:nvSpPr>
        <p:spPr bwMode="auto">
          <a:xfrm>
            <a:off x="900792" y="1524000"/>
            <a:ext cx="2775054" cy="307777"/>
          </a:xfrm>
          <a:prstGeom prst="rect">
            <a:avLst/>
          </a:prstGeom>
          <a:noFill/>
          <a:ln w="9525">
            <a:noFill/>
            <a:miter lim="800000"/>
            <a:headEnd/>
            <a:tailEnd/>
          </a:ln>
        </p:spPr>
        <p:txBody>
          <a:bodyPr wrap="none">
            <a:spAutoFit/>
          </a:bodyPr>
          <a:lstStyle/>
          <a:p>
            <a:pPr algn="ctr" eaLnBrk="1" hangingPunct="1"/>
            <a:r>
              <a:rPr lang="en-US" altLang="en-US" sz="1400" b="1" dirty="0" smtClean="0">
                <a:solidFill>
                  <a:srgbClr val="FFFF00"/>
                </a:solidFill>
              </a:rPr>
              <a:t>Week-1: 27 May – 2 June, </a:t>
            </a:r>
            <a:r>
              <a:rPr lang="en-US" altLang="en-US" sz="1400" b="1" dirty="0">
                <a:solidFill>
                  <a:srgbClr val="FFFF00"/>
                </a:solidFill>
              </a:rPr>
              <a:t>2020</a:t>
            </a:r>
          </a:p>
        </p:txBody>
      </p:sp>
      <p:sp>
        <p:nvSpPr>
          <p:cNvPr id="22535" name="TextBox 10"/>
          <p:cNvSpPr txBox="1">
            <a:spLocks noChangeArrowheads="1"/>
          </p:cNvSpPr>
          <p:nvPr/>
        </p:nvSpPr>
        <p:spPr bwMode="auto">
          <a:xfrm>
            <a:off x="5076941" y="1524000"/>
            <a:ext cx="3125536"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3</a:t>
            </a:r>
            <a:r>
              <a:rPr lang="en-US" altLang="en-US" b="1" dirty="0" smtClean="0">
                <a:solidFill>
                  <a:srgbClr val="FFFF00"/>
                </a:solidFill>
              </a:rPr>
              <a:t> – 9 June,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173891</TotalTime>
  <Words>1412</Words>
  <Application>Microsoft Office PowerPoint</Application>
  <PresentationFormat>On-screen Show (4:3)</PresentationFormat>
  <Paragraphs>64</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8921</cp:revision>
  <cp:lastPrinted>2018-07-09T15:13:07Z</cp:lastPrinted>
  <dcterms:created xsi:type="dcterms:W3CDTF">2001-08-31T10:39:36Z</dcterms:created>
  <dcterms:modified xsi:type="dcterms:W3CDTF">2020-05-26T17:06:39Z</dcterms:modified>
</cp:coreProperties>
</file>