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8" autoAdjust="0"/>
    <p:restoredTop sz="90814" autoAdjust="0"/>
  </p:normalViewPr>
  <p:slideViewPr>
    <p:cSldViewPr>
      <p:cViewPr>
        <p:scale>
          <a:sx n="100" d="100"/>
          <a:sy n="100" d="100"/>
        </p:scale>
        <p:origin x="399" y="-8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6/15/2020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001"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15 </a:t>
            </a:r>
            <a:r>
              <a:rPr lang="en-US" altLang="en-US" sz="2800" b="1" dirty="0" smtClean="0">
                <a:solidFill>
                  <a:schemeClr val="bg1"/>
                </a:solidFill>
              </a:rPr>
              <a:t>June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16 </a:t>
            </a:r>
            <a:r>
              <a:rPr lang="en-US" altLang="en-US" b="1" dirty="0">
                <a:solidFill>
                  <a:srgbClr val="FFFF00"/>
                </a:solidFill>
              </a:rPr>
              <a:t>– </a:t>
            </a:r>
            <a:r>
              <a:rPr lang="en-US" altLang="en-US" b="1" dirty="0" smtClean="0">
                <a:solidFill>
                  <a:srgbClr val="FFFF00"/>
                </a:solidFill>
              </a:rPr>
              <a:t>22</a:t>
            </a:r>
            <a:r>
              <a:rPr lang="en-US" altLang="en-US" b="1" dirty="0" smtClean="0">
                <a:solidFill>
                  <a:srgbClr val="FFFF00"/>
                </a:solidFill>
              </a:rPr>
              <a:t> </a:t>
            </a:r>
            <a:r>
              <a:rPr lang="en-US" altLang="en-US" b="1" dirty="0">
                <a:solidFill>
                  <a:srgbClr val="FFFF00"/>
                </a:solidFill>
              </a:rPr>
              <a:t>June, 2020</a:t>
            </a:r>
          </a:p>
        </p:txBody>
      </p:sp>
      <p:sp>
        <p:nvSpPr>
          <p:cNvPr id="11" name="Text Box 8"/>
          <p:cNvSpPr txBox="1">
            <a:spLocks noChangeArrowheads="1"/>
          </p:cNvSpPr>
          <p:nvPr/>
        </p:nvSpPr>
        <p:spPr bwMode="auto">
          <a:xfrm>
            <a:off x="3581400" y="1906756"/>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it-IT" altLang="en-US" sz="1100" b="1" dirty="0">
                <a:solidFill>
                  <a:srgbClr val="FFFF00"/>
                </a:solidFill>
                <a:latin typeface="Arial" charset="0"/>
              </a:rPr>
              <a:t>western Guinea, Sierra </a:t>
            </a:r>
            <a:r>
              <a:rPr lang="it-IT" altLang="en-US" sz="1100" b="1" dirty="0" smtClean="0">
                <a:solidFill>
                  <a:srgbClr val="FFFF00"/>
                </a:solidFill>
                <a:latin typeface="Arial" charset="0"/>
              </a:rPr>
              <a:t>Leone and </a:t>
            </a:r>
            <a:r>
              <a:rPr lang="it-IT" altLang="en-US" sz="1100" b="1" dirty="0">
                <a:solidFill>
                  <a:srgbClr val="FFFF00"/>
                </a:solidFill>
                <a:latin typeface="Arial" charset="0"/>
              </a:rPr>
              <a:t>Liberia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a:t>
            </a:r>
            <a:r>
              <a:rPr lang="en-US" altLang="en-US" sz="1100" dirty="0">
                <a:solidFill>
                  <a:schemeClr val="bg1"/>
                </a:solidFill>
                <a:latin typeface="Arial" charset="0"/>
              </a:rPr>
              <a:t>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a:solidFill>
                  <a:srgbClr val="FFFF00"/>
                </a:solidFill>
                <a:latin typeface="Arial" charset="0"/>
              </a:rPr>
              <a:t>eastern Nigeria, Cameroon, Equatorial Guinea, Gabon and western Congo: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below-average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parts of northern DRC: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23 </a:t>
            </a:r>
            <a:r>
              <a:rPr lang="en-US" altLang="en-US" b="1" dirty="0" smtClean="0">
                <a:solidFill>
                  <a:srgbClr val="FFFF00"/>
                </a:solidFill>
              </a:rPr>
              <a:t>– </a:t>
            </a:r>
            <a:r>
              <a:rPr lang="en-US" altLang="en-US" b="1" dirty="0" smtClean="0">
                <a:solidFill>
                  <a:srgbClr val="FFFF00"/>
                </a:solidFill>
              </a:rPr>
              <a:t>29 </a:t>
            </a:r>
            <a:r>
              <a:rPr lang="en-US" altLang="en-US" b="1" dirty="0" smtClean="0">
                <a:solidFill>
                  <a:srgbClr val="FFFF00"/>
                </a:solidFill>
              </a:rPr>
              <a:t>June, </a:t>
            </a:r>
            <a:r>
              <a:rPr lang="en-US" altLang="en-US" b="1" dirty="0">
                <a:solidFill>
                  <a:srgbClr val="FFFF00"/>
                </a:solidFill>
              </a:rPr>
              <a:t>2020</a:t>
            </a:r>
          </a:p>
        </p:txBody>
      </p:sp>
      <p:sp>
        <p:nvSpPr>
          <p:cNvPr id="9" name="Text Box 8"/>
          <p:cNvSpPr txBox="1">
            <a:spLocks noChangeArrowheads="1"/>
          </p:cNvSpPr>
          <p:nvPr/>
        </p:nvSpPr>
        <p:spPr bwMode="auto">
          <a:xfrm>
            <a:off x="3609975" y="1905000"/>
            <a:ext cx="5349875" cy="36471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t>
            </a:r>
            <a:r>
              <a:rPr lang="en-US" altLang="en-US" sz="1100" b="1" dirty="0" smtClean="0">
                <a:solidFill>
                  <a:srgbClr val="FFFF00"/>
                </a:solidFill>
                <a:latin typeface="Arial" charset="0"/>
              </a:rPr>
              <a:t>below-average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eastern Liberia, Cote d’Ivoire, Ghana, Togo, Benin, and </a:t>
            </a:r>
            <a:r>
              <a:rPr lang="en-US" altLang="en-US" sz="1100" b="1" dirty="0" smtClean="0">
                <a:solidFill>
                  <a:srgbClr val="FFFF00"/>
                </a:solidFill>
                <a:latin typeface="Arial" charset="0"/>
              </a:rPr>
              <a:t>w</a:t>
            </a:r>
            <a:r>
              <a:rPr lang="en-US" altLang="en-US" sz="1100" b="1" dirty="0" smtClean="0">
                <a:solidFill>
                  <a:srgbClr val="FFFF00"/>
                </a:solidFill>
                <a:latin typeface="Arial" charset="0"/>
              </a:rPr>
              <a:t>estern Nigeria: </a:t>
            </a:r>
            <a:r>
              <a:rPr lang="en-US" altLang="en-US" sz="1100" dirty="0">
                <a:solidFill>
                  <a:schemeClr val="bg1"/>
                </a:solidFill>
                <a:latin typeface="Arial" charset="0"/>
              </a:rPr>
              <a:t>An area of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parts of </a:t>
            </a:r>
            <a:r>
              <a:rPr lang="en-US" altLang="en-US" sz="1100" b="1" dirty="0" smtClean="0">
                <a:solidFill>
                  <a:srgbClr val="FFFF00"/>
                </a:solidFill>
                <a:latin typeface="Arial" charset="0"/>
              </a:rPr>
              <a:t>southern Chad, and CAR: </a:t>
            </a:r>
            <a:r>
              <a:rPr lang="en-US" altLang="en-US" sz="1100" dirty="0">
                <a:solidFill>
                  <a:schemeClr val="bg1"/>
                </a:solidFill>
                <a:latin typeface="Arial" charset="0"/>
              </a:rPr>
              <a:t>An area of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below-average rainfall over parts of </a:t>
            </a:r>
            <a:r>
              <a:rPr lang="en-US" altLang="en-US" sz="1100" b="1" dirty="0" smtClean="0">
                <a:solidFill>
                  <a:srgbClr val="FFFF00"/>
                </a:solidFill>
                <a:latin typeface="Arial" charset="0"/>
              </a:rPr>
              <a:t>northern DRC: </a:t>
            </a:r>
            <a:r>
              <a:rPr lang="en-US" altLang="en-US" sz="1100" dirty="0">
                <a:solidFill>
                  <a:schemeClr val="bg1"/>
                </a:solidFill>
                <a:latin typeface="Arial" charset="0"/>
              </a:rPr>
              <a:t>An area of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parts of eastern Sudan, eastern South Sudan, eastern Uganda, western Ethiopia, and western Kenya: </a:t>
            </a:r>
            <a:r>
              <a:rPr lang="en-US" altLang="en-US" sz="1100" dirty="0">
                <a:solidFill>
                  <a:schemeClr val="bg1"/>
                </a:solidFill>
                <a:latin typeface="Arial" charset="0"/>
              </a:rPr>
              <a:t>An area of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493713"/>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eastern Senegal, much of Guinea, southwestern Mali, Liberia, local areas in Cote d’Ivoire and Ghana, Burkina Faso, Togo, Benin, Nigeria, parts of Cameroon and Chad, Gabon, northern Congo, much of CAR, northern DRC, southern Sudan, much of South Sudan, parts of Uganda and western Ethiopia</a:t>
            </a:r>
            <a:r>
              <a:rPr lang="en-US" altLang="en-US" sz="1200" b="1" dirty="0" smtClean="0">
                <a:solidFill>
                  <a:schemeClr val="bg1"/>
                </a:solidFill>
              </a:rPr>
              <a:t>. Below-average </a:t>
            </a:r>
            <a:r>
              <a:rPr lang="en-US" altLang="en-US" sz="1200" b="1" dirty="0">
                <a:solidFill>
                  <a:schemeClr val="bg1"/>
                </a:solidFill>
              </a:rPr>
              <a:t>rainfall was observed over southern Mali, northern Cote d’Ivoire, local areas in Ghana and Nigeria, portions of Cameroon, southwestern Chad, and local areas in CAR and South Sudan.</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and Central Africa countries. Above-average rainfall was also observed over South Sudan, parts of eastern Sudan, Uganda, Eritrea, central and northern Ethiopia, local areas in western Kenya, and northern Somalia. </a:t>
            </a:r>
            <a:r>
              <a:rPr lang="en-US" altLang="en-US" sz="1180" b="1" dirty="0" smtClean="0">
                <a:solidFill>
                  <a:schemeClr val="bg1"/>
                </a:solidFill>
              </a:rPr>
              <a:t>Rainfall </a:t>
            </a:r>
            <a:r>
              <a:rPr lang="en-US" altLang="en-US" sz="1180" b="1" dirty="0">
                <a:solidFill>
                  <a:schemeClr val="bg1"/>
                </a:solidFill>
              </a:rPr>
              <a:t>was below-average over local areas in southeastern Cote d’Ivoire, western Niger, local areas in Cameroon, Congo and DRC, Rwanda, Burundi, local areas in Uganda and southern Sudan, southeastern Kenya, parts of eastern Tanzania, central and southern Somalia, southern Ethiopia, and local area in Mozambique, South Africa and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including the northern portions of Southern Africa. Rainfall was also above-average over northeastern Namibia, western Botswana, and portions of South Africa. </a:t>
            </a:r>
            <a:r>
              <a:rPr lang="en-US" altLang="en-US" sz="1180" b="1" dirty="0" smtClean="0">
                <a:solidFill>
                  <a:schemeClr val="bg1"/>
                </a:solidFill>
              </a:rPr>
              <a:t>Local </a:t>
            </a:r>
            <a:r>
              <a:rPr lang="en-US" altLang="en-US" sz="1180" b="1" dirty="0">
                <a:solidFill>
                  <a:schemeClr val="bg1"/>
                </a:solidFill>
              </a:rPr>
              <a:t>areas in Burkina Faso, western Niger, southern Sudan, southwestern Angola, western and southern Namibia, eastern Botswana, much of Zimbabwe, parts of southern Zambia, western South Arica, much of Mozambique, and much of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western Guinea, Sierra Leone, Liberia, eastern Nigeria, Cameroon, Equatorial Guinea, Gabon and western Congo. In contrast, there is an increased chance for below-average rainfall over portions of northern DRC.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Above-average rainfall was observed over many places in West</a:t>
            </a:r>
            <a:r>
              <a:rPr lang="en-US" altLang="en-US" sz="1800" b="1" dirty="0">
                <a:solidFill>
                  <a:schemeClr val="bg1"/>
                </a:solidFill>
              </a:rPr>
              <a:t> </a:t>
            </a:r>
            <a:r>
              <a:rPr lang="en-US" altLang="en-US" sz="1800" b="1" dirty="0" smtClean="0">
                <a:solidFill>
                  <a:schemeClr val="bg1"/>
                </a:solidFill>
              </a:rPr>
              <a:t>and</a:t>
            </a:r>
            <a:r>
              <a:rPr lang="en-US" altLang="en-US" sz="1800" b="1" dirty="0" smtClean="0">
                <a:solidFill>
                  <a:schemeClr val="bg1"/>
                </a:solidFill>
              </a:rPr>
              <a:t> Central Africa, and much of South Sudan and western Ethiopia.</a:t>
            </a:r>
          </a:p>
          <a:p>
            <a:pPr marL="342900" indent="-342900" algn="just" eaLnBrk="1" hangingPunct="1">
              <a:buFontTx/>
              <a:buChar char="•"/>
              <a:tabLst>
                <a:tab pos="1885950" algn="l"/>
              </a:tabLst>
            </a:pPr>
            <a:endParaRPr lang="en-US" altLang="en-US" sz="1800" b="1" dirty="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rPr>
              <a:t>Rainfall surpluses exceeded 100mm over local areas in Guinea, Mali, Burkina Faso, Nigeria, Congo, DRC, South Sudan and Ethiopia.</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a:t>
            </a:r>
            <a:r>
              <a:rPr lang="en-US" altLang="en-US" sz="1800" b="1" dirty="0" smtClean="0">
                <a:solidFill>
                  <a:schemeClr val="bg1"/>
                </a:solidFill>
                <a:latin typeface="Arial" panose="020B0604020202020204" pitchFamily="34" charset="0"/>
                <a:cs typeface="Arial" panose="020B0604020202020204" pitchFamily="34" charset="0"/>
              </a:rPr>
              <a:t>over </a:t>
            </a:r>
            <a:r>
              <a:rPr lang="en-US" altLang="en-US" sz="1800" b="1" dirty="0" smtClean="0">
                <a:solidFill>
                  <a:schemeClr val="bg1"/>
                </a:solidFill>
                <a:latin typeface="Arial" panose="020B0604020202020204" pitchFamily="34" charset="0"/>
                <a:cs typeface="Arial" panose="020B0604020202020204" pitchFamily="34" charset="0"/>
              </a:rPr>
              <a:t>western Guinea, Sierra Leone, Liberia, eastern Nigeria, Cameroon, Equatorial Guinea, Gabon and western Congo. </a:t>
            </a:r>
            <a:r>
              <a:rPr lang="en-US" altLang="en-US" sz="1800" b="1" dirty="0" smtClean="0">
                <a:solidFill>
                  <a:schemeClr val="bg1"/>
                </a:solidFill>
                <a:latin typeface="Arial" panose="020B0604020202020204" pitchFamily="34" charset="0"/>
                <a:cs typeface="Arial" panose="020B0604020202020204" pitchFamily="34" charset="0"/>
              </a:rPr>
              <a:t>In contrast, there is an increased chance for below-average rainfall over portions of northern DRC.</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eastern Senegal, much of Guinea, southwestern Mali, Liberia, local areas in Cote d’Ivoire and Ghana, Burkina Faso, Togo, Benin, Nigeria, parts of Cameroon and Chad, Gabon, northern Congo, much of CAR, northern DRC, southern Sudan, much of South Sudan, parts of Uganda and western Ethiopia.</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southern Mali, northern Cote d’Ivoire, local areas in Ghana and Nigeria, portions of Cameroon, southwestern Chad, and local areas in CAR and South Sudan.</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and Central Africa </a:t>
            </a:r>
            <a:r>
              <a:rPr lang="en-US" altLang="en-US" sz="1150" b="1" dirty="0" smtClean="0">
                <a:solidFill>
                  <a:schemeClr val="bg1"/>
                </a:solidFill>
              </a:rPr>
              <a:t>countries</a:t>
            </a:r>
            <a:r>
              <a:rPr lang="en-US" altLang="en-US" sz="1150" b="1" dirty="0" smtClean="0">
                <a:solidFill>
                  <a:schemeClr val="bg1"/>
                </a:solidFill>
              </a:rPr>
              <a:t>. Above-average rainfall was also observed over </a:t>
            </a:r>
            <a:r>
              <a:rPr lang="en-US" altLang="en-US" sz="1150" b="1" dirty="0" smtClean="0">
                <a:solidFill>
                  <a:schemeClr val="bg1"/>
                </a:solidFill>
              </a:rPr>
              <a:t>South </a:t>
            </a:r>
            <a:r>
              <a:rPr lang="en-US" altLang="en-US" sz="1150" b="1" dirty="0" smtClean="0">
                <a:solidFill>
                  <a:schemeClr val="bg1"/>
                </a:solidFill>
              </a:rPr>
              <a:t>Sudan, parts of eastern Sudan, Uganda, Eritrea, central and northern Ethiopia, local areas in western Kenya, and northern Somalia. </a:t>
            </a:r>
          </a:p>
          <a:p>
            <a:pPr algn="just" eaLnBrk="1" hangingPunct="1">
              <a:lnSpc>
                <a:spcPct val="90000"/>
              </a:lnSpc>
              <a:spcBef>
                <a:spcPct val="50000"/>
              </a:spcBef>
            </a:pPr>
            <a:r>
              <a:rPr lang="en-US" altLang="en-US" sz="1150" b="1" dirty="0" smtClean="0">
                <a:solidFill>
                  <a:schemeClr val="bg1"/>
                </a:solidFill>
              </a:rPr>
              <a:t>Rainfall was below-average over local areas in </a:t>
            </a:r>
            <a:r>
              <a:rPr lang="en-US" altLang="en-US" sz="1150" b="1" dirty="0" smtClean="0">
                <a:solidFill>
                  <a:schemeClr val="bg1"/>
                </a:solidFill>
              </a:rPr>
              <a:t>southeastern Cote d’Ivoire, </a:t>
            </a:r>
            <a:r>
              <a:rPr lang="en-US" altLang="en-US" sz="1150" b="1" dirty="0" smtClean="0">
                <a:solidFill>
                  <a:schemeClr val="bg1"/>
                </a:solidFill>
              </a:rPr>
              <a:t>western Niger, local areas in </a:t>
            </a:r>
            <a:r>
              <a:rPr lang="en-US" altLang="en-US" sz="1150" b="1" dirty="0" smtClean="0">
                <a:solidFill>
                  <a:schemeClr val="bg1"/>
                </a:solidFill>
              </a:rPr>
              <a:t>Cameroon, Congo</a:t>
            </a:r>
            <a:r>
              <a:rPr lang="en-US" altLang="en-US" sz="1150" b="1" dirty="0">
                <a:solidFill>
                  <a:schemeClr val="bg1"/>
                </a:solidFill>
              </a:rPr>
              <a:t> </a:t>
            </a:r>
            <a:r>
              <a:rPr lang="en-US" altLang="en-US" sz="1150" b="1" dirty="0" smtClean="0">
                <a:solidFill>
                  <a:schemeClr val="bg1"/>
                </a:solidFill>
              </a:rPr>
              <a:t>and DRC,</a:t>
            </a:r>
            <a:r>
              <a:rPr lang="en-US" altLang="en-US" sz="1150" b="1" dirty="0" smtClean="0">
                <a:solidFill>
                  <a:schemeClr val="bg1"/>
                </a:solidFill>
              </a:rPr>
              <a:t> </a:t>
            </a:r>
            <a:r>
              <a:rPr lang="en-US" altLang="en-US" sz="1150" b="1" dirty="0" smtClean="0">
                <a:solidFill>
                  <a:schemeClr val="bg1"/>
                </a:solidFill>
              </a:rPr>
              <a:t>Rwanda, Burundi, </a:t>
            </a:r>
            <a:r>
              <a:rPr lang="en-US" altLang="en-US" sz="1150" b="1" dirty="0" smtClean="0">
                <a:solidFill>
                  <a:schemeClr val="bg1"/>
                </a:solidFill>
              </a:rPr>
              <a:t>local areas in</a:t>
            </a:r>
            <a:r>
              <a:rPr lang="en-US" altLang="en-US" sz="1150" b="1" dirty="0" smtClean="0">
                <a:solidFill>
                  <a:schemeClr val="bg1"/>
                </a:solidFill>
              </a:rPr>
              <a:t> Uganda and </a:t>
            </a:r>
            <a:r>
              <a:rPr lang="en-US" altLang="en-US" sz="1150" b="1" dirty="0" smtClean="0">
                <a:solidFill>
                  <a:schemeClr val="bg1"/>
                </a:solidFill>
              </a:rPr>
              <a:t>southern Sudan, </a:t>
            </a:r>
            <a:r>
              <a:rPr lang="en-US" altLang="en-US" sz="1150" b="1" dirty="0" smtClean="0">
                <a:solidFill>
                  <a:schemeClr val="bg1"/>
                </a:solidFill>
              </a:rPr>
              <a:t>southeastern </a:t>
            </a:r>
            <a:r>
              <a:rPr lang="en-US" altLang="en-US" sz="1150" b="1" dirty="0" smtClean="0">
                <a:solidFill>
                  <a:schemeClr val="bg1"/>
                </a:solidFill>
              </a:rPr>
              <a:t>Kenya, parts of </a:t>
            </a:r>
            <a:r>
              <a:rPr lang="en-US" altLang="en-US" sz="1150" b="1" dirty="0" smtClean="0">
                <a:solidFill>
                  <a:schemeClr val="bg1"/>
                </a:solidFill>
              </a:rPr>
              <a:t>eastern Tanzania</a:t>
            </a:r>
            <a:r>
              <a:rPr lang="en-US" altLang="en-US" sz="1150" b="1" dirty="0" smtClean="0">
                <a:solidFill>
                  <a:schemeClr val="bg1"/>
                </a:solidFill>
              </a:rPr>
              <a:t>, </a:t>
            </a:r>
            <a:r>
              <a:rPr lang="en-US" altLang="en-US" sz="1150" b="1" dirty="0" smtClean="0">
                <a:solidFill>
                  <a:schemeClr val="bg1"/>
                </a:solidFill>
              </a:rPr>
              <a:t>central and southern Somalia</a:t>
            </a:r>
            <a:r>
              <a:rPr lang="en-US" altLang="en-US" sz="1150" b="1" dirty="0" smtClean="0">
                <a:solidFill>
                  <a:schemeClr val="bg1"/>
                </a:solidFill>
              </a:rPr>
              <a:t>, </a:t>
            </a:r>
            <a:r>
              <a:rPr lang="en-US" altLang="en-US" sz="1150" b="1" dirty="0" smtClean="0">
                <a:solidFill>
                  <a:schemeClr val="bg1"/>
                </a:solidFill>
              </a:rPr>
              <a:t>southern Ethiopia, and local </a:t>
            </a:r>
            <a:r>
              <a:rPr lang="en-US" altLang="en-US" sz="1150" b="1" dirty="0" smtClean="0">
                <a:solidFill>
                  <a:schemeClr val="bg1"/>
                </a:solidFill>
              </a:rPr>
              <a:t>area in Mozambique, </a:t>
            </a:r>
            <a:r>
              <a:rPr lang="en-US" altLang="en-US" sz="1150" b="1" dirty="0" smtClean="0">
                <a:solidFill>
                  <a:schemeClr val="bg1"/>
                </a:solidFill>
              </a:rPr>
              <a:t>South Africa and Madagascar</a:t>
            </a:r>
            <a:r>
              <a:rPr lang="en-US" altLang="en-US" sz="1150" b="1" dirty="0" smtClean="0">
                <a:solidFill>
                  <a:schemeClr val="bg1"/>
                </a:solidFill>
              </a:rPr>
              <a:t>.</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113766"/>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including the northern portions of Southern Africa. Rainfall was also above-average over northeastern Namibia, western Botswana, </a:t>
            </a:r>
            <a:r>
              <a:rPr lang="en-US" altLang="en-US" sz="1125" b="1" dirty="0" smtClean="0">
                <a:solidFill>
                  <a:schemeClr val="bg1"/>
                </a:solidFill>
              </a:rPr>
              <a:t>and portions </a:t>
            </a:r>
            <a:r>
              <a:rPr lang="en-US" altLang="en-US" sz="1125" b="1" dirty="0" smtClean="0">
                <a:solidFill>
                  <a:schemeClr val="bg1"/>
                </a:solidFill>
              </a:rPr>
              <a:t>of South </a:t>
            </a:r>
            <a:r>
              <a:rPr lang="en-US" altLang="en-US" sz="1125" b="1" dirty="0" smtClean="0">
                <a:solidFill>
                  <a:schemeClr val="bg1"/>
                </a:solidFill>
              </a:rPr>
              <a:t>Africa. </a:t>
            </a:r>
            <a:endParaRPr lang="en-US" altLang="en-US" sz="1125" b="1" dirty="0" smtClean="0">
              <a:solidFill>
                <a:schemeClr val="bg1"/>
              </a:solidFill>
            </a:endParaRPr>
          </a:p>
          <a:p>
            <a:pPr algn="just" eaLnBrk="1" hangingPunct="1">
              <a:lnSpc>
                <a:spcPct val="90000"/>
              </a:lnSpc>
              <a:spcBef>
                <a:spcPct val="50000"/>
              </a:spcBef>
            </a:pPr>
            <a:r>
              <a:rPr lang="en-US" altLang="en-US" sz="1125" b="1" dirty="0" smtClean="0">
                <a:solidFill>
                  <a:schemeClr val="bg1"/>
                </a:solidFill>
              </a:rPr>
              <a:t>Local areas in Burkina Faso, </a:t>
            </a:r>
            <a:r>
              <a:rPr lang="en-US" altLang="en-US" sz="1125" b="1" dirty="0" smtClean="0">
                <a:solidFill>
                  <a:schemeClr val="bg1"/>
                </a:solidFill>
              </a:rPr>
              <a:t>western Niger, southern </a:t>
            </a:r>
            <a:r>
              <a:rPr lang="en-US" altLang="en-US" sz="1125" b="1" dirty="0" smtClean="0">
                <a:solidFill>
                  <a:schemeClr val="bg1"/>
                </a:solidFill>
              </a:rPr>
              <a:t>Sudan, southwestern Angola, western and southern Namibia, eastern Botswana, much of Zimbabwe, parts of southern Zambia, western South Arica, much of Mozambique, </a:t>
            </a:r>
            <a:r>
              <a:rPr lang="en-US" altLang="en-US" sz="1125" b="1" dirty="0" smtClean="0">
                <a:solidFill>
                  <a:schemeClr val="bg1"/>
                </a:solidFill>
              </a:rPr>
              <a:t>and much of  Madagascar </a:t>
            </a:r>
            <a:r>
              <a:rPr lang="en-US" altLang="en-US" sz="1125" b="1" dirty="0" smtClean="0">
                <a:solidFill>
                  <a:schemeClr val="bg1"/>
                </a:solidFill>
              </a:rPr>
              <a:t>had below-average rainfall.</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northeastern Namibia, western Botswana,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a:t>
            </a:r>
            <a:r>
              <a:rPr lang="en-US" altLang="en-US" sz="1120" b="1" dirty="0" smtClean="0">
                <a:solidFill>
                  <a:schemeClr val="bg1"/>
                </a:solidFill>
                <a:latin typeface="Arial" charset="0"/>
              </a:rPr>
              <a:t>local areas in Cote d’Ivoire and Nigeria, parts of western Niger, local areas in Cameroon, Equatorial </a:t>
            </a:r>
            <a:r>
              <a:rPr lang="en-US" altLang="en-US" sz="1120" b="1" dirty="0" smtClean="0">
                <a:solidFill>
                  <a:schemeClr val="bg1"/>
                </a:solidFill>
                <a:latin typeface="Arial" charset="0"/>
              </a:rPr>
              <a:t>Guinea, </a:t>
            </a:r>
            <a:r>
              <a:rPr lang="en-US" altLang="en-US" sz="1120" b="1" dirty="0" smtClean="0">
                <a:solidFill>
                  <a:schemeClr val="bg1"/>
                </a:solidFill>
                <a:latin typeface="Arial" charset="0"/>
              </a:rPr>
              <a:t>parts of Gabon</a:t>
            </a:r>
            <a:r>
              <a:rPr lang="en-US" altLang="en-US" sz="1120" b="1" dirty="0" smtClean="0">
                <a:solidFill>
                  <a:schemeClr val="bg1"/>
                </a:solidFill>
                <a:latin typeface="Arial" charset="0"/>
              </a:rPr>
              <a:t>, northern Congo, local areas in DRC and Angola, western and southern Namibia, western South Africa, southern Zambia, northern and eastern Botswana, much of Zimbabwe, </a:t>
            </a:r>
            <a:r>
              <a:rPr lang="en-US" altLang="en-US" sz="1120" b="1" dirty="0" smtClean="0">
                <a:solidFill>
                  <a:schemeClr val="bg1"/>
                </a:solidFill>
                <a:latin typeface="Arial" charset="0"/>
              </a:rPr>
              <a:t>many parts </a:t>
            </a:r>
            <a:r>
              <a:rPr lang="en-US" altLang="en-US" sz="1120" b="1" dirty="0" smtClean="0">
                <a:solidFill>
                  <a:schemeClr val="bg1"/>
                </a:solidFill>
                <a:latin typeface="Arial" charset="0"/>
              </a:rPr>
              <a:t>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a:t>
            </a:r>
            <a:r>
              <a:rPr lang="en-US" altLang="en-US" b="1" dirty="0" smtClean="0">
                <a:solidFill>
                  <a:schemeClr val="bg1"/>
                </a:solidFill>
              </a:rPr>
              <a:t>cyclonic shear (left panel) may have contributed to the observed above-average rainfall over much of West Africa.</a:t>
            </a:r>
            <a:endParaRPr lang="en-US" altLang="en-US" b="1" dirty="0">
              <a:solidFill>
                <a:schemeClr val="bg1"/>
              </a:solidFill>
            </a:endParaRPr>
          </a:p>
        </p:txBody>
      </p:sp>
      <p:sp>
        <p:nvSpPr>
          <p:cNvPr id="9" name="Oval 8"/>
          <p:cNvSpPr/>
          <p:nvPr/>
        </p:nvSpPr>
        <p:spPr>
          <a:xfrm rot="5239435">
            <a:off x="1332388" y="2252492"/>
            <a:ext cx="761170" cy="175424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local areas in Guinea, </a:t>
            </a:r>
            <a:r>
              <a:rPr lang="en-US" altLang="en-US" sz="1250" b="1" dirty="0" smtClean="0">
                <a:solidFill>
                  <a:schemeClr val="bg1"/>
                </a:solidFill>
              </a:rPr>
              <a:t>Mai, Sierra </a:t>
            </a:r>
            <a:r>
              <a:rPr lang="en-US" altLang="en-US" sz="1250" b="1" dirty="0" smtClean="0">
                <a:solidFill>
                  <a:schemeClr val="bg1"/>
                </a:solidFill>
              </a:rPr>
              <a:t>Leone, Liberia, </a:t>
            </a:r>
            <a:r>
              <a:rPr lang="en-US" altLang="en-US" sz="1250" b="1" dirty="0" smtClean="0">
                <a:solidFill>
                  <a:schemeClr val="bg1"/>
                </a:solidFill>
              </a:rPr>
              <a:t>Ghana, Nigeria</a:t>
            </a:r>
            <a:r>
              <a:rPr lang="en-US" altLang="en-US" sz="1250" b="1" dirty="0" smtClean="0">
                <a:solidFill>
                  <a:schemeClr val="bg1"/>
                </a:solidFill>
              </a:rPr>
              <a:t>, Cameroon, DRC, western Kenya and western Ethiopia.</a:t>
            </a:r>
          </a:p>
        </p:txBody>
      </p:sp>
      <p:sp>
        <p:nvSpPr>
          <p:cNvPr id="22534" name="TextBox 2"/>
          <p:cNvSpPr txBox="1">
            <a:spLocks noChangeArrowheads="1"/>
          </p:cNvSpPr>
          <p:nvPr/>
        </p:nvSpPr>
        <p:spPr bwMode="auto">
          <a:xfrm>
            <a:off x="617351" y="1524000"/>
            <a:ext cx="334194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a:t>
            </a:r>
            <a:r>
              <a:rPr lang="en-US" altLang="en-US" b="1" dirty="0">
                <a:solidFill>
                  <a:srgbClr val="FFFF00"/>
                </a:solidFill>
              </a:rPr>
              <a:t>Valid 16  – 22 June, 2020</a:t>
            </a:r>
            <a:endParaRPr lang="en-US" altLang="en-US" dirty="0"/>
          </a:p>
        </p:txBody>
      </p:sp>
      <p:sp>
        <p:nvSpPr>
          <p:cNvPr id="22535" name="TextBox 10"/>
          <p:cNvSpPr txBox="1">
            <a:spLocks noChangeArrowheads="1"/>
          </p:cNvSpPr>
          <p:nvPr/>
        </p:nvSpPr>
        <p:spPr bwMode="auto">
          <a:xfrm>
            <a:off x="4934277" y="1524000"/>
            <a:ext cx="3410870"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23  </a:t>
            </a:r>
            <a:r>
              <a:rPr lang="en-US" altLang="en-US" b="1" dirty="0" smtClean="0">
                <a:solidFill>
                  <a:srgbClr val="FFFF00"/>
                </a:solidFill>
              </a:rPr>
              <a:t>– </a:t>
            </a:r>
            <a:r>
              <a:rPr lang="en-US" altLang="en-US" b="1" dirty="0" smtClean="0">
                <a:solidFill>
                  <a:srgbClr val="FFFF00"/>
                </a:solidFill>
              </a:rPr>
              <a:t>29 </a:t>
            </a:r>
            <a:r>
              <a:rPr lang="en-US" altLang="en-US" b="1" dirty="0" smtClean="0">
                <a:solidFill>
                  <a:srgbClr val="FFFF00"/>
                </a:solidFill>
              </a:rPr>
              <a:t>June,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175961</TotalTime>
  <Words>1405</Words>
  <Application>Microsoft Office PowerPoint</Application>
  <PresentationFormat>On-screen Show (4:3)</PresentationFormat>
  <Paragraphs>68</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8966</cp:revision>
  <cp:lastPrinted>2018-07-09T15:13:07Z</cp:lastPrinted>
  <dcterms:created xsi:type="dcterms:W3CDTF">2001-08-31T10:39:36Z</dcterms:created>
  <dcterms:modified xsi:type="dcterms:W3CDTF">2020-06-15T16:48:16Z</dcterms:modified>
</cp:coreProperties>
</file>