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1" autoAdjust="0"/>
    <p:restoredTop sz="90814" autoAdjust="0"/>
  </p:normalViewPr>
  <p:slideViewPr>
    <p:cSldViewPr>
      <p:cViewPr>
        <p:scale>
          <a:sx n="100" d="100"/>
          <a:sy n="100" d="100"/>
        </p:scale>
        <p:origin x="228" y="-9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6/22/2020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017"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22 </a:t>
            </a:r>
            <a:r>
              <a:rPr lang="en-US" altLang="en-US" sz="2800" b="1" dirty="0" smtClean="0">
                <a:solidFill>
                  <a:schemeClr val="bg1"/>
                </a:solidFill>
              </a:rPr>
              <a:t>June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23 </a:t>
            </a:r>
            <a:r>
              <a:rPr lang="en-US" altLang="en-US" b="1" dirty="0">
                <a:solidFill>
                  <a:srgbClr val="FFFF00"/>
                </a:solidFill>
              </a:rPr>
              <a:t>– </a:t>
            </a:r>
            <a:r>
              <a:rPr lang="en-US" altLang="en-US" b="1" dirty="0" smtClean="0">
                <a:solidFill>
                  <a:srgbClr val="FFFF00"/>
                </a:solidFill>
              </a:rPr>
              <a:t>29 </a:t>
            </a:r>
            <a:r>
              <a:rPr lang="en-US" altLang="en-US" b="1" dirty="0">
                <a:solidFill>
                  <a:srgbClr val="FFFF00"/>
                </a:solidFill>
              </a:rPr>
              <a:t>June, 2020</a:t>
            </a:r>
          </a:p>
        </p:txBody>
      </p:sp>
      <p:sp>
        <p:nvSpPr>
          <p:cNvPr id="11" name="Text Box 8"/>
          <p:cNvSpPr txBox="1">
            <a:spLocks noChangeArrowheads="1"/>
          </p:cNvSpPr>
          <p:nvPr/>
        </p:nvSpPr>
        <p:spPr bwMode="auto">
          <a:xfrm>
            <a:off x="3581400" y="1906756"/>
            <a:ext cx="5349875" cy="313932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below-average </a:t>
            </a:r>
            <a:r>
              <a:rPr lang="en-US" altLang="en-US" sz="1100" b="1" dirty="0">
                <a:solidFill>
                  <a:srgbClr val="FFFF00"/>
                </a:solidFill>
                <a:latin typeface="Arial" charset="0"/>
              </a:rPr>
              <a:t>rainfall over </a:t>
            </a:r>
            <a:r>
              <a:rPr lang="it-IT" altLang="en-US" sz="1100" b="1" dirty="0">
                <a:solidFill>
                  <a:srgbClr val="FFFF00"/>
                </a:solidFill>
                <a:latin typeface="Arial" charset="0"/>
              </a:rPr>
              <a:t>eastern Liberia, Cote d’Ivoire, Ghana, southwestern Burkina Faso, Togo, Benin, western Nigeria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below-average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parts of northern DRC: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parts of </a:t>
            </a:r>
            <a:r>
              <a:rPr lang="en-US" altLang="en-US" sz="1100" b="1" dirty="0" smtClean="0">
                <a:solidFill>
                  <a:srgbClr val="FFFF00"/>
                </a:solidFill>
                <a:latin typeface="Arial" charset="0"/>
              </a:rPr>
              <a:t>northeastern DRC, Uganda, Rwanda, western Kenya, southeastern South Sudan and southwestern Ethiopia: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30 June </a:t>
            </a:r>
            <a:r>
              <a:rPr lang="en-US" altLang="en-US" b="1" dirty="0" smtClean="0">
                <a:solidFill>
                  <a:srgbClr val="FFFF00"/>
                </a:solidFill>
              </a:rPr>
              <a:t>– </a:t>
            </a:r>
            <a:r>
              <a:rPr lang="en-US" altLang="en-US" b="1" dirty="0">
                <a:solidFill>
                  <a:srgbClr val="FFFF00"/>
                </a:solidFill>
              </a:rPr>
              <a:t>6</a:t>
            </a:r>
            <a:r>
              <a:rPr lang="en-US" altLang="en-US" b="1" dirty="0" smtClean="0">
                <a:solidFill>
                  <a:srgbClr val="FFFF00"/>
                </a:solidFill>
              </a:rPr>
              <a:t> July, </a:t>
            </a:r>
            <a:r>
              <a:rPr lang="en-US" altLang="en-US" b="1" dirty="0">
                <a:solidFill>
                  <a:srgbClr val="FFFF00"/>
                </a:solidFill>
              </a:rPr>
              <a:t>2020</a:t>
            </a:r>
          </a:p>
        </p:txBody>
      </p:sp>
      <p:sp>
        <p:nvSpPr>
          <p:cNvPr id="9" name="Text Box 8"/>
          <p:cNvSpPr txBox="1">
            <a:spLocks noChangeArrowheads="1"/>
          </p:cNvSpPr>
          <p:nvPr/>
        </p:nvSpPr>
        <p:spPr bwMode="auto">
          <a:xfrm>
            <a:off x="3609975" y="1905000"/>
            <a:ext cx="5349875" cy="280076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much of Guinea, Sierra Leone, southwestern Mali, western Liberia, and northwestern Cote d’Ivoire: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lower-level convergence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parts of </a:t>
            </a:r>
            <a:r>
              <a:rPr lang="en-US" altLang="en-US" sz="1100" b="1" dirty="0" smtClean="0">
                <a:solidFill>
                  <a:srgbClr val="FFFF00"/>
                </a:solidFill>
                <a:latin typeface="Arial" charset="0"/>
              </a:rPr>
              <a:t>eastern Liberia and southern Cote d’Ivoire: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parts of </a:t>
            </a:r>
            <a:r>
              <a:rPr lang="en-US" altLang="en-US" sz="1100" b="1" dirty="0" smtClean="0">
                <a:solidFill>
                  <a:srgbClr val="FFFF00"/>
                </a:solidFill>
                <a:latin typeface="Arial" charset="0"/>
              </a:rPr>
              <a:t>Nigeria and Cameroon: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3496470"/>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much of Guinea, Sierra Leone, local areas in Mali, parts of Burkina Faso and Ghana, northern Togo, Benin, many parts of Nigeria and Cameroon, southern Chad, CAR, northern Gabon, northern Congo, northern DRC, South Sudan, western Ethiopia, and parts of Madagascar</a:t>
            </a:r>
            <a:r>
              <a:rPr lang="en-US" altLang="en-US" sz="1200" b="1" dirty="0" smtClean="0">
                <a:solidFill>
                  <a:schemeClr val="bg1"/>
                </a:solidFill>
              </a:rPr>
              <a:t>. Below-average </a:t>
            </a:r>
            <a:r>
              <a:rPr lang="en-US" altLang="en-US" sz="1200" b="1" dirty="0">
                <a:solidFill>
                  <a:schemeClr val="bg1"/>
                </a:solidFill>
              </a:rPr>
              <a:t>rainfall was observed over parts of Senegal and Mali, Liberia, Cote d’Ivoire, local areas in Burkina Faso and Ghana, parts of Niger and Nigeria, western CAR, portions of DRC, and local area in southwestern Ethiopia.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Gulf of Guinea and Central Africa countries. Above-average rainfall was also observed over South Sudan, parts of eastern Sudan, Uganda, Ethiopia, local areas in western Kenya, and northern Somalia. </a:t>
            </a:r>
            <a:r>
              <a:rPr lang="en-US" altLang="en-US" sz="1180" b="1" dirty="0" smtClean="0">
                <a:solidFill>
                  <a:schemeClr val="bg1"/>
                </a:solidFill>
              </a:rPr>
              <a:t>Rainfall </a:t>
            </a:r>
            <a:r>
              <a:rPr lang="en-US" altLang="en-US" sz="1180" b="1" dirty="0">
                <a:solidFill>
                  <a:schemeClr val="bg1"/>
                </a:solidFill>
              </a:rPr>
              <a:t>was below-average over local areas in Senegal, parts of Cote d’Ivoire, western Niger, local areas in Nigeria, Chad, Cameroon, Congo and DRC, Rwanda, Burundi, local areas in Uganda and southern Sudan, southeastern Kenya, parts of eastern Tanzania, and parts of southern Somalia.</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much of West, Central and the Greater Horn of Africa, including the northern portions of Southern Africa. Rainfall was also above-average over northeastern Namibia, western Botswana, and portions of South Africa. </a:t>
            </a:r>
            <a:r>
              <a:rPr lang="en-US" altLang="en-US" sz="1180" b="1" dirty="0" smtClean="0">
                <a:solidFill>
                  <a:schemeClr val="bg1"/>
                </a:solidFill>
              </a:rPr>
              <a:t>Western </a:t>
            </a:r>
            <a:r>
              <a:rPr lang="en-US" altLang="en-US" sz="1180" b="1" dirty="0">
                <a:solidFill>
                  <a:schemeClr val="bg1"/>
                </a:solidFill>
              </a:rPr>
              <a:t>Niger, southern Sudan, southwestern Angola, western and southern Namibia, eastern Botswana, much of Zimbabwe, parts of southern Zambia, western South Arica, southern Tanzania, much of Mozambique, and much of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below-average rainfall over eastern Liberia, Cote d’Ivoire, Ghana, southwestern Burkina Faso, Togo, Benin, western Nigeria, and parts of northern DRC. In contrast, there is an increased chance for above-average rainfall over northeastern DRC, Uganda, Rwanda, western Kenya, southeastern South Sudan, and southwestern Ethiopia.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Rainfall </a:t>
            </a:r>
            <a:r>
              <a:rPr lang="en-US" altLang="en-US" sz="1800" b="1" dirty="0" smtClean="0">
                <a:solidFill>
                  <a:schemeClr val="bg1"/>
                </a:solidFill>
              </a:rPr>
              <a:t>surpluses exceeded 100mm over local areas in </a:t>
            </a:r>
            <a:r>
              <a:rPr lang="en-US" altLang="en-US" sz="1800" b="1" dirty="0" smtClean="0">
                <a:solidFill>
                  <a:schemeClr val="bg1"/>
                </a:solidFill>
              </a:rPr>
              <a:t>Benin, Nigeria, Cameroon, DRC, South Sudan and Ethiopia.</a:t>
            </a:r>
            <a:endParaRPr lang="en-US" altLang="en-US" sz="1800" b="1" dirty="0">
              <a:solidFill>
                <a:schemeClr val="bg1"/>
              </a:solidFill>
            </a:endParaRPr>
          </a:p>
          <a:p>
            <a:pPr eaLnBrk="1" hangingPunct="1">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t>
            </a:r>
            <a:r>
              <a:rPr lang="en-US" altLang="en-US" sz="1800" b="1" dirty="0" smtClean="0">
                <a:solidFill>
                  <a:schemeClr val="bg1"/>
                </a:solidFill>
                <a:latin typeface="Arial" panose="020B0604020202020204" pitchFamily="34" charset="0"/>
                <a:cs typeface="Arial" panose="020B0604020202020204" pitchFamily="34" charset="0"/>
              </a:rPr>
              <a:t>below-average </a:t>
            </a:r>
            <a:r>
              <a:rPr lang="en-US" altLang="en-US" sz="1800" b="1" dirty="0">
                <a:solidFill>
                  <a:schemeClr val="bg1"/>
                </a:solidFill>
                <a:latin typeface="Arial" panose="020B0604020202020204" pitchFamily="34" charset="0"/>
                <a:cs typeface="Arial" panose="020B0604020202020204" pitchFamily="34" charset="0"/>
              </a:rPr>
              <a:t>rainfall </a:t>
            </a:r>
            <a:r>
              <a:rPr lang="en-US" altLang="en-US" sz="1800" b="1" dirty="0" smtClean="0">
                <a:solidFill>
                  <a:schemeClr val="bg1"/>
                </a:solidFill>
                <a:latin typeface="Arial" panose="020B0604020202020204" pitchFamily="34" charset="0"/>
                <a:cs typeface="Arial" panose="020B0604020202020204" pitchFamily="34" charset="0"/>
              </a:rPr>
              <a:t>over eastern Liberia, Cote d’Ivoire, Ghana, southwestern Burkina Faso, Togo, Benin, western Nigeria, and parts of northern DRC. </a:t>
            </a:r>
            <a:r>
              <a:rPr lang="en-US" altLang="en-US" sz="1800" b="1" dirty="0" smtClean="0">
                <a:solidFill>
                  <a:schemeClr val="bg1"/>
                </a:solidFill>
                <a:latin typeface="Arial" panose="020B0604020202020204" pitchFamily="34" charset="0"/>
                <a:cs typeface="Arial" panose="020B0604020202020204" pitchFamily="34" charset="0"/>
              </a:rPr>
              <a:t>In contrast, there is an increased chance for </a:t>
            </a:r>
            <a:r>
              <a:rPr lang="en-US" altLang="en-US" sz="1800" b="1" dirty="0" smtClean="0">
                <a:solidFill>
                  <a:schemeClr val="bg1"/>
                </a:solidFill>
                <a:latin typeface="Arial" panose="020B0604020202020204" pitchFamily="34" charset="0"/>
                <a:cs typeface="Arial" panose="020B0604020202020204" pitchFamily="34" charset="0"/>
              </a:rPr>
              <a:t>above-average </a:t>
            </a:r>
            <a:r>
              <a:rPr lang="en-US" altLang="en-US" sz="1800" b="1" dirty="0" smtClean="0">
                <a:solidFill>
                  <a:schemeClr val="bg1"/>
                </a:solidFill>
                <a:latin typeface="Arial" panose="020B0604020202020204" pitchFamily="34" charset="0"/>
                <a:cs typeface="Arial" panose="020B0604020202020204" pitchFamily="34" charset="0"/>
              </a:rPr>
              <a:t>rainfall over </a:t>
            </a:r>
            <a:r>
              <a:rPr lang="en-US" altLang="en-US" sz="1800" b="1" dirty="0" smtClean="0">
                <a:solidFill>
                  <a:schemeClr val="bg1"/>
                </a:solidFill>
                <a:latin typeface="Arial" panose="020B0604020202020204" pitchFamily="34" charset="0"/>
                <a:cs typeface="Arial" panose="020B0604020202020204" pitchFamily="34" charset="0"/>
              </a:rPr>
              <a:t>northeastern DRC, Uganda, Rwanda, western Kenya, southeastern South Sudan, and southwestern Ethiopia.</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a:t>
            </a:r>
            <a:r>
              <a:rPr lang="en-US" altLang="en-US" sz="1140" b="1" dirty="0" smtClean="0">
                <a:solidFill>
                  <a:schemeClr val="bg1"/>
                </a:solidFill>
              </a:rPr>
              <a:t>much of Guinea, Sierra Leone, local areas in Mali, parts of Burkina Faso and Ghana, northern Togo, Benin, many parts of Nigeria and Cameroon, southern Chad, CAR, northern Gabon, northern Congo, northern DRC, South Sudan, western Ethiopia, and parts of Madagascar.</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parts of Senegal and Mali, Liberia, Cote d’Ivoire, local areas in Burkina Faso and Ghana, parts of Niger and Nigeria, western CAR, portions of DRC, and local area in southwestern Ethiopia.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and Central Africa countries. Above-average rainfall was also observed over South Sudan, parts of eastern Sudan, Uganda, </a:t>
            </a:r>
            <a:r>
              <a:rPr lang="en-US" altLang="en-US" sz="1150" b="1" dirty="0" smtClean="0">
                <a:solidFill>
                  <a:schemeClr val="bg1"/>
                </a:solidFill>
              </a:rPr>
              <a:t>Ethiopia</a:t>
            </a:r>
            <a:r>
              <a:rPr lang="en-US" altLang="en-US" sz="1150" b="1" dirty="0" smtClean="0">
                <a:solidFill>
                  <a:schemeClr val="bg1"/>
                </a:solidFill>
              </a:rPr>
              <a:t>, local areas in western Kenya, and northern Somalia. </a:t>
            </a:r>
          </a:p>
          <a:p>
            <a:pPr algn="just" eaLnBrk="1" hangingPunct="1">
              <a:lnSpc>
                <a:spcPct val="90000"/>
              </a:lnSpc>
              <a:spcBef>
                <a:spcPct val="50000"/>
              </a:spcBef>
            </a:pPr>
            <a:r>
              <a:rPr lang="en-US" altLang="en-US" sz="1150" b="1" dirty="0" smtClean="0">
                <a:solidFill>
                  <a:schemeClr val="bg1"/>
                </a:solidFill>
              </a:rPr>
              <a:t>Rainfall was below-average over local areas in </a:t>
            </a:r>
            <a:r>
              <a:rPr lang="en-US" altLang="en-US" sz="1150" b="1" dirty="0" smtClean="0">
                <a:solidFill>
                  <a:schemeClr val="bg1"/>
                </a:solidFill>
              </a:rPr>
              <a:t>Senegal, parts of Cote </a:t>
            </a:r>
            <a:r>
              <a:rPr lang="en-US" altLang="en-US" sz="1150" b="1" dirty="0" smtClean="0">
                <a:solidFill>
                  <a:schemeClr val="bg1"/>
                </a:solidFill>
              </a:rPr>
              <a:t>d’Ivoire, western Niger, local areas in </a:t>
            </a:r>
            <a:r>
              <a:rPr lang="en-US" altLang="en-US" sz="1150" b="1" dirty="0" smtClean="0">
                <a:solidFill>
                  <a:schemeClr val="bg1"/>
                </a:solidFill>
              </a:rPr>
              <a:t>Nigeria, Chad, Cameroon</a:t>
            </a:r>
            <a:r>
              <a:rPr lang="en-US" altLang="en-US" sz="1150" b="1" dirty="0" smtClean="0">
                <a:solidFill>
                  <a:schemeClr val="bg1"/>
                </a:solidFill>
              </a:rPr>
              <a:t>, Congo</a:t>
            </a:r>
            <a:r>
              <a:rPr lang="en-US" altLang="en-US" sz="1150" b="1" dirty="0">
                <a:solidFill>
                  <a:schemeClr val="bg1"/>
                </a:solidFill>
              </a:rPr>
              <a:t> </a:t>
            </a:r>
            <a:r>
              <a:rPr lang="en-US" altLang="en-US" sz="1150" b="1" dirty="0" smtClean="0">
                <a:solidFill>
                  <a:schemeClr val="bg1"/>
                </a:solidFill>
              </a:rPr>
              <a:t>and DRC, Rwanda, Burundi, local areas in Uganda and southern Sudan, southeastern Kenya, parts of eastern Tanzania, </a:t>
            </a:r>
            <a:r>
              <a:rPr lang="en-US" altLang="en-US" sz="1150" b="1" dirty="0" smtClean="0">
                <a:solidFill>
                  <a:schemeClr val="bg1"/>
                </a:solidFill>
              </a:rPr>
              <a:t>and parts of southern Somalia.</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113766"/>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much of West, Central and the Greater Horn of Africa, including the northern portions of Southern Africa. Rainfall was also above-average over northeastern Namibia, western Botswana, and portions of South Africa. </a:t>
            </a:r>
          </a:p>
          <a:p>
            <a:pPr algn="just" eaLnBrk="1" hangingPunct="1">
              <a:lnSpc>
                <a:spcPct val="90000"/>
              </a:lnSpc>
              <a:spcBef>
                <a:spcPct val="50000"/>
              </a:spcBef>
            </a:pPr>
            <a:r>
              <a:rPr lang="en-US" altLang="en-US" sz="1125" b="1" dirty="0" smtClean="0">
                <a:solidFill>
                  <a:schemeClr val="bg1"/>
                </a:solidFill>
              </a:rPr>
              <a:t>Western </a:t>
            </a:r>
            <a:r>
              <a:rPr lang="en-US" altLang="en-US" sz="1125" b="1" dirty="0" smtClean="0">
                <a:solidFill>
                  <a:schemeClr val="bg1"/>
                </a:solidFill>
              </a:rPr>
              <a:t>Niger, southern Sudan, southwestern Angola, western and southern Namibia, eastern Botswana, much of Zimbabwe, parts of southern Zambia, western South Arica, </a:t>
            </a:r>
            <a:r>
              <a:rPr lang="en-US" altLang="en-US" sz="1125" b="1" dirty="0" smtClean="0">
                <a:solidFill>
                  <a:schemeClr val="bg1"/>
                </a:solidFill>
              </a:rPr>
              <a:t>southern Tanzania, much </a:t>
            </a:r>
            <a:r>
              <a:rPr lang="en-US" altLang="en-US" sz="1125" b="1" dirty="0" smtClean="0">
                <a:solidFill>
                  <a:schemeClr val="bg1"/>
                </a:solidFill>
              </a:rPr>
              <a:t>of Mozambique, and much of  Madagascar had below-average rainfall.</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26425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northeastern Namibia, western Botswana,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local areas in Cote d’Ivoire and Nigeria, parts of western Niger, local areas in Cameroon, Equatorial Guinea, parts of Gabon, northern Congo, local areas in </a:t>
            </a:r>
            <a:r>
              <a:rPr lang="en-US" altLang="en-US" sz="1120" b="1" dirty="0" smtClean="0">
                <a:solidFill>
                  <a:schemeClr val="bg1"/>
                </a:solidFill>
                <a:latin typeface="Arial" charset="0"/>
              </a:rPr>
              <a:t>Angola</a:t>
            </a:r>
            <a:r>
              <a:rPr lang="en-US" altLang="en-US" sz="1120" b="1" dirty="0" smtClean="0">
                <a:solidFill>
                  <a:schemeClr val="bg1"/>
                </a:solidFill>
                <a:latin typeface="Arial" charset="0"/>
              </a:rPr>
              <a:t>, western and southern Namibia, western South Africa, southern Zambia, northern and eastern Botswana, much of Zimbabwe, many parts of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cyclonic </a:t>
            </a:r>
            <a:r>
              <a:rPr lang="en-US" altLang="en-US" b="1" dirty="0" smtClean="0">
                <a:solidFill>
                  <a:schemeClr val="bg1"/>
                </a:solidFill>
              </a:rPr>
              <a:t>turning </a:t>
            </a:r>
            <a:r>
              <a:rPr lang="en-US" altLang="en-US" b="1" dirty="0" smtClean="0">
                <a:solidFill>
                  <a:schemeClr val="bg1"/>
                </a:solidFill>
              </a:rPr>
              <a:t>(left panel) may have contributed to the observed above-average rainfall over </a:t>
            </a:r>
            <a:r>
              <a:rPr lang="en-US" altLang="en-US" b="1" dirty="0" smtClean="0">
                <a:solidFill>
                  <a:schemeClr val="bg1"/>
                </a:solidFill>
              </a:rPr>
              <a:t>portions of West </a:t>
            </a:r>
            <a:r>
              <a:rPr lang="en-US" altLang="en-US" b="1" dirty="0" smtClean="0">
                <a:solidFill>
                  <a:schemeClr val="bg1"/>
                </a:solidFill>
              </a:rPr>
              <a:t>Africa.</a:t>
            </a:r>
            <a:endParaRPr lang="en-US" altLang="en-US" b="1" dirty="0">
              <a:solidFill>
                <a:schemeClr val="bg1"/>
              </a:solidFill>
            </a:endParaRPr>
          </a:p>
        </p:txBody>
      </p:sp>
      <p:sp>
        <p:nvSpPr>
          <p:cNvPr id="9" name="Oval 8"/>
          <p:cNvSpPr/>
          <p:nvPr/>
        </p:nvSpPr>
        <p:spPr>
          <a:xfrm rot="5239435">
            <a:off x="1370365" y="2212698"/>
            <a:ext cx="681495" cy="1754244"/>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22"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Guinea, southern Mali, Benin, Nigeria, Cameroon, northern DRC, parts of eastern Uganda and western Kenya, and western Ethiopia.</a:t>
            </a:r>
            <a:endParaRPr lang="en-US" altLang="en-US" sz="1250" b="1" dirty="0" smtClean="0">
              <a:solidFill>
                <a:schemeClr val="bg1"/>
              </a:solidFill>
            </a:endParaRPr>
          </a:p>
        </p:txBody>
      </p:sp>
      <p:sp>
        <p:nvSpPr>
          <p:cNvPr id="22534" name="TextBox 2"/>
          <p:cNvSpPr txBox="1">
            <a:spLocks noChangeArrowheads="1"/>
          </p:cNvSpPr>
          <p:nvPr/>
        </p:nvSpPr>
        <p:spPr bwMode="auto">
          <a:xfrm>
            <a:off x="617351" y="1524000"/>
            <a:ext cx="3341942"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smtClean="0">
                <a:solidFill>
                  <a:srgbClr val="FFFF00"/>
                </a:solidFill>
              </a:rPr>
              <a:t>23</a:t>
            </a:r>
            <a:r>
              <a:rPr lang="en-US" altLang="en-US" b="1" dirty="0" smtClean="0">
                <a:solidFill>
                  <a:srgbClr val="FFFF00"/>
                </a:solidFill>
              </a:rPr>
              <a:t>  – 29 June, 2020</a:t>
            </a:r>
            <a:endParaRPr lang="en-US" altLang="en-US" dirty="0"/>
          </a:p>
        </p:txBody>
      </p:sp>
      <p:sp>
        <p:nvSpPr>
          <p:cNvPr id="22535" name="TextBox 10"/>
          <p:cNvSpPr txBox="1">
            <a:spLocks noChangeArrowheads="1"/>
          </p:cNvSpPr>
          <p:nvPr/>
        </p:nvSpPr>
        <p:spPr bwMode="auto">
          <a:xfrm>
            <a:off x="4764777" y="1524000"/>
            <a:ext cx="3749874"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30 June  </a:t>
            </a:r>
            <a:r>
              <a:rPr lang="en-US" altLang="en-US" b="1" dirty="0" smtClean="0">
                <a:solidFill>
                  <a:srgbClr val="FFFF00"/>
                </a:solidFill>
              </a:rPr>
              <a:t>– </a:t>
            </a:r>
            <a:r>
              <a:rPr lang="en-US" altLang="en-US" b="1" dirty="0">
                <a:solidFill>
                  <a:srgbClr val="FFFF00"/>
                </a:solidFill>
              </a:rPr>
              <a:t>6</a:t>
            </a:r>
            <a:r>
              <a:rPr lang="en-US" altLang="en-US" b="1" dirty="0" smtClean="0">
                <a:solidFill>
                  <a:srgbClr val="FFFF00"/>
                </a:solidFill>
              </a:rPr>
              <a:t> July, </a:t>
            </a:r>
            <a:r>
              <a:rPr lang="en-US" altLang="en-US" b="1" dirty="0" smtClean="0">
                <a:solidFill>
                  <a:srgbClr val="FFFF00"/>
                </a:solidFill>
              </a:rPr>
              <a:t>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176211</TotalTime>
  <Words>1366</Words>
  <Application>Microsoft Office PowerPoint</Application>
  <PresentationFormat>On-screen Show (4:3)</PresentationFormat>
  <Paragraphs>64</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8978</cp:revision>
  <cp:lastPrinted>2018-07-09T15:13:07Z</cp:lastPrinted>
  <dcterms:created xsi:type="dcterms:W3CDTF">2001-08-31T10:39:36Z</dcterms:created>
  <dcterms:modified xsi:type="dcterms:W3CDTF">2020-06-22T17:45:20Z</dcterms:modified>
</cp:coreProperties>
</file>