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5" r:id="rId2"/>
    <p:sldId id="326" r:id="rId3"/>
    <p:sldId id="485" r:id="rId4"/>
    <p:sldId id="477" r:id="rId5"/>
    <p:sldId id="501" r:id="rId6"/>
    <p:sldId id="502" r:id="rId7"/>
    <p:sldId id="503" r:id="rId8"/>
    <p:sldId id="482" r:id="rId9"/>
    <p:sldId id="506" r:id="rId10"/>
    <p:sldId id="507" r:id="rId11"/>
    <p:sldId id="508" r:id="rId12"/>
    <p:sldId id="505"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1" autoAdjust="0"/>
    <p:restoredTop sz="90814" autoAdjust="0"/>
  </p:normalViewPr>
  <p:slideViewPr>
    <p:cSldViewPr>
      <p:cViewPr>
        <p:scale>
          <a:sx n="100" d="100"/>
          <a:sy n="100" d="100"/>
        </p:scale>
        <p:origin x="228" y="-15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6/29/2020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2037"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29 </a:t>
            </a:r>
            <a:r>
              <a:rPr lang="en-US" altLang="en-US" sz="2800" b="1" dirty="0" smtClean="0">
                <a:solidFill>
                  <a:schemeClr val="bg1"/>
                </a:solidFill>
              </a:rPr>
              <a:t>June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584775"/>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30 June – 6 July, 2020</a:t>
            </a:r>
          </a:p>
          <a:p>
            <a:pPr marL="457200" indent="-457200" algn="ctr" eaLnBrk="1" hangingPunct="1"/>
            <a:endParaRPr lang="en-US" altLang="en-US" b="1" dirty="0">
              <a:solidFill>
                <a:srgbClr val="FFFF00"/>
              </a:solidFill>
            </a:endParaRPr>
          </a:p>
        </p:txBody>
      </p:sp>
      <p:sp>
        <p:nvSpPr>
          <p:cNvPr id="11" name="Text Box 8"/>
          <p:cNvSpPr txBox="1">
            <a:spLocks noChangeArrowheads="1"/>
          </p:cNvSpPr>
          <p:nvPr/>
        </p:nvSpPr>
        <p:spPr bwMode="auto">
          <a:xfrm>
            <a:off x="3581400" y="1906756"/>
            <a:ext cx="5349875" cy="347787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t>
            </a:r>
            <a:r>
              <a:rPr lang="en-US" altLang="en-US" sz="1100" b="1" dirty="0" smtClean="0">
                <a:solidFill>
                  <a:srgbClr val="FFFF00"/>
                </a:solidFill>
                <a:latin typeface="Arial" charset="0"/>
              </a:rPr>
              <a:t>above-average </a:t>
            </a:r>
            <a:r>
              <a:rPr lang="en-US" altLang="en-US" sz="1100" b="1" dirty="0">
                <a:solidFill>
                  <a:srgbClr val="FFFF00"/>
                </a:solidFill>
                <a:latin typeface="Arial" charset="0"/>
              </a:rPr>
              <a:t>rainfall over </a:t>
            </a:r>
            <a:r>
              <a:rPr lang="it-IT" altLang="en-US" sz="1100" b="1" dirty="0" smtClean="0">
                <a:solidFill>
                  <a:srgbClr val="FFFF00"/>
                </a:solidFill>
                <a:latin typeface="Arial" charset="0"/>
              </a:rPr>
              <a:t>Guinea-Bissau, southeastern Senegal, Guinea, Sierra Leone and southwestern Mali</a:t>
            </a:r>
            <a:r>
              <a:rPr lang="en-US" altLang="en-US" sz="1100" b="1" dirty="0" smtClean="0">
                <a:solidFill>
                  <a:srgbClr val="FFFF00"/>
                </a:solidFill>
                <a:latin typeface="Arial" charset="0"/>
              </a:rPr>
              <a:t>: </a:t>
            </a:r>
            <a:r>
              <a:rPr lang="en-US" altLang="en-US" sz="1100" dirty="0">
                <a:solidFill>
                  <a:schemeClr val="bg1"/>
                </a:solidFill>
                <a:latin typeface="Arial" charset="0"/>
              </a:rPr>
              <a:t>An area of </a:t>
            </a:r>
            <a:r>
              <a:rPr lang="en-US" altLang="en-US" sz="1100" dirty="0" smtClean="0">
                <a:solidFill>
                  <a:schemeClr val="bg1"/>
                </a:solidFill>
                <a:latin typeface="Arial" charset="0"/>
              </a:rPr>
              <a:t>anomalous lower-level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enhance </a:t>
            </a:r>
            <a:r>
              <a:rPr lang="en-US" altLang="en-US" sz="1100" dirty="0">
                <a:solidFill>
                  <a:schemeClr val="bg1"/>
                </a:solidFill>
                <a:latin typeface="Arial" charset="0"/>
              </a:rPr>
              <a:t>rainfall in the 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below-average rainfall over southern Cote d’Ivoire, and the neighboring areas of eastern Liberia and southwestern Ghana: </a:t>
            </a:r>
            <a:r>
              <a:rPr lang="en-US" altLang="en-US" sz="1100" dirty="0">
                <a:solidFill>
                  <a:schemeClr val="bg1"/>
                </a:solidFill>
                <a:latin typeface="Arial" charset="0"/>
              </a:rPr>
              <a:t>An area of anomalous </a:t>
            </a:r>
            <a:r>
              <a:rPr lang="en-US" altLang="en-US" sz="1100" dirty="0" smtClean="0">
                <a:solidFill>
                  <a:schemeClr val="bg1"/>
                </a:solidFill>
                <a:latin typeface="Arial" charset="0"/>
              </a:rPr>
              <a:t>upper-level </a:t>
            </a:r>
            <a:r>
              <a:rPr lang="en-US" altLang="en-US" sz="1100" dirty="0">
                <a:solidFill>
                  <a:schemeClr val="bg1"/>
                </a:solidFill>
                <a:latin typeface="Arial" charset="0"/>
              </a:rPr>
              <a:t>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t>
            </a:r>
            <a:r>
              <a:rPr lang="en-US" altLang="en-US" sz="1100" b="1" dirty="0" smtClean="0">
                <a:solidFill>
                  <a:srgbClr val="FFFF00"/>
                </a:solidFill>
                <a:latin typeface="Arial" charset="0"/>
              </a:rPr>
              <a:t>above-average </a:t>
            </a:r>
            <a:r>
              <a:rPr lang="en-US" altLang="en-US" sz="1100" b="1" dirty="0">
                <a:solidFill>
                  <a:srgbClr val="FFFF00"/>
                </a:solidFill>
                <a:latin typeface="Arial" charset="0"/>
              </a:rPr>
              <a:t>rainfall over </a:t>
            </a:r>
            <a:r>
              <a:rPr lang="en-US" altLang="en-US" sz="1100" b="1" dirty="0">
                <a:solidFill>
                  <a:srgbClr val="FFFF00"/>
                </a:solidFill>
                <a:latin typeface="Arial" charset="0"/>
              </a:rPr>
              <a:t>southern Benin, </a:t>
            </a:r>
            <a:r>
              <a:rPr lang="en-US" altLang="en-US" sz="1100" b="1" dirty="0" smtClean="0">
                <a:solidFill>
                  <a:srgbClr val="FFFF00"/>
                </a:solidFill>
                <a:latin typeface="Arial" charset="0"/>
              </a:rPr>
              <a:t>southern Nigeria, Cameroon</a:t>
            </a:r>
            <a:r>
              <a:rPr lang="en-US" altLang="en-US" sz="1100" b="1" dirty="0">
                <a:solidFill>
                  <a:srgbClr val="FFFF00"/>
                </a:solidFill>
                <a:latin typeface="Arial" charset="0"/>
              </a:rPr>
              <a:t>, western CAR, northern Congo, and northern DRC: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7 – </a:t>
            </a:r>
            <a:r>
              <a:rPr lang="en-US" altLang="en-US" b="1" dirty="0" smtClean="0">
                <a:solidFill>
                  <a:srgbClr val="FFFF00"/>
                </a:solidFill>
              </a:rPr>
              <a:t>13</a:t>
            </a:r>
            <a:r>
              <a:rPr lang="en-US" altLang="en-US" b="1" dirty="0" smtClean="0">
                <a:solidFill>
                  <a:srgbClr val="FFFF00"/>
                </a:solidFill>
              </a:rPr>
              <a:t> </a:t>
            </a:r>
            <a:r>
              <a:rPr lang="en-US" altLang="en-US" b="1" dirty="0" smtClean="0">
                <a:solidFill>
                  <a:srgbClr val="FFFF00"/>
                </a:solidFill>
              </a:rPr>
              <a:t>July, </a:t>
            </a:r>
            <a:r>
              <a:rPr lang="en-US" altLang="en-US" b="1" dirty="0">
                <a:solidFill>
                  <a:srgbClr val="FFFF00"/>
                </a:solidFill>
              </a:rPr>
              <a:t>2020</a:t>
            </a:r>
          </a:p>
        </p:txBody>
      </p:sp>
      <p:sp>
        <p:nvSpPr>
          <p:cNvPr id="9" name="Text Box 8"/>
          <p:cNvSpPr txBox="1">
            <a:spLocks noChangeArrowheads="1"/>
          </p:cNvSpPr>
          <p:nvPr/>
        </p:nvSpPr>
        <p:spPr bwMode="auto">
          <a:xfrm>
            <a:off x="3609975" y="1905000"/>
            <a:ext cx="5349875" cy="2970044"/>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t>
            </a:r>
            <a:r>
              <a:rPr lang="en-US" altLang="en-US" sz="1100" b="1" dirty="0" smtClean="0">
                <a:solidFill>
                  <a:srgbClr val="FFFF00"/>
                </a:solidFill>
                <a:latin typeface="Arial" charset="0"/>
              </a:rPr>
              <a:t>above-average </a:t>
            </a:r>
            <a:r>
              <a:rPr lang="en-US" altLang="en-US" sz="1100" b="1" dirty="0">
                <a:solidFill>
                  <a:srgbClr val="FFFF00"/>
                </a:solidFill>
                <a:latin typeface="Arial" charset="0"/>
              </a:rPr>
              <a:t>rainfall over </a:t>
            </a:r>
            <a:r>
              <a:rPr lang="en-US" altLang="en-US" sz="1100" b="1" dirty="0" smtClean="0">
                <a:solidFill>
                  <a:srgbClr val="FFFF00"/>
                </a:solidFill>
                <a:latin typeface="Arial" charset="0"/>
              </a:rPr>
              <a:t>Guinea-Bissau, Guinea, southwestern Mali, Sierra Leone, and western Liberia: </a:t>
            </a:r>
            <a:r>
              <a:rPr lang="en-US" altLang="en-US" sz="1100" dirty="0">
                <a:solidFill>
                  <a:schemeClr val="bg1"/>
                </a:solidFill>
                <a:latin typeface="Arial" charset="0"/>
              </a:rPr>
              <a:t>An area of </a:t>
            </a:r>
            <a:r>
              <a:rPr lang="en-US" altLang="en-US" sz="1100" dirty="0" smtClean="0">
                <a:solidFill>
                  <a:schemeClr val="bg1"/>
                </a:solidFill>
                <a:latin typeface="Arial" charset="0"/>
              </a:rPr>
              <a:t>anomalous lower-level convergence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enhance </a:t>
            </a:r>
            <a:r>
              <a:rPr lang="en-US" altLang="en-US" sz="1100" dirty="0">
                <a:solidFill>
                  <a:schemeClr val="bg1"/>
                </a:solidFill>
                <a:latin typeface="Arial" charset="0"/>
              </a:rPr>
              <a:t>rainfall in the 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below-average rainfall over southern Cote d’Ivoire, and the neighboring areas of eastern Liberia and southwestern Ghana: </a:t>
            </a:r>
            <a:r>
              <a:rPr lang="en-US" altLang="en-US" sz="1100" dirty="0">
                <a:solidFill>
                  <a:schemeClr val="bg1"/>
                </a:solidFill>
                <a:latin typeface="Arial" charset="0"/>
              </a:rPr>
              <a:t>An area of anomalous </a:t>
            </a:r>
            <a:r>
              <a:rPr lang="en-US" altLang="en-US" sz="1100" dirty="0" smtClean="0">
                <a:solidFill>
                  <a:schemeClr val="bg1"/>
                </a:solidFill>
                <a:latin typeface="Arial" charset="0"/>
              </a:rPr>
              <a:t>upper-level </a:t>
            </a:r>
            <a:r>
              <a:rPr lang="en-US" altLang="en-US" sz="1100" dirty="0">
                <a:solidFill>
                  <a:schemeClr val="bg1"/>
                </a:solidFill>
                <a:latin typeface="Arial" charset="0"/>
              </a:rPr>
              <a:t>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t>
            </a:r>
            <a:r>
              <a:rPr lang="en-US" altLang="en-US" sz="1100" b="1" dirty="0" smtClean="0">
                <a:solidFill>
                  <a:srgbClr val="FFFF00"/>
                </a:solidFill>
                <a:latin typeface="Arial" charset="0"/>
              </a:rPr>
              <a:t>above-average </a:t>
            </a:r>
            <a:r>
              <a:rPr lang="en-US" altLang="en-US" sz="1100" b="1" dirty="0">
                <a:solidFill>
                  <a:srgbClr val="FFFF00"/>
                </a:solidFill>
                <a:latin typeface="Arial" charset="0"/>
              </a:rPr>
              <a:t>rainfall over </a:t>
            </a:r>
            <a:r>
              <a:rPr lang="en-US" altLang="en-US" sz="1100" b="1" dirty="0" smtClean="0">
                <a:solidFill>
                  <a:srgbClr val="FFFF00"/>
                </a:solidFill>
                <a:latin typeface="Arial" charset="0"/>
              </a:rPr>
              <a:t>parts of eastern Burkina Faso, western Niger, northern Benin, much of Nigeria, southern Chad, Cameroon, and parts of western Sudan: </a:t>
            </a:r>
            <a:r>
              <a:rPr lang="en-US" altLang="en-US" sz="1100" dirty="0">
                <a:solidFill>
                  <a:schemeClr val="bg1"/>
                </a:solidFill>
                <a:latin typeface="Arial" charset="0"/>
              </a:rPr>
              <a:t>An area of anomalous lower-level convergence and upper-level divergence is expected to enhance rainfall in the </a:t>
            </a:r>
            <a:r>
              <a:rPr lang="en-US" altLang="en-US" sz="1100" dirty="0" smtClean="0">
                <a:solidFill>
                  <a:schemeClr val="bg1"/>
                </a:solidFill>
                <a:latin typeface="Arial" charset="0"/>
              </a:rPr>
              <a:t>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b="1" dirty="0" smtClean="0">
              <a:solidFill>
                <a:schemeClr val="bg1"/>
              </a:solidFill>
              <a:latin typeface="Arial" charset="0"/>
            </a:endParaRPr>
          </a:p>
          <a:p>
            <a:pPr marL="0" indent="0" algn="just">
              <a:spcBef>
                <a:spcPct val="0"/>
              </a:spcBef>
              <a:buNone/>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194790"/>
            <a:ext cx="8839200" cy="4583242"/>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7 days, rainfall was above-average over southeastern Senegal, western and eastern Guinea, southwestern Mali, western Liberia, northern Cote d’Ivoire, western and eastern Burkina Faso, many parts of Nigeria, central and northern Cameroon, local areas in Chad, CAR, northern DRC, southern Sudan, parts of South Sudan and Uganda, local areas in Kenya and many parts of Ethiopia</a:t>
            </a:r>
            <a:r>
              <a:rPr lang="en-US" altLang="en-US" sz="1200" b="1" dirty="0" smtClean="0">
                <a:solidFill>
                  <a:schemeClr val="bg1"/>
                </a:solidFill>
              </a:rPr>
              <a:t>. Below-average </a:t>
            </a:r>
            <a:r>
              <a:rPr lang="en-US" altLang="en-US" sz="1200" b="1" dirty="0">
                <a:solidFill>
                  <a:schemeClr val="bg1"/>
                </a:solidFill>
              </a:rPr>
              <a:t>rainfall was observed over parts of Senegal and Mali, eastern Liberia, southern Cote d’Ivoire, central Burkina Faso, parts of Ghana and Niger, central and southern Benin, Nigeria, southern Cameroon, and parts of eastern CAR and South Sudan.</a:t>
            </a:r>
          </a:p>
          <a:p>
            <a:pPr marL="171450" indent="-171450" algn="just" eaLnBrk="1" hangingPunct="1">
              <a:lnSpc>
                <a:spcPct val="90000"/>
              </a:lnSpc>
              <a:spcBef>
                <a:spcPct val="50000"/>
              </a:spcBef>
              <a:buFontTx/>
              <a:buChar char="•"/>
            </a:pPr>
            <a:r>
              <a:rPr lang="en-US" altLang="en-US" sz="1180" b="1" dirty="0">
                <a:solidFill>
                  <a:schemeClr val="bg1"/>
                </a:solidFill>
              </a:rPr>
              <a:t>During the past 30 days, rainfall was above-average over many places in West and Central Africa countries. Above-average rainfall was also observed over South Sudan, parts of eastern and southern Sudan, Uganda, Ethiopia, local areas in western Kenya, and northern Somalia. </a:t>
            </a:r>
            <a:r>
              <a:rPr lang="en-US" altLang="en-US" sz="1180" b="1" dirty="0" smtClean="0">
                <a:solidFill>
                  <a:schemeClr val="bg1"/>
                </a:solidFill>
              </a:rPr>
              <a:t>Rainfall </a:t>
            </a:r>
            <a:r>
              <a:rPr lang="en-US" altLang="en-US" sz="1180" b="1" dirty="0">
                <a:solidFill>
                  <a:schemeClr val="bg1"/>
                </a:solidFill>
              </a:rPr>
              <a:t>was below-average over local areas in Senegal, parts of Cote d’Ivoire, western and southern Niger, local areas in Nigeria, Chad, Cameroon, DRC and Ethiopia. Below-average rainfall was also observed over portions of South Africa.</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was above-average over much of West, Central and the Greater Horn of Africa, including the northern portions of Southern Africa. Rainfall was also above-average over northeastern Namibia, western Botswana, and portions of South Africa. </a:t>
            </a:r>
            <a:r>
              <a:rPr lang="en-US" altLang="en-US" sz="1180" b="1" dirty="0" smtClean="0">
                <a:solidFill>
                  <a:schemeClr val="bg1"/>
                </a:solidFill>
              </a:rPr>
              <a:t>Local </a:t>
            </a:r>
            <a:r>
              <a:rPr lang="en-US" altLang="en-US" sz="1180" b="1" dirty="0">
                <a:solidFill>
                  <a:schemeClr val="bg1"/>
                </a:solidFill>
              </a:rPr>
              <a:t>areas in Senegal, parts of western, southern Niger and southern Sudan, southwestern Angola, western and southern Namibia, eastern Botswana, much of Zimbabwe, many parts of Zambia, western and northeastern South Arica, southern Tanzania, and much of Mozambique  Madagascar had below-average rainfall</a:t>
            </a:r>
            <a:r>
              <a:rPr lang="en-US" altLang="en-US" sz="1180" b="1" dirty="0" smtClean="0">
                <a:solidFill>
                  <a:schemeClr val="bg1"/>
                </a:solidFill>
              </a:rPr>
              <a:t>. </a:t>
            </a:r>
          </a:p>
          <a:p>
            <a:pPr marL="171450" indent="-171450" algn="just" eaLnBrk="1" hangingPunct="1">
              <a:lnSpc>
                <a:spcPct val="90000"/>
              </a:lnSpc>
              <a:spcBef>
                <a:spcPct val="50000"/>
              </a:spcBef>
              <a:buFontTx/>
              <a:buChar char="•"/>
            </a:pPr>
            <a:r>
              <a:rPr lang="en-US" altLang="en-US" sz="1200" b="1" dirty="0" smtClean="0">
                <a:solidFill>
                  <a:schemeClr val="bg1"/>
                </a:solidFill>
                <a:latin typeface="Arial" panose="020B0604020202020204" pitchFamily="34" charset="0"/>
                <a:cs typeface="Arial" panose="020B0604020202020204" pitchFamily="34" charset="0"/>
              </a:rPr>
              <a:t>Week-1 </a:t>
            </a:r>
            <a:r>
              <a:rPr lang="en-US" altLang="en-US" sz="1200" b="1" dirty="0">
                <a:solidFill>
                  <a:schemeClr val="bg1"/>
                </a:solidFill>
                <a:latin typeface="Arial" panose="020B0604020202020204" pitchFamily="34" charset="0"/>
                <a:cs typeface="Arial" panose="020B0604020202020204" pitchFamily="34" charset="0"/>
              </a:rPr>
              <a:t>outlooks call for an increased chance for above-average rainfall over Guinea-Bissau, Guinea-Conakry, southeastern Senegal, Sierra Leone, southwestern Mali, southern Benin, southern Nigeria, western CAR, northern Congo and northern DRC. In contrast, there is an increased chance for below-average rainfall over eastern Liberia, southern Cote d’Ivoire and southwestern </a:t>
            </a:r>
            <a:r>
              <a:rPr lang="en-US" altLang="en-US" sz="1200" b="1" dirty="0" smtClean="0">
                <a:solidFill>
                  <a:schemeClr val="bg1"/>
                </a:solidFill>
                <a:latin typeface="Arial" panose="020B0604020202020204" pitchFamily="34" charset="0"/>
                <a:cs typeface="Arial" panose="020B0604020202020204" pitchFamily="34" charset="0"/>
              </a:rPr>
              <a:t>Ghana.</a:t>
            </a:r>
          </a:p>
          <a:p>
            <a:pPr marL="171450" indent="-171450" algn="just" eaLnBrk="1" hangingPunct="1">
              <a:lnSpc>
                <a:spcPct val="90000"/>
              </a:lnSpc>
              <a:spcBef>
                <a:spcPct val="50000"/>
              </a:spcBef>
              <a:buFontTx/>
              <a:buChar char="•"/>
            </a:pPr>
            <a:r>
              <a:rPr lang="en-US" altLang="en-US" sz="1200" b="1" dirty="0">
                <a:solidFill>
                  <a:schemeClr val="bg1"/>
                </a:solidFill>
                <a:latin typeface="Arial" panose="020B0604020202020204" pitchFamily="34" charset="0"/>
                <a:cs typeface="Arial" panose="020B0604020202020204" pitchFamily="34" charset="0"/>
              </a:rPr>
              <a:t>Week-2 outlooks call for an increased chance for above-average rainfall over Guinea-Bissau, Guinea-Conakry, Sierra Leone, southwestern Mali, western Liberia, parts of eastern Burkina Faso, western Niger, northern Benin, much of Nigeria, Cameroon, southern Chad and parts of western Sudan. In contrast, there is an increased chance for below-average rainfall over southern Cote d’Ivoire and the neighboring areas of eastern Liberia and southwestern Ghana.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304800" y="1828800"/>
            <a:ext cx="8458200" cy="48006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800" b="1" dirty="0" smtClean="0">
                <a:solidFill>
                  <a:schemeClr val="bg1"/>
                </a:solidFill>
              </a:rPr>
              <a:t>Rainfall surpluses exceeded 100mm over local areas in </a:t>
            </a:r>
            <a:r>
              <a:rPr lang="en-US" altLang="en-US" sz="1800" b="1" dirty="0" smtClean="0">
                <a:solidFill>
                  <a:schemeClr val="bg1"/>
                </a:solidFill>
              </a:rPr>
              <a:t>Guinea, Mali, Nigeria, Central African Republic, DRC, South Sudan and Sudan.</a:t>
            </a:r>
            <a:endParaRPr lang="en-US" altLang="en-US" sz="1800" b="1" dirty="0">
              <a:solidFill>
                <a:schemeClr val="bg1"/>
              </a:solidFill>
            </a:endParaRPr>
          </a:p>
          <a:p>
            <a:pPr eaLnBrk="1" hangingPunct="1">
              <a:tabLst>
                <a:tab pos="1885950" algn="l"/>
              </a:tabLst>
            </a:pPr>
            <a:endParaRPr lang="en-US" altLang="en-US" sz="1800" b="1" dirty="0" smtClean="0">
              <a:solidFill>
                <a:schemeClr val="bg1"/>
              </a:solidFill>
            </a:endParaRPr>
          </a:p>
          <a:p>
            <a:pPr marL="342900" indent="-342900" algn="just" eaLnBrk="1" hangingPunct="1">
              <a:buFontTx/>
              <a:buChar char="•"/>
              <a:tabLst>
                <a:tab pos="1885950" algn="l"/>
              </a:tabLst>
            </a:pPr>
            <a:r>
              <a:rPr lang="en-US" altLang="en-US" sz="1800" b="1" dirty="0" smtClean="0">
                <a:solidFill>
                  <a:schemeClr val="bg1"/>
                </a:solidFill>
                <a:latin typeface="Arial" panose="020B0604020202020204" pitchFamily="34" charset="0"/>
                <a:cs typeface="Arial" panose="020B0604020202020204" pitchFamily="34" charset="0"/>
              </a:rPr>
              <a:t>Week-1 </a:t>
            </a:r>
            <a:r>
              <a:rPr lang="en-US" altLang="en-US" sz="1800" b="1" dirty="0">
                <a:solidFill>
                  <a:schemeClr val="bg1"/>
                </a:solidFill>
                <a:latin typeface="Arial" panose="020B0604020202020204" pitchFamily="34" charset="0"/>
                <a:cs typeface="Arial" panose="020B0604020202020204" pitchFamily="34" charset="0"/>
              </a:rPr>
              <a:t>outlooks call for an increased chance for </a:t>
            </a:r>
            <a:r>
              <a:rPr lang="en-US" altLang="en-US" sz="1800" b="1" dirty="0" smtClean="0">
                <a:solidFill>
                  <a:schemeClr val="bg1"/>
                </a:solidFill>
                <a:latin typeface="Arial" panose="020B0604020202020204" pitchFamily="34" charset="0"/>
                <a:cs typeface="Arial" panose="020B0604020202020204" pitchFamily="34" charset="0"/>
              </a:rPr>
              <a:t>above-average rainfall over Guinea-Bissau, Guinea-Conakry, southeastern Senegal, Sierra Leone, southwestern Mali, southern Benin, southern Nigeria, western CAR, northern </a:t>
            </a:r>
            <a:r>
              <a:rPr lang="en-US" altLang="en-US" sz="1800" b="1" dirty="0" smtClean="0">
                <a:solidFill>
                  <a:schemeClr val="bg1"/>
                </a:solidFill>
                <a:latin typeface="Arial" panose="020B0604020202020204" pitchFamily="34" charset="0"/>
                <a:cs typeface="Arial" panose="020B0604020202020204" pitchFamily="34" charset="0"/>
              </a:rPr>
              <a:t>C</a:t>
            </a:r>
            <a:r>
              <a:rPr lang="en-US" altLang="en-US" sz="1800" b="1" dirty="0" smtClean="0">
                <a:solidFill>
                  <a:schemeClr val="bg1"/>
                </a:solidFill>
                <a:latin typeface="Arial" panose="020B0604020202020204" pitchFamily="34" charset="0"/>
                <a:cs typeface="Arial" panose="020B0604020202020204" pitchFamily="34" charset="0"/>
              </a:rPr>
              <a:t>ongo</a:t>
            </a:r>
            <a:r>
              <a:rPr lang="en-US" altLang="en-US" sz="1800" b="1" dirty="0">
                <a:solidFill>
                  <a:schemeClr val="bg1"/>
                </a:solidFill>
                <a:latin typeface="Arial" panose="020B0604020202020204" pitchFamily="34" charset="0"/>
                <a:cs typeface="Arial" panose="020B0604020202020204" pitchFamily="34" charset="0"/>
              </a:rPr>
              <a:t> </a:t>
            </a:r>
            <a:r>
              <a:rPr lang="en-US" altLang="en-US" sz="1800" b="1" dirty="0" smtClean="0">
                <a:solidFill>
                  <a:schemeClr val="bg1"/>
                </a:solidFill>
                <a:latin typeface="Arial" panose="020B0604020202020204" pitchFamily="34" charset="0"/>
                <a:cs typeface="Arial" panose="020B0604020202020204" pitchFamily="34" charset="0"/>
              </a:rPr>
              <a:t>and northern DRC. In contrast, there is an increased chance for below-average rainfall over eastern Liberia, southern Cote d’Ivoire and southwestern Ghana.</a:t>
            </a:r>
          </a:p>
          <a:p>
            <a:pPr marL="342900" indent="-342900" algn="just" eaLnBrk="1" hangingPunct="1">
              <a:buFontTx/>
              <a:buChar char="•"/>
              <a:tabLst>
                <a:tab pos="1885950" algn="l"/>
              </a:tabLst>
            </a:pPr>
            <a:endParaRPr lang="en-US" altLang="en-US" sz="1800" b="1" dirty="0" smtClean="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sz="1800" b="1" dirty="0" smtClean="0">
                <a:solidFill>
                  <a:schemeClr val="bg1"/>
                </a:solidFill>
                <a:latin typeface="Arial" panose="020B0604020202020204" pitchFamily="34" charset="0"/>
                <a:cs typeface="Arial" panose="020B0604020202020204" pitchFamily="34" charset="0"/>
              </a:rPr>
              <a:t>Week-2 </a:t>
            </a:r>
            <a:r>
              <a:rPr lang="en-US" altLang="en-US" sz="1800" b="1" dirty="0">
                <a:solidFill>
                  <a:schemeClr val="bg1"/>
                </a:solidFill>
                <a:latin typeface="Arial" panose="020B0604020202020204" pitchFamily="34" charset="0"/>
                <a:cs typeface="Arial" panose="020B0604020202020204" pitchFamily="34" charset="0"/>
              </a:rPr>
              <a:t>outlooks call for an increased chance for above-average rainfall over Guinea-Bissau, Guinea-Conakry, Sierra Leone, southwestern Mali, </a:t>
            </a:r>
            <a:r>
              <a:rPr lang="en-US" altLang="en-US" sz="1800" b="1" dirty="0" smtClean="0">
                <a:solidFill>
                  <a:schemeClr val="bg1"/>
                </a:solidFill>
                <a:latin typeface="Arial" panose="020B0604020202020204" pitchFamily="34" charset="0"/>
                <a:cs typeface="Arial" panose="020B0604020202020204" pitchFamily="34" charset="0"/>
              </a:rPr>
              <a:t>western Liberia</a:t>
            </a:r>
            <a:r>
              <a:rPr lang="en-US" altLang="en-US" sz="1800" b="1" dirty="0">
                <a:solidFill>
                  <a:schemeClr val="bg1"/>
                </a:solidFill>
                <a:latin typeface="Arial" panose="020B0604020202020204" pitchFamily="34" charset="0"/>
                <a:cs typeface="Arial" panose="020B0604020202020204" pitchFamily="34" charset="0"/>
              </a:rPr>
              <a:t>, parts of eastern Burkina Faso, western Niger, northern </a:t>
            </a:r>
            <a:r>
              <a:rPr lang="en-US" altLang="en-US" sz="1800" b="1" dirty="0" smtClean="0">
                <a:solidFill>
                  <a:schemeClr val="bg1"/>
                </a:solidFill>
                <a:latin typeface="Arial" panose="020B0604020202020204" pitchFamily="34" charset="0"/>
                <a:cs typeface="Arial" panose="020B0604020202020204" pitchFamily="34" charset="0"/>
              </a:rPr>
              <a:t>Benin, much of Nigeria, Cameroon, southern Chad and parts of western Sudan. </a:t>
            </a:r>
            <a:r>
              <a:rPr lang="en-US" altLang="en-US" sz="1800" b="1" dirty="0">
                <a:solidFill>
                  <a:schemeClr val="bg1"/>
                </a:solidFill>
                <a:latin typeface="Arial" panose="020B0604020202020204" pitchFamily="34" charset="0"/>
                <a:cs typeface="Arial" panose="020B0604020202020204" pitchFamily="34" charset="0"/>
              </a:rPr>
              <a:t>In contrast, there is an increased chance for below-average rainfall over </a:t>
            </a:r>
            <a:r>
              <a:rPr lang="en-US" altLang="en-US" sz="1800" b="1" dirty="0" smtClean="0">
                <a:solidFill>
                  <a:schemeClr val="bg1"/>
                </a:solidFill>
                <a:latin typeface="Arial" panose="020B0604020202020204" pitchFamily="34" charset="0"/>
                <a:cs typeface="Arial" panose="020B0604020202020204" pitchFamily="34" charset="0"/>
              </a:rPr>
              <a:t>southern </a:t>
            </a:r>
            <a:r>
              <a:rPr lang="en-US" altLang="en-US" sz="1800" b="1" dirty="0">
                <a:solidFill>
                  <a:schemeClr val="bg1"/>
                </a:solidFill>
                <a:latin typeface="Arial" panose="020B0604020202020204" pitchFamily="34" charset="0"/>
                <a:cs typeface="Arial" panose="020B0604020202020204" pitchFamily="34" charset="0"/>
              </a:rPr>
              <a:t>Cote d’Ivoire and </a:t>
            </a:r>
            <a:r>
              <a:rPr lang="en-US" altLang="en-US" sz="1800" b="1" dirty="0" smtClean="0">
                <a:solidFill>
                  <a:schemeClr val="bg1"/>
                </a:solidFill>
                <a:latin typeface="Arial" panose="020B0604020202020204" pitchFamily="34" charset="0"/>
                <a:cs typeface="Arial" panose="020B0604020202020204" pitchFamily="34" charset="0"/>
              </a:rPr>
              <a:t>the neighboring areas of eastern Liberia and southwestern </a:t>
            </a:r>
            <a:r>
              <a:rPr lang="en-US" altLang="en-US" sz="1800" b="1" dirty="0">
                <a:solidFill>
                  <a:schemeClr val="bg1"/>
                </a:solidFill>
                <a:latin typeface="Arial" panose="020B0604020202020204" pitchFamily="34" charset="0"/>
                <a:cs typeface="Arial" panose="020B0604020202020204" pitchFamily="34" charset="0"/>
              </a:rPr>
              <a:t>Ghana.</a:t>
            </a:r>
          </a:p>
          <a:p>
            <a:pPr marL="342900" indent="-342900" algn="just" eaLnBrk="1" hangingPunct="1">
              <a:buFontTx/>
              <a:buChar char="•"/>
              <a:tabLst>
                <a:tab pos="1885950" algn="l"/>
              </a:tabLst>
            </a:pP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9248" y="5029200"/>
            <a:ext cx="8991600" cy="128509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rainfall was above-average over </a:t>
            </a:r>
            <a:r>
              <a:rPr lang="en-US" altLang="en-US" sz="1140" b="1" dirty="0" smtClean="0">
                <a:solidFill>
                  <a:schemeClr val="bg1"/>
                </a:solidFill>
              </a:rPr>
              <a:t>southeastern Senegal, western and eastern Guinea, southwestern Mali, western Liberia, northern Cote d’Ivoire, western and eastern Burkina Faso, many parts of Nigeria, central and northern Cameroon, local areas in Chad, CAR, northern DRC, southern Sudan, parts of South Sudan and Uganda, local areas in Kenya and many parts of Ethiopia.</a:t>
            </a:r>
            <a:endParaRPr lang="en-US" altLang="en-US" sz="1140" b="1" dirty="0" smtClean="0">
              <a:solidFill>
                <a:schemeClr val="bg1"/>
              </a:solidFill>
            </a:endParaRPr>
          </a:p>
          <a:p>
            <a:pPr algn="just" eaLnBrk="1" hangingPunct="1">
              <a:lnSpc>
                <a:spcPct val="90000"/>
              </a:lnSpc>
              <a:spcBef>
                <a:spcPct val="50000"/>
              </a:spcBef>
            </a:pPr>
            <a:r>
              <a:rPr lang="en-US" altLang="en-US" sz="1140" b="1" dirty="0" smtClean="0">
                <a:solidFill>
                  <a:schemeClr val="bg1"/>
                </a:solidFill>
              </a:rPr>
              <a:t>Below-average rainfall was observed over parts of Senegal and Mali, </a:t>
            </a:r>
            <a:r>
              <a:rPr lang="en-US" altLang="en-US" sz="1140" b="1" dirty="0" smtClean="0">
                <a:solidFill>
                  <a:schemeClr val="bg1"/>
                </a:solidFill>
              </a:rPr>
              <a:t>eastern Liberia</a:t>
            </a:r>
            <a:r>
              <a:rPr lang="en-US" altLang="en-US" sz="1140" b="1" dirty="0" smtClean="0">
                <a:solidFill>
                  <a:schemeClr val="bg1"/>
                </a:solidFill>
              </a:rPr>
              <a:t>, </a:t>
            </a:r>
            <a:r>
              <a:rPr lang="en-US" altLang="en-US" sz="1140" b="1" dirty="0" smtClean="0">
                <a:solidFill>
                  <a:schemeClr val="bg1"/>
                </a:solidFill>
              </a:rPr>
              <a:t>southern Cote </a:t>
            </a:r>
            <a:r>
              <a:rPr lang="en-US" altLang="en-US" sz="1140" b="1" dirty="0" smtClean="0">
                <a:solidFill>
                  <a:schemeClr val="bg1"/>
                </a:solidFill>
              </a:rPr>
              <a:t>d’Ivoire, </a:t>
            </a:r>
            <a:r>
              <a:rPr lang="en-US" altLang="en-US" sz="1140" b="1" dirty="0" smtClean="0">
                <a:solidFill>
                  <a:schemeClr val="bg1"/>
                </a:solidFill>
              </a:rPr>
              <a:t>central </a:t>
            </a:r>
            <a:r>
              <a:rPr lang="en-US" altLang="en-US" sz="1140" b="1" dirty="0" smtClean="0">
                <a:solidFill>
                  <a:schemeClr val="bg1"/>
                </a:solidFill>
              </a:rPr>
              <a:t>Burkina </a:t>
            </a:r>
            <a:r>
              <a:rPr lang="en-US" altLang="en-US" sz="1140" b="1" dirty="0" smtClean="0">
                <a:solidFill>
                  <a:schemeClr val="bg1"/>
                </a:solidFill>
              </a:rPr>
              <a:t>Faso, parts of Ghana and Niger, central and southern Benin, Nigeria</a:t>
            </a:r>
            <a:r>
              <a:rPr lang="en-US" altLang="en-US" sz="1140" b="1" dirty="0" smtClean="0">
                <a:solidFill>
                  <a:schemeClr val="bg1"/>
                </a:solidFill>
              </a:rPr>
              <a:t>, </a:t>
            </a:r>
            <a:r>
              <a:rPr lang="en-US" altLang="en-US" sz="1140" b="1" dirty="0" smtClean="0">
                <a:solidFill>
                  <a:schemeClr val="bg1"/>
                </a:solidFill>
              </a:rPr>
              <a:t>southern Cameroon, and parts of eastern CAR and South Sudan.</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97719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above-average </a:t>
            </a:r>
            <a:r>
              <a:rPr lang="en-US" altLang="en-US" sz="1150" b="1" dirty="0" smtClean="0">
                <a:solidFill>
                  <a:schemeClr val="bg1"/>
                </a:solidFill>
              </a:rPr>
              <a:t>over many places in </a:t>
            </a:r>
            <a:r>
              <a:rPr lang="en-US" altLang="en-US" sz="1150" b="1" dirty="0" smtClean="0">
                <a:solidFill>
                  <a:schemeClr val="bg1"/>
                </a:solidFill>
              </a:rPr>
              <a:t>West and </a:t>
            </a:r>
            <a:r>
              <a:rPr lang="en-US" altLang="en-US" sz="1150" b="1" dirty="0" smtClean="0">
                <a:solidFill>
                  <a:schemeClr val="bg1"/>
                </a:solidFill>
              </a:rPr>
              <a:t>Central Africa countries. Above-average rainfall was also observed over South Sudan, parts of eastern </a:t>
            </a:r>
            <a:r>
              <a:rPr lang="en-US" altLang="en-US" sz="1150" b="1" dirty="0" smtClean="0">
                <a:solidFill>
                  <a:schemeClr val="bg1"/>
                </a:solidFill>
              </a:rPr>
              <a:t>and southern Sudan</a:t>
            </a:r>
            <a:r>
              <a:rPr lang="en-US" altLang="en-US" sz="1150" b="1" dirty="0" smtClean="0">
                <a:solidFill>
                  <a:schemeClr val="bg1"/>
                </a:solidFill>
              </a:rPr>
              <a:t>, Uganda, Ethiopia, local areas in western Kenya, and northern Somalia. </a:t>
            </a:r>
          </a:p>
          <a:p>
            <a:pPr algn="just" eaLnBrk="1" hangingPunct="1">
              <a:lnSpc>
                <a:spcPct val="90000"/>
              </a:lnSpc>
              <a:spcBef>
                <a:spcPct val="50000"/>
              </a:spcBef>
            </a:pPr>
            <a:r>
              <a:rPr lang="en-US" altLang="en-US" sz="1150" b="1" dirty="0" smtClean="0">
                <a:solidFill>
                  <a:schemeClr val="bg1"/>
                </a:solidFill>
              </a:rPr>
              <a:t>Rainfall was below-average over local areas in Senegal, parts of Cote d’Ivoire, western </a:t>
            </a:r>
            <a:r>
              <a:rPr lang="en-US" altLang="en-US" sz="1150" b="1" dirty="0" smtClean="0">
                <a:solidFill>
                  <a:schemeClr val="bg1"/>
                </a:solidFill>
              </a:rPr>
              <a:t>and southern Niger</a:t>
            </a:r>
            <a:r>
              <a:rPr lang="en-US" altLang="en-US" sz="1150" b="1" dirty="0" smtClean="0">
                <a:solidFill>
                  <a:schemeClr val="bg1"/>
                </a:solidFill>
              </a:rPr>
              <a:t>, local areas in Nigeria, Chad, Cameroon, </a:t>
            </a:r>
            <a:r>
              <a:rPr lang="en-US" altLang="en-US" sz="1150" b="1" dirty="0" smtClean="0">
                <a:solidFill>
                  <a:schemeClr val="bg1"/>
                </a:solidFill>
              </a:rPr>
              <a:t>DRC</a:t>
            </a:r>
            <a:r>
              <a:rPr lang="en-US" altLang="en-US" sz="1150" b="1" dirty="0">
                <a:solidFill>
                  <a:schemeClr val="bg1"/>
                </a:solidFill>
              </a:rPr>
              <a:t> </a:t>
            </a:r>
            <a:r>
              <a:rPr lang="en-US" altLang="en-US" sz="1150" b="1" dirty="0" smtClean="0">
                <a:solidFill>
                  <a:schemeClr val="bg1"/>
                </a:solidFill>
              </a:rPr>
              <a:t>and Ethiopia. Below-average rainfall was also observed over portions of South Africa.</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1113766"/>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a:t>
            </a:r>
            <a:r>
              <a:rPr lang="en-US" altLang="en-US" sz="1125" b="1" dirty="0">
                <a:solidFill>
                  <a:schemeClr val="bg1"/>
                </a:solidFill>
              </a:rPr>
              <a:t>was above-average </a:t>
            </a:r>
            <a:r>
              <a:rPr lang="en-US" altLang="en-US" sz="1125" b="1" dirty="0" smtClean="0">
                <a:solidFill>
                  <a:schemeClr val="bg1"/>
                </a:solidFill>
              </a:rPr>
              <a:t>over much of West, Central and the Greater Horn of Africa, including the northern portions of Southern Africa. Rainfall was also above-average over northeastern Namibia, western Botswana, and portions of South Africa. </a:t>
            </a:r>
          </a:p>
          <a:p>
            <a:pPr algn="just" eaLnBrk="1" hangingPunct="1">
              <a:lnSpc>
                <a:spcPct val="90000"/>
              </a:lnSpc>
              <a:spcBef>
                <a:spcPct val="50000"/>
              </a:spcBef>
            </a:pPr>
            <a:r>
              <a:rPr lang="en-US" altLang="en-US" sz="1125" b="1" dirty="0" smtClean="0">
                <a:solidFill>
                  <a:schemeClr val="bg1"/>
                </a:solidFill>
              </a:rPr>
              <a:t>Local areas in Senegal, parts of western, southern Niger and </a:t>
            </a:r>
            <a:r>
              <a:rPr lang="en-US" altLang="en-US" sz="1125" b="1" dirty="0" smtClean="0">
                <a:solidFill>
                  <a:schemeClr val="bg1"/>
                </a:solidFill>
              </a:rPr>
              <a:t>southern Sudan, southwestern Angola, western and southern Namibia, eastern Botswana, much of Zimbabwe, </a:t>
            </a:r>
            <a:r>
              <a:rPr lang="en-US" altLang="en-US" sz="1125" b="1" dirty="0" smtClean="0">
                <a:solidFill>
                  <a:schemeClr val="bg1"/>
                </a:solidFill>
              </a:rPr>
              <a:t>many parts </a:t>
            </a:r>
            <a:r>
              <a:rPr lang="en-US" altLang="en-US" sz="1125" b="1" dirty="0" smtClean="0">
                <a:solidFill>
                  <a:schemeClr val="bg1"/>
                </a:solidFill>
              </a:rPr>
              <a:t>of </a:t>
            </a:r>
            <a:r>
              <a:rPr lang="en-US" altLang="en-US" sz="1125" b="1" dirty="0" smtClean="0">
                <a:solidFill>
                  <a:schemeClr val="bg1"/>
                </a:solidFill>
              </a:rPr>
              <a:t>Zambia</a:t>
            </a:r>
            <a:r>
              <a:rPr lang="en-US" altLang="en-US" sz="1125" b="1" dirty="0" smtClean="0">
                <a:solidFill>
                  <a:schemeClr val="bg1"/>
                </a:solidFill>
              </a:rPr>
              <a:t>, western </a:t>
            </a:r>
            <a:r>
              <a:rPr lang="en-US" altLang="en-US" sz="1125" b="1" dirty="0" smtClean="0">
                <a:solidFill>
                  <a:schemeClr val="bg1"/>
                </a:solidFill>
              </a:rPr>
              <a:t>and northeastern South </a:t>
            </a:r>
            <a:r>
              <a:rPr lang="en-US" altLang="en-US" sz="1125" b="1" dirty="0" smtClean="0">
                <a:solidFill>
                  <a:schemeClr val="bg1"/>
                </a:solidFill>
              </a:rPr>
              <a:t>Arica, southern Tanzania, </a:t>
            </a:r>
            <a:r>
              <a:rPr lang="en-US" altLang="en-US" sz="1125" b="1" dirty="0" smtClean="0">
                <a:solidFill>
                  <a:schemeClr val="bg1"/>
                </a:solidFill>
              </a:rPr>
              <a:t>and much </a:t>
            </a:r>
            <a:r>
              <a:rPr lang="en-US" altLang="en-US" sz="1125" b="1" dirty="0" smtClean="0">
                <a:solidFill>
                  <a:schemeClr val="bg1"/>
                </a:solidFill>
              </a:rPr>
              <a:t>of </a:t>
            </a:r>
            <a:r>
              <a:rPr lang="en-US" altLang="en-US" sz="1125" b="1" dirty="0" smtClean="0">
                <a:solidFill>
                  <a:schemeClr val="bg1"/>
                </a:solidFill>
              </a:rPr>
              <a:t>Mozambique  </a:t>
            </a:r>
            <a:r>
              <a:rPr lang="en-US" altLang="en-US" sz="1125" b="1" dirty="0" smtClean="0">
                <a:solidFill>
                  <a:schemeClr val="bg1"/>
                </a:solidFill>
              </a:rPr>
              <a:t>Madagascar had below-average rainfall.</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264257"/>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a:t>
            </a:r>
            <a:r>
              <a:rPr lang="en-US" altLang="en-US" sz="1120" b="1" dirty="0" smtClean="0">
                <a:solidFill>
                  <a:schemeClr val="bg1"/>
                </a:solidFill>
                <a:latin typeface="Arial" charset="0"/>
              </a:rPr>
              <a:t>, </a:t>
            </a:r>
            <a:r>
              <a:rPr lang="en-US" altLang="en-US" sz="1120" b="1" dirty="0">
                <a:solidFill>
                  <a:schemeClr val="bg1"/>
                </a:solidFill>
                <a:latin typeface="Arial" charset="0"/>
              </a:rPr>
              <a:t>rainfall was above-average over much of West, Central and the Greater Horn of Africa, including the northern portions of Southern Africa. Rainfall was also above-average over northeastern Namibia, western Botswana, </a:t>
            </a:r>
            <a:r>
              <a:rPr lang="en-US" altLang="en-US" sz="1120" b="1" dirty="0" smtClean="0">
                <a:solidFill>
                  <a:schemeClr val="bg1"/>
                </a:solidFill>
                <a:latin typeface="Arial" charset="0"/>
              </a:rPr>
              <a:t>portions </a:t>
            </a:r>
            <a:r>
              <a:rPr lang="en-US" altLang="en-US" sz="1120" b="1" dirty="0">
                <a:solidFill>
                  <a:schemeClr val="bg1"/>
                </a:solidFill>
                <a:latin typeface="Arial" charset="0"/>
              </a:rPr>
              <a:t>of South </a:t>
            </a:r>
            <a:r>
              <a:rPr lang="en-US" altLang="en-US" sz="1120" b="1" dirty="0" smtClean="0">
                <a:solidFill>
                  <a:schemeClr val="bg1"/>
                </a:solidFill>
                <a:latin typeface="Arial" charset="0"/>
              </a:rPr>
              <a:t>Africa, and northern Madagascar. </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a:t>
            </a:r>
            <a:r>
              <a:rPr lang="en-US" altLang="en-US" sz="1120" b="1" dirty="0" smtClean="0">
                <a:solidFill>
                  <a:schemeClr val="bg1"/>
                </a:solidFill>
                <a:latin typeface="Arial" charset="0"/>
              </a:rPr>
              <a:t>over </a:t>
            </a:r>
            <a:r>
              <a:rPr lang="en-US" altLang="en-US" sz="1120" b="1" dirty="0" smtClean="0">
                <a:solidFill>
                  <a:schemeClr val="bg1"/>
                </a:solidFill>
                <a:latin typeface="Arial" charset="0"/>
              </a:rPr>
              <a:t>portions of Mauritania and Senegal, local </a:t>
            </a:r>
            <a:r>
              <a:rPr lang="en-US" altLang="en-US" sz="1120" b="1" dirty="0" smtClean="0">
                <a:solidFill>
                  <a:schemeClr val="bg1"/>
                </a:solidFill>
                <a:latin typeface="Arial" charset="0"/>
              </a:rPr>
              <a:t>areas in Cote </a:t>
            </a:r>
            <a:r>
              <a:rPr lang="en-US" altLang="en-US" sz="1120" b="1" dirty="0" smtClean="0">
                <a:solidFill>
                  <a:schemeClr val="bg1"/>
                </a:solidFill>
                <a:latin typeface="Arial" charset="0"/>
              </a:rPr>
              <a:t>d’Ivoire, </a:t>
            </a:r>
            <a:r>
              <a:rPr lang="en-US" altLang="en-US" sz="1120" b="1" dirty="0" smtClean="0">
                <a:solidFill>
                  <a:schemeClr val="bg1"/>
                </a:solidFill>
                <a:latin typeface="Arial" charset="0"/>
              </a:rPr>
              <a:t>parts of western </a:t>
            </a:r>
            <a:r>
              <a:rPr lang="en-US" altLang="en-US" sz="1120" b="1" dirty="0" smtClean="0">
                <a:solidFill>
                  <a:schemeClr val="bg1"/>
                </a:solidFill>
                <a:latin typeface="Arial" charset="0"/>
              </a:rPr>
              <a:t>and southern Niger</a:t>
            </a:r>
            <a:r>
              <a:rPr lang="en-US" altLang="en-US" sz="1120" b="1" dirty="0" smtClean="0">
                <a:solidFill>
                  <a:schemeClr val="bg1"/>
                </a:solidFill>
                <a:latin typeface="Arial" charset="0"/>
              </a:rPr>
              <a:t>, local areas in Cameroon, Equatorial Guinea, parts of Gabon, northern Congo, local areas in Angola, western and southern Namibia, western South Africa, southern Zambia, northern and eastern Botswana, much of Zimbabwe, many parts of Mozambique 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552" y="15240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Anomalous lower-level cyclonic turning (left panel) may have contributed to the observed above-average rainfall over portions of West Africa.</a:t>
            </a:r>
            <a:endParaRPr lang="en-US" altLang="en-US" b="1" dirty="0">
              <a:solidFill>
                <a:schemeClr val="bg1"/>
              </a:solidFill>
            </a:endParaRPr>
          </a:p>
        </p:txBody>
      </p:sp>
      <p:sp>
        <p:nvSpPr>
          <p:cNvPr id="9" name="Oval 8"/>
          <p:cNvSpPr/>
          <p:nvPr/>
        </p:nvSpPr>
        <p:spPr>
          <a:xfrm rot="5108306">
            <a:off x="1370365" y="2051335"/>
            <a:ext cx="681495" cy="1754244"/>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669414"/>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Guinea, southern Mali, </a:t>
            </a:r>
            <a:r>
              <a:rPr lang="en-US" altLang="en-US" sz="1250" b="1" dirty="0" smtClean="0">
                <a:solidFill>
                  <a:schemeClr val="bg1"/>
                </a:solidFill>
              </a:rPr>
              <a:t>parts of Burkina Faso, Benin</a:t>
            </a:r>
            <a:r>
              <a:rPr lang="en-US" altLang="en-US" sz="1250" b="1" dirty="0" smtClean="0">
                <a:solidFill>
                  <a:schemeClr val="bg1"/>
                </a:solidFill>
              </a:rPr>
              <a:t>, Nigeria, Cameroon, </a:t>
            </a:r>
            <a:r>
              <a:rPr lang="en-US" altLang="en-US" sz="1250" b="1" dirty="0" smtClean="0">
                <a:solidFill>
                  <a:schemeClr val="bg1"/>
                </a:solidFill>
              </a:rPr>
              <a:t>southern Chad, parts of CAR, northern </a:t>
            </a:r>
            <a:r>
              <a:rPr lang="en-US" altLang="en-US" sz="1250" b="1" dirty="0" smtClean="0">
                <a:solidFill>
                  <a:schemeClr val="bg1"/>
                </a:solidFill>
              </a:rPr>
              <a:t>DRC, parts of </a:t>
            </a:r>
            <a:r>
              <a:rPr lang="en-US" altLang="en-US" sz="1250" b="1" dirty="0" smtClean="0">
                <a:solidFill>
                  <a:schemeClr val="bg1"/>
                </a:solidFill>
              </a:rPr>
              <a:t>South Sudan and western </a:t>
            </a:r>
            <a:r>
              <a:rPr lang="en-US" altLang="en-US" sz="1250" b="1" dirty="0" smtClean="0">
                <a:solidFill>
                  <a:schemeClr val="bg1"/>
                </a:solidFill>
              </a:rPr>
              <a:t>Kenya, and western Ethiopia.</a:t>
            </a:r>
          </a:p>
        </p:txBody>
      </p:sp>
      <p:sp>
        <p:nvSpPr>
          <p:cNvPr id="22534" name="TextBox 2"/>
          <p:cNvSpPr txBox="1">
            <a:spLocks noChangeArrowheads="1"/>
          </p:cNvSpPr>
          <p:nvPr/>
        </p:nvSpPr>
        <p:spPr bwMode="auto">
          <a:xfrm>
            <a:off x="447850" y="1524000"/>
            <a:ext cx="3680944"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Valid </a:t>
            </a:r>
            <a:r>
              <a:rPr lang="en-US" altLang="en-US" b="1" dirty="0">
                <a:solidFill>
                  <a:srgbClr val="FFFF00"/>
                </a:solidFill>
              </a:rPr>
              <a:t>30 June  – 6 July, 2020</a:t>
            </a:r>
            <a:endParaRPr lang="en-US" altLang="en-US" dirty="0"/>
          </a:p>
        </p:txBody>
      </p:sp>
      <p:sp>
        <p:nvSpPr>
          <p:cNvPr id="22535" name="TextBox 10"/>
          <p:cNvSpPr txBox="1">
            <a:spLocks noChangeArrowheads="1"/>
          </p:cNvSpPr>
          <p:nvPr/>
        </p:nvSpPr>
        <p:spPr bwMode="auto">
          <a:xfrm>
            <a:off x="5061332" y="1524000"/>
            <a:ext cx="3156763"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7 – </a:t>
            </a:r>
            <a:r>
              <a:rPr lang="en-US" altLang="en-US" b="1" dirty="0" smtClean="0">
                <a:solidFill>
                  <a:srgbClr val="FFFF00"/>
                </a:solidFill>
              </a:rPr>
              <a:t>13</a:t>
            </a:r>
            <a:r>
              <a:rPr lang="en-US" altLang="en-US" b="1" dirty="0" smtClean="0">
                <a:solidFill>
                  <a:srgbClr val="FFFF00"/>
                </a:solidFill>
              </a:rPr>
              <a:t> </a:t>
            </a:r>
            <a:r>
              <a:rPr lang="en-US" altLang="en-US" b="1" dirty="0" smtClean="0">
                <a:solidFill>
                  <a:srgbClr val="FFFF00"/>
                </a:solidFill>
              </a:rPr>
              <a:t>July, 2020</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176484</TotalTime>
  <Words>1560</Words>
  <Application>Microsoft Office PowerPoint</Application>
  <PresentationFormat>On-screen Show (4:3)</PresentationFormat>
  <Paragraphs>69</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8998</cp:revision>
  <cp:lastPrinted>2018-07-09T15:13:07Z</cp:lastPrinted>
  <dcterms:created xsi:type="dcterms:W3CDTF">2001-08-31T10:39:36Z</dcterms:created>
  <dcterms:modified xsi:type="dcterms:W3CDTF">2020-06-29T17:40:43Z</dcterms:modified>
</cp:coreProperties>
</file>