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0814" autoAdjust="0"/>
  </p:normalViewPr>
  <p:slideViewPr>
    <p:cSldViewPr>
      <p:cViewPr>
        <p:scale>
          <a:sx n="100" d="100"/>
          <a:sy n="100" d="100"/>
        </p:scale>
        <p:origin x="228" y="-149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7/5/2020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2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06 July </a:t>
            </a:r>
            <a:r>
              <a:rPr lang="en-US" altLang="en-US" sz="2800" b="1" dirty="0" smtClean="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7 – 13 July, </a:t>
            </a:r>
            <a:r>
              <a:rPr lang="en-US" altLang="en-US" b="1" dirty="0" smtClean="0">
                <a:solidFill>
                  <a:srgbClr val="FFFF00"/>
                </a:solidFill>
              </a:rPr>
              <a:t>2020</a:t>
            </a:r>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Guinea-Bissau, Guinea, Sierra Leone and northwestern </a:t>
            </a:r>
            <a:r>
              <a:rPr lang="en-US" altLang="en-US" sz="1100" b="1" dirty="0" smtClean="0">
                <a:solidFill>
                  <a:srgbClr val="FFFF00"/>
                </a:solidFill>
                <a:latin typeface="Arial" charset="0"/>
              </a:rPr>
              <a:t>Liberia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portions of Cote d'Ivoire, much of Ghana, Togo, Benin and western Nigeria: </a:t>
            </a:r>
            <a:r>
              <a:rPr lang="en-US" altLang="en-US" sz="1100" dirty="0">
                <a:solidFill>
                  <a:schemeClr val="bg1"/>
                </a:solidFill>
                <a:latin typeface="Arial" charset="0"/>
              </a:rPr>
              <a:t>An 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Niger, portions of Nigeria, much of Cameroon, and portions of western CAR: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over northern DRC, South Sudan, Uganda and </a:t>
            </a:r>
            <a:r>
              <a:rPr lang="en-US" altLang="en-US" sz="1100" b="1" dirty="0" smtClean="0">
                <a:solidFill>
                  <a:srgbClr val="FFFF00"/>
                </a:solidFill>
                <a:latin typeface="Arial" charset="0"/>
              </a:rPr>
              <a:t>Rwanda</a:t>
            </a:r>
            <a:r>
              <a:rPr lang="en-US" altLang="en-US" sz="1100" b="1" dirty="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20</a:t>
            </a:r>
            <a:r>
              <a:rPr lang="en-US" altLang="en-US" b="1" dirty="0" smtClean="0">
                <a:solidFill>
                  <a:srgbClr val="FFFF00"/>
                </a:solidFill>
              </a:rPr>
              <a:t> </a:t>
            </a:r>
            <a:r>
              <a:rPr lang="en-US" altLang="en-US" b="1" dirty="0" smtClean="0">
                <a:solidFill>
                  <a:srgbClr val="FFFF00"/>
                </a:solidFill>
              </a:rPr>
              <a:t>July,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Guinea, southern Mali, Burkina Faso, northern Ghana, southern Niger, northern Togo, northern Benin, much of Nigeria and western Cameroon: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lower-level convergence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southern Cote d'Ivoire and southern Ghana: </a:t>
            </a:r>
            <a:r>
              <a:rPr lang="en-US" altLang="en-US" sz="1100" dirty="0">
                <a:solidFill>
                  <a:schemeClr val="bg1"/>
                </a:solidFill>
                <a:latin typeface="Arial" charset="0"/>
              </a:rPr>
              <a:t>An 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is an increased chance for above-average rainfall over parts of southern Chad and southern Sudan, CAR, northern DRC, South Sudan and southwestern Ethiopia: </a:t>
            </a:r>
            <a:r>
              <a:rPr lang="en-US" altLang="en-US" sz="1100" dirty="0">
                <a:solidFill>
                  <a:schemeClr val="bg1"/>
                </a:solidFill>
                <a:latin typeface="Arial" charset="0"/>
              </a:rPr>
              <a:t>An area of anomalous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marL="0" indent="0" algn="just">
              <a:spcBef>
                <a:spcPct val="0"/>
              </a:spcBef>
              <a:buNone/>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450783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much of Guinea, local areas in Mali, Sierra Leone, parts of Burkina Faso and Ghana, local areas in Benin, much of Nigeria, Cameroon, northern Gabon, Congo, northern DRC, southern Chad, CAR, parts of Sudan and South Sudan, and portions of Ethiopia. </a:t>
            </a:r>
            <a:r>
              <a:rPr lang="en-US" altLang="en-US" sz="1200" b="1" dirty="0" smtClean="0">
                <a:solidFill>
                  <a:schemeClr val="bg1"/>
                </a:solidFill>
              </a:rPr>
              <a:t>Below-average </a:t>
            </a:r>
            <a:r>
              <a:rPr lang="en-US" altLang="en-US" sz="1200" b="1" dirty="0">
                <a:solidFill>
                  <a:schemeClr val="bg1"/>
                </a:solidFill>
              </a:rPr>
              <a:t>rainfall was observed over parts of Senegal and Mali, Liberia, much of Cote d’Ivoire, parts of Burkina Faso and Ghana, western Niger, parts of Togo and Benin, local areas in Nigeria, Chad and CAR, parts of Sudan and South Sudan, and Eritrea.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West and Central Africa countries. Above-average rainfall was also observed over South Sudan, parts of eastern and southern Sudan, Uganda, Ethiopia, and local areas in western Kenya. </a:t>
            </a:r>
            <a:r>
              <a:rPr lang="en-US" altLang="en-US" sz="1180" b="1" dirty="0" smtClean="0">
                <a:solidFill>
                  <a:schemeClr val="bg1"/>
                </a:solidFill>
              </a:rPr>
              <a:t>Rainfall </a:t>
            </a:r>
            <a:r>
              <a:rPr lang="en-US" altLang="en-US" sz="1180" b="1" dirty="0">
                <a:solidFill>
                  <a:schemeClr val="bg1"/>
                </a:solidFill>
              </a:rPr>
              <a:t>was below-average over local areas in Senegal, parts of Cote d’Ivoire, western and southern Niger, and local areas in Nigeria and Chad. Below-average rainfall was also observed over portions of South Africa.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local areas in northeastern Namibia, western Botswana, and portions of South Africa. </a:t>
            </a:r>
            <a:r>
              <a:rPr lang="en-US" altLang="en-US" sz="1180" b="1" dirty="0" smtClean="0">
                <a:solidFill>
                  <a:schemeClr val="bg1"/>
                </a:solidFill>
              </a:rPr>
              <a:t>Local </a:t>
            </a:r>
            <a:r>
              <a:rPr lang="en-US" altLang="en-US" sz="1180" b="1" dirty="0">
                <a:solidFill>
                  <a:schemeClr val="bg1"/>
                </a:solidFill>
              </a:rPr>
              <a:t>areas in Senegal, parts of western, southern Niger, parts of southwestern Angola, western and southern Namibia, eastern Botswana, parts of Zimbabwe and Zambia, western and northeastern South Arica, southern Tanzania, and much of Mozambique  and Madagascar had below-average rainfall.</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Week-1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Guinea-Bissau, Guinea-Conakry, southeastern Senegal, Sierra Leone, southwestern Mali, southern Benin, southern Nigeria, western CAR, northern Congo and northern DRC. In contrast, there is an increased chance for below-average rainfall over eastern Liberia, southern Cote d’Ivoire and southwestern </a:t>
            </a:r>
            <a:r>
              <a:rPr lang="en-US" altLang="en-US" sz="1200" b="1" dirty="0" smtClean="0">
                <a:solidFill>
                  <a:schemeClr val="bg1"/>
                </a:solidFill>
                <a:latin typeface="Arial" panose="020B0604020202020204" pitchFamily="34" charset="0"/>
                <a:cs typeface="Arial" panose="020B0604020202020204" pitchFamily="34" charset="0"/>
              </a:rPr>
              <a:t>Ghana.</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Week-2 outlooks call for an increased chance for above-average rainfall over Guinea-Bissau, Guinea-Conakry, Sierra Leone, southwestern Mali, western Liberia, parts of eastern Burkina Faso, western Niger, northern Benin, much of Nigeria, Cameroon, southern Chad and parts of western Sudan. In contrast, there is an increased chance for below-average rainfall over southern Cote d’Ivoire and the neighboring areas of eastern Liberia and southwestern Ghana.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8006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750" b="1" dirty="0" smtClean="0">
                <a:solidFill>
                  <a:schemeClr val="bg1"/>
                </a:solidFill>
              </a:rPr>
              <a:t>Rainfall surpluses exceeded 100mm over local areas in </a:t>
            </a:r>
            <a:r>
              <a:rPr lang="en-US" altLang="en-US" sz="1750" b="1" dirty="0" smtClean="0">
                <a:solidFill>
                  <a:schemeClr val="bg1"/>
                </a:solidFill>
              </a:rPr>
              <a:t>Mali, Burkina Faso, Ghana, Nigeria, Congo DRC, South Sudan and Ethiopia.</a:t>
            </a:r>
            <a:endParaRPr lang="en-US" altLang="en-US" sz="1750" b="1" dirty="0">
              <a:solidFill>
                <a:schemeClr val="bg1"/>
              </a:solidFill>
            </a:endParaRPr>
          </a:p>
          <a:p>
            <a:pPr eaLnBrk="1" hangingPunct="1">
              <a:tabLst>
                <a:tab pos="1885950" algn="l"/>
              </a:tabLst>
            </a:pPr>
            <a:endParaRPr lang="en-US" altLang="en-US" sz="1750" b="1" dirty="0" smtClean="0">
              <a:solidFill>
                <a:schemeClr val="bg1"/>
              </a:solidFill>
            </a:endParaRPr>
          </a:p>
          <a:p>
            <a:pPr marL="342900" indent="-342900" algn="just" eaLnBrk="1" hangingPunct="1">
              <a:buFontTx/>
              <a:buChar char="•"/>
              <a:tabLst>
                <a:tab pos="1885950" algn="l"/>
              </a:tabLst>
            </a:pPr>
            <a:r>
              <a:rPr lang="en-US" altLang="en-US" sz="1750" b="1" dirty="0" smtClean="0">
                <a:solidFill>
                  <a:schemeClr val="bg1"/>
                </a:solidFill>
                <a:latin typeface="Arial" panose="020B0604020202020204" pitchFamily="34" charset="0"/>
                <a:cs typeface="Arial" panose="020B0604020202020204" pitchFamily="34" charset="0"/>
              </a:rPr>
              <a:t>Week-1 </a:t>
            </a:r>
            <a:r>
              <a:rPr lang="en-US" altLang="en-US" sz="1750" b="1" dirty="0">
                <a:solidFill>
                  <a:schemeClr val="bg1"/>
                </a:solidFill>
                <a:latin typeface="Arial" panose="020B0604020202020204" pitchFamily="34" charset="0"/>
                <a:cs typeface="Arial" panose="020B0604020202020204" pitchFamily="34" charset="0"/>
              </a:rPr>
              <a:t>outlooks call for an increased chance for </a:t>
            </a:r>
            <a:r>
              <a:rPr lang="en-US" altLang="en-US" sz="1750" b="1" dirty="0" smtClean="0">
                <a:solidFill>
                  <a:schemeClr val="bg1"/>
                </a:solidFill>
                <a:latin typeface="Arial" panose="020B0604020202020204" pitchFamily="34" charset="0"/>
                <a:cs typeface="Arial" panose="020B0604020202020204" pitchFamily="34" charset="0"/>
              </a:rPr>
              <a:t>above-average rainfall over </a:t>
            </a:r>
            <a:r>
              <a:rPr lang="en-US" sz="1750" b="1" dirty="0">
                <a:solidFill>
                  <a:schemeClr val="bg1"/>
                </a:solidFill>
                <a:latin typeface="Arial" panose="020B0604020202020204" pitchFamily="34" charset="0"/>
                <a:cs typeface="Arial" panose="020B0604020202020204" pitchFamily="34" charset="0"/>
              </a:rPr>
              <a:t>Guinea-Bissau, Guinea, Sierra </a:t>
            </a:r>
            <a:r>
              <a:rPr lang="en-US" sz="1750" b="1" dirty="0">
                <a:solidFill>
                  <a:schemeClr val="bg1"/>
                </a:solidFill>
                <a:latin typeface="Arial" panose="020B0604020202020204" pitchFamily="34" charset="0"/>
                <a:cs typeface="Arial" panose="020B0604020202020204" pitchFamily="34" charset="0"/>
              </a:rPr>
              <a:t>Leone, </a:t>
            </a:r>
            <a:r>
              <a:rPr lang="en-US" sz="1750" b="1" dirty="0">
                <a:solidFill>
                  <a:schemeClr val="bg1"/>
                </a:solidFill>
                <a:latin typeface="Arial" panose="020B0604020202020204" pitchFamily="34" charset="0"/>
                <a:cs typeface="Arial" panose="020B0604020202020204" pitchFamily="34" charset="0"/>
              </a:rPr>
              <a:t>northwestern Liberia, southern Niger, portions of Nigeria, much of Cameroon</a:t>
            </a:r>
            <a:r>
              <a:rPr lang="en-US" sz="1750" b="1" dirty="0">
                <a:solidFill>
                  <a:schemeClr val="bg1"/>
                </a:solidFill>
                <a:latin typeface="Arial" panose="020B0604020202020204" pitchFamily="34" charset="0"/>
                <a:cs typeface="Arial" panose="020B0604020202020204" pitchFamily="34" charset="0"/>
              </a:rPr>
              <a:t>, </a:t>
            </a:r>
            <a:r>
              <a:rPr lang="en-US" sz="1750" b="1" dirty="0">
                <a:solidFill>
                  <a:schemeClr val="bg1"/>
                </a:solidFill>
                <a:latin typeface="Arial" panose="020B0604020202020204" pitchFamily="34" charset="0"/>
                <a:cs typeface="Arial" panose="020B0604020202020204" pitchFamily="34" charset="0"/>
              </a:rPr>
              <a:t>portions of western </a:t>
            </a:r>
            <a:r>
              <a:rPr lang="en-US" sz="1750" b="1" dirty="0">
                <a:solidFill>
                  <a:schemeClr val="bg1"/>
                </a:solidFill>
                <a:latin typeface="Arial" panose="020B0604020202020204" pitchFamily="34" charset="0"/>
                <a:cs typeface="Arial" panose="020B0604020202020204" pitchFamily="34" charset="0"/>
              </a:rPr>
              <a:t>CAR</a:t>
            </a:r>
            <a:r>
              <a:rPr lang="en-US" sz="1750" b="1" dirty="0">
                <a:solidFill>
                  <a:schemeClr val="bg1"/>
                </a:solidFill>
                <a:latin typeface="Arial" panose="020B0604020202020204" pitchFamily="34" charset="0"/>
                <a:cs typeface="Arial" panose="020B0604020202020204" pitchFamily="34" charset="0"/>
              </a:rPr>
              <a:t>, northern DRC, South Sudan, Uganda and </a:t>
            </a:r>
            <a:r>
              <a:rPr lang="en-US" sz="1750" b="1" dirty="0" smtClean="0">
                <a:solidFill>
                  <a:schemeClr val="bg1"/>
                </a:solidFill>
                <a:latin typeface="Arial" panose="020B0604020202020204" pitchFamily="34" charset="0"/>
                <a:cs typeface="Arial" panose="020B0604020202020204" pitchFamily="34" charset="0"/>
              </a:rPr>
              <a:t>Rwanda</a:t>
            </a:r>
            <a:r>
              <a:rPr lang="en-US" altLang="en-US" sz="1750" b="1" dirty="0" smtClean="0">
                <a:solidFill>
                  <a:schemeClr val="bg1"/>
                </a:solidFill>
                <a:latin typeface="Arial" panose="020B0604020202020204" pitchFamily="34" charset="0"/>
                <a:cs typeface="Arial" panose="020B0604020202020204" pitchFamily="34" charset="0"/>
              </a:rPr>
              <a:t>. </a:t>
            </a:r>
            <a:r>
              <a:rPr lang="en-US" altLang="en-US" sz="1750" b="1" dirty="0" smtClean="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750" b="1" dirty="0">
                <a:solidFill>
                  <a:schemeClr val="bg1"/>
                </a:solidFill>
                <a:latin typeface="Arial" panose="020B0604020202020204" pitchFamily="34" charset="0"/>
                <a:cs typeface="Arial" panose="020B0604020202020204" pitchFamily="34" charset="0"/>
              </a:rPr>
              <a:t>eastern Liberia, portions of Cote d'Ivoire, much of Ghana, Togo, Benin and western Nigeria.</a:t>
            </a:r>
            <a:endParaRPr lang="en-US" altLang="en-US" sz="175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750"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sz="1750" b="1" dirty="0" smtClean="0">
                <a:solidFill>
                  <a:schemeClr val="bg1"/>
                </a:solidFill>
                <a:latin typeface="Arial" panose="020B0604020202020204" pitchFamily="34" charset="0"/>
                <a:cs typeface="Arial" panose="020B0604020202020204" pitchFamily="34" charset="0"/>
              </a:rPr>
              <a:t>Week-2 </a:t>
            </a:r>
            <a:r>
              <a:rPr lang="en-US" altLang="en-US" sz="1750"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sz="1750" b="1" dirty="0">
                <a:solidFill>
                  <a:schemeClr val="bg1"/>
                </a:solidFill>
                <a:latin typeface="Arial" panose="020B0604020202020204" pitchFamily="34" charset="0"/>
                <a:cs typeface="Arial" panose="020B0604020202020204" pitchFamily="34" charset="0"/>
              </a:rPr>
              <a:t>much of Guinea, southern Mali, Burkina Faso, northern Ghana, southern Niger, northern Togo, northern Benin, much of </a:t>
            </a:r>
            <a:r>
              <a:rPr lang="en-US" sz="1750" b="1" dirty="0">
                <a:solidFill>
                  <a:schemeClr val="bg1"/>
                </a:solidFill>
                <a:latin typeface="Arial" panose="020B0604020202020204" pitchFamily="34" charset="0"/>
                <a:cs typeface="Arial" panose="020B0604020202020204" pitchFamily="34" charset="0"/>
              </a:rPr>
              <a:t>Nigeria, western Cameroon, </a:t>
            </a:r>
            <a:r>
              <a:rPr lang="en-US" sz="1750" b="1" dirty="0">
                <a:solidFill>
                  <a:schemeClr val="bg1"/>
                </a:solidFill>
                <a:latin typeface="Arial" panose="020B0604020202020204" pitchFamily="34" charset="0"/>
                <a:cs typeface="Arial" panose="020B0604020202020204" pitchFamily="34" charset="0"/>
              </a:rPr>
              <a:t>parts of southern </a:t>
            </a:r>
            <a:r>
              <a:rPr lang="en-US" sz="1750" b="1" dirty="0">
                <a:solidFill>
                  <a:schemeClr val="bg1"/>
                </a:solidFill>
                <a:latin typeface="Arial" panose="020B0604020202020204" pitchFamily="34" charset="0"/>
                <a:cs typeface="Arial" panose="020B0604020202020204" pitchFamily="34" charset="0"/>
              </a:rPr>
              <a:t>Chad, southern </a:t>
            </a:r>
            <a:r>
              <a:rPr lang="en-US" sz="1750" b="1" dirty="0">
                <a:solidFill>
                  <a:schemeClr val="bg1"/>
                </a:solidFill>
                <a:latin typeface="Arial" panose="020B0604020202020204" pitchFamily="34" charset="0"/>
                <a:cs typeface="Arial" panose="020B0604020202020204" pitchFamily="34" charset="0"/>
              </a:rPr>
              <a:t>Sudan, CAR, northern DRC, South Sudan and southwestern Ethiopia</a:t>
            </a:r>
            <a:r>
              <a:rPr lang="en-US" altLang="en-US" sz="1750" b="1" dirty="0" smtClean="0">
                <a:solidFill>
                  <a:schemeClr val="bg1"/>
                </a:solidFill>
                <a:latin typeface="Arial" panose="020B0604020202020204" pitchFamily="34" charset="0"/>
                <a:cs typeface="Arial" panose="020B0604020202020204" pitchFamily="34" charset="0"/>
              </a:rPr>
              <a:t>. </a:t>
            </a:r>
            <a:r>
              <a:rPr lang="en-US" altLang="en-US" sz="1750" b="1" dirty="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750" b="1" dirty="0">
                <a:solidFill>
                  <a:schemeClr val="bg1"/>
                </a:solidFill>
                <a:latin typeface="Arial" panose="020B0604020202020204" pitchFamily="34" charset="0"/>
                <a:cs typeface="Arial" panose="020B0604020202020204" pitchFamily="34" charset="0"/>
              </a:rPr>
              <a:t>eastern Liberia, southern Cote d'Ivoire and southern Ghana.</a:t>
            </a:r>
            <a:endParaRPr lang="en-US" altLang="en-US" sz="1750"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11272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much of Guinea, local areas in Mali, Sierra Leone, parts of Burkina Faso and Ghana, local areas in Benin, much of Nigeria, Cameroon, northern Gabon, Congo, northern DRC, southern Chad, CAR, parts of Sudan and South Sudan, and portions of Ethiopia.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parts of Senegal and Mali, Liberia, much of Cote d’Ivoire, parts of Burkina Faso and Ghana, western Niger, parts of Togo and Benin, local areas in Nigeria, Chad and CAR, parts of Sudan and South Sudan, and Eritrea.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West and Central Africa countries. Above-average rainfall was also observed over South Sudan, parts of eastern and southern Sudan, Uganda, Ethiopia, </a:t>
            </a:r>
            <a:r>
              <a:rPr lang="en-US" altLang="en-US" sz="1150" b="1" dirty="0" smtClean="0">
                <a:solidFill>
                  <a:schemeClr val="bg1"/>
                </a:solidFill>
              </a:rPr>
              <a:t>and local </a:t>
            </a:r>
            <a:r>
              <a:rPr lang="en-US" altLang="en-US" sz="1150" b="1" dirty="0" smtClean="0">
                <a:solidFill>
                  <a:schemeClr val="bg1"/>
                </a:solidFill>
              </a:rPr>
              <a:t>areas in western </a:t>
            </a:r>
            <a:r>
              <a:rPr lang="en-US" altLang="en-US" sz="1150" b="1" dirty="0" smtClean="0">
                <a:solidFill>
                  <a:schemeClr val="bg1"/>
                </a:solidFill>
              </a:rPr>
              <a:t>Kenya.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local areas in Senegal, parts of Cote d’Ivoire, western and southern Niger, </a:t>
            </a:r>
            <a:r>
              <a:rPr lang="en-US" altLang="en-US" sz="1150" b="1" dirty="0" smtClean="0">
                <a:solidFill>
                  <a:schemeClr val="bg1"/>
                </a:solidFill>
              </a:rPr>
              <a:t>and local </a:t>
            </a:r>
            <a:r>
              <a:rPr lang="en-US" altLang="en-US" sz="1150" b="1" dirty="0" smtClean="0">
                <a:solidFill>
                  <a:schemeClr val="bg1"/>
                </a:solidFill>
              </a:rPr>
              <a:t>areas in </a:t>
            </a:r>
            <a:r>
              <a:rPr lang="en-US" altLang="en-US" sz="1150" b="1" dirty="0" smtClean="0">
                <a:solidFill>
                  <a:schemeClr val="bg1"/>
                </a:solidFill>
              </a:rPr>
              <a:t>Nigeria and Chad. </a:t>
            </a:r>
            <a:r>
              <a:rPr lang="en-US" altLang="en-US" sz="1150" b="1" dirty="0" smtClean="0">
                <a:solidFill>
                  <a:schemeClr val="bg1"/>
                </a:solidFill>
              </a:rPr>
              <a:t>Below-average rainfall was also observed over portions of South Africa.</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a:t>
            </a:r>
            <a:r>
              <a:rPr lang="en-US" altLang="en-US" sz="1125" b="1" dirty="0" smtClean="0">
                <a:solidFill>
                  <a:schemeClr val="bg1"/>
                </a:solidFill>
              </a:rPr>
              <a:t>local areas in northeastern </a:t>
            </a:r>
            <a:r>
              <a:rPr lang="en-US" altLang="en-US" sz="1125" b="1" dirty="0" smtClean="0">
                <a:solidFill>
                  <a:schemeClr val="bg1"/>
                </a:solidFill>
              </a:rPr>
              <a:t>Namibia, western Botswana, and portions of South Africa. </a:t>
            </a:r>
          </a:p>
          <a:p>
            <a:pPr algn="just" eaLnBrk="1" hangingPunct="1">
              <a:lnSpc>
                <a:spcPct val="90000"/>
              </a:lnSpc>
              <a:spcBef>
                <a:spcPct val="50000"/>
              </a:spcBef>
            </a:pPr>
            <a:r>
              <a:rPr lang="en-US" altLang="en-US" sz="1125" b="1" dirty="0" smtClean="0">
                <a:solidFill>
                  <a:schemeClr val="bg1"/>
                </a:solidFill>
              </a:rPr>
              <a:t>Local areas in Senegal, parts of western, southern </a:t>
            </a:r>
            <a:r>
              <a:rPr lang="en-US" altLang="en-US" sz="1125" b="1" dirty="0" smtClean="0">
                <a:solidFill>
                  <a:schemeClr val="bg1"/>
                </a:solidFill>
              </a:rPr>
              <a:t>Niger, parts of southwestern </a:t>
            </a:r>
            <a:r>
              <a:rPr lang="en-US" altLang="en-US" sz="1125" b="1" dirty="0" smtClean="0">
                <a:solidFill>
                  <a:schemeClr val="bg1"/>
                </a:solidFill>
              </a:rPr>
              <a:t>Angola, western and southern Namibia, eastern Botswana, </a:t>
            </a:r>
            <a:r>
              <a:rPr lang="en-US" altLang="en-US" sz="1125" b="1" dirty="0" smtClean="0">
                <a:solidFill>
                  <a:schemeClr val="bg1"/>
                </a:solidFill>
              </a:rPr>
              <a:t>parts of Zimbabwe and Zambia</a:t>
            </a:r>
            <a:r>
              <a:rPr lang="en-US" altLang="en-US" sz="1125" b="1" dirty="0" smtClean="0">
                <a:solidFill>
                  <a:schemeClr val="bg1"/>
                </a:solidFill>
              </a:rPr>
              <a:t>, western and northeastern South Arica, southern Tanzania, and much of Mozambique  </a:t>
            </a:r>
            <a:r>
              <a:rPr lang="en-US" altLang="en-US" sz="1125" b="1" dirty="0" smtClean="0">
                <a:solidFill>
                  <a:schemeClr val="bg1"/>
                </a:solidFill>
              </a:rPr>
              <a:t>and Madagascar </a:t>
            </a:r>
            <a:r>
              <a:rPr lang="en-US" altLang="en-US" sz="1125" b="1" dirty="0" smtClean="0">
                <a:solidFill>
                  <a:schemeClr val="bg1"/>
                </a:solidFill>
              </a:rPr>
              <a:t>had below-average rainfall.</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26425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northeastern Namibia, </a:t>
            </a:r>
            <a:r>
              <a:rPr lang="en-US" altLang="en-US" sz="1120" b="1" dirty="0" smtClean="0">
                <a:solidFill>
                  <a:schemeClr val="bg1"/>
                </a:solidFill>
                <a:latin typeface="Arial" charset="0"/>
              </a:rPr>
              <a:t>parts of western </a:t>
            </a:r>
            <a:r>
              <a:rPr lang="en-US" altLang="en-US" sz="1120" b="1" dirty="0">
                <a:solidFill>
                  <a:schemeClr val="bg1"/>
                </a:solidFill>
                <a:latin typeface="Arial" charset="0"/>
              </a:rPr>
              <a:t>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Mauritania and Senegal, local areas in Cote d’Ivoire, parts of western and southern Niger, local areas in Cameroon, Equatorial Guinea, parts of Gabon, northern Congo, local areas in Angola, western and southern Namibia, western South Africa, southern Zambia, northern and eastern Botswana, much of Zimbabwe, many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9693"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cyclonic </a:t>
            </a:r>
            <a:r>
              <a:rPr lang="en-US" altLang="en-US" b="1" dirty="0" smtClean="0">
                <a:solidFill>
                  <a:schemeClr val="bg1"/>
                </a:solidFill>
              </a:rPr>
              <a:t>shear </a:t>
            </a:r>
            <a:r>
              <a:rPr lang="en-US" altLang="en-US" b="1" dirty="0" smtClean="0">
                <a:solidFill>
                  <a:schemeClr val="bg1"/>
                </a:solidFill>
              </a:rPr>
              <a:t>(left panel) may have contributed to the observed above-average rainfall over portions of West Africa.</a:t>
            </a:r>
            <a:endParaRPr lang="en-US" altLang="en-US" b="1" dirty="0">
              <a:solidFill>
                <a:schemeClr val="bg1"/>
              </a:solidFill>
            </a:endParaRPr>
          </a:p>
        </p:txBody>
      </p:sp>
      <p:sp>
        <p:nvSpPr>
          <p:cNvPr id="9" name="Oval 8"/>
          <p:cNvSpPr/>
          <p:nvPr/>
        </p:nvSpPr>
        <p:spPr>
          <a:xfrm rot="5108306">
            <a:off x="1410121" y="2174539"/>
            <a:ext cx="608196" cy="175424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438855"/>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Guinea, Sierra Leone, southwestern Mali, Nigeria, northern Cameroon, local areas in Chad and DRC, western Kenya and western Ethiopia.</a:t>
            </a:r>
          </a:p>
          <a:p>
            <a:pPr algn="just" eaLnBrk="1" hangingPunct="1"/>
            <a:endParaRPr lang="en-US" altLang="en-US" sz="1250" b="1" dirty="0">
              <a:solidFill>
                <a:schemeClr val="bg1"/>
              </a:solidFill>
            </a:endParaRPr>
          </a:p>
          <a:p>
            <a:pPr algn="just" eaLnBrk="1" hangingPunct="1"/>
            <a:r>
              <a:rPr lang="en-US" altLang="en-US" sz="1250" b="1" dirty="0">
                <a:solidFill>
                  <a:schemeClr val="bg1"/>
                </a:solidFill>
              </a:rPr>
              <a:t>For </a:t>
            </a:r>
            <a:r>
              <a:rPr lang="en-US" altLang="en-US" sz="1250" b="1" dirty="0" smtClean="0">
                <a:solidFill>
                  <a:schemeClr val="bg1"/>
                </a:solidFill>
              </a:rPr>
              <a:t>week-2 (right </a:t>
            </a:r>
            <a:r>
              <a:rPr lang="en-US" altLang="en-US" sz="1250" b="1" dirty="0">
                <a:solidFill>
                  <a:schemeClr val="bg1"/>
                </a:solidFill>
              </a:rPr>
              <a:t>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50mm over </a:t>
            </a:r>
            <a:r>
              <a:rPr lang="en-US" altLang="en-US" sz="1250" b="1" dirty="0" smtClean="0">
                <a:solidFill>
                  <a:schemeClr val="bg1"/>
                </a:solidFill>
              </a:rPr>
              <a:t>many places in West and Central Africa, and much of South Sudan, western Ethiopia and local areas in Kenya.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744406" y="1524000"/>
            <a:ext cx="3087832"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a:t>
            </a:r>
            <a:r>
              <a:rPr lang="en-US" altLang="en-US" b="1" dirty="0">
                <a:solidFill>
                  <a:srgbClr val="FFFF00"/>
                </a:solidFill>
              </a:rPr>
              <a:t>Valid 7 – 13 July, 2020</a:t>
            </a:r>
            <a:endParaRPr lang="en-US" altLang="en-US" dirty="0"/>
          </a:p>
        </p:txBody>
      </p:sp>
      <p:sp>
        <p:nvSpPr>
          <p:cNvPr id="22535" name="TextBox 10"/>
          <p:cNvSpPr txBox="1">
            <a:spLocks noChangeArrowheads="1"/>
          </p:cNvSpPr>
          <p:nvPr/>
        </p:nvSpPr>
        <p:spPr bwMode="auto">
          <a:xfrm>
            <a:off x="5004426" y="1524000"/>
            <a:ext cx="327057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14</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20</a:t>
            </a:r>
            <a:r>
              <a:rPr lang="en-US" altLang="en-US" b="1" dirty="0" smtClean="0">
                <a:solidFill>
                  <a:srgbClr val="FFFF00"/>
                </a:solidFill>
              </a:rPr>
              <a:t> </a:t>
            </a:r>
            <a:r>
              <a:rPr lang="en-US" altLang="en-US" b="1" dirty="0" smtClean="0">
                <a:solidFill>
                  <a:srgbClr val="FFFF00"/>
                </a:solidFill>
              </a:rPr>
              <a:t>July,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177572</TotalTime>
  <Words>1625</Words>
  <Application>Microsoft Office PowerPoint</Application>
  <PresentationFormat>On-screen Show (4:3)</PresentationFormat>
  <Paragraphs>71</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9010</cp:revision>
  <cp:lastPrinted>2018-07-09T15:13:07Z</cp:lastPrinted>
  <dcterms:created xsi:type="dcterms:W3CDTF">2001-08-31T10:39:36Z</dcterms:created>
  <dcterms:modified xsi:type="dcterms:W3CDTF">2020-07-06T16:30:36Z</dcterms:modified>
</cp:coreProperties>
</file>