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8" autoAdjust="0"/>
    <p:restoredTop sz="90814" autoAdjust="0"/>
  </p:normalViewPr>
  <p:slideViewPr>
    <p:cSldViewPr>
      <p:cViewPr>
        <p:scale>
          <a:sx n="100" d="100"/>
          <a:sy n="100" d="100"/>
        </p:scale>
        <p:origin x="399" y="-8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8/3/2020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17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3 </a:t>
            </a:r>
            <a:r>
              <a:rPr lang="en-US" altLang="en-US" sz="2800" b="1" dirty="0" err="1" smtClean="0">
                <a:solidFill>
                  <a:schemeClr val="bg1"/>
                </a:solidFill>
              </a:rPr>
              <a:t>Augus</a:t>
            </a:r>
            <a:r>
              <a:rPr lang="en-US" altLang="en-US" sz="2800" b="1" dirty="0" smtClean="0">
                <a:solidFill>
                  <a:schemeClr val="bg1"/>
                </a:solidFill>
              </a:rPr>
              <a:t> </a:t>
            </a:r>
            <a:r>
              <a:rPr lang="en-US" altLang="en-US" sz="2800" b="1" dirty="0" smtClean="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4 – 10 August, 2020</a:t>
            </a:r>
            <a:endParaRPr lang="en-US" altLang="en-US" b="1" dirty="0">
              <a:solidFill>
                <a:srgbClr val="FFFF00"/>
              </a:solidFill>
            </a:endParaRPr>
          </a:p>
        </p:txBody>
      </p:sp>
      <p:sp>
        <p:nvSpPr>
          <p:cNvPr id="8" name="Text Box 8"/>
          <p:cNvSpPr txBox="1">
            <a:spLocks noChangeArrowheads="1"/>
          </p:cNvSpPr>
          <p:nvPr/>
        </p:nvSpPr>
        <p:spPr bwMode="auto">
          <a:xfrm>
            <a:off x="3609975" y="1905000"/>
            <a:ext cx="5349875" cy="280076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t>
            </a:r>
            <a:r>
              <a:rPr lang="en-US" altLang="en-US" sz="1100" b="1" dirty="0" smtClean="0">
                <a:solidFill>
                  <a:srgbClr val="FFFF00"/>
                </a:solidFill>
                <a:latin typeface="Arial" charset="0"/>
              </a:rPr>
              <a:t>across </a:t>
            </a:r>
            <a:r>
              <a:rPr lang="en-US" altLang="en-US" sz="1100" b="1" dirty="0">
                <a:solidFill>
                  <a:srgbClr val="FFFF00"/>
                </a:solidFill>
                <a:latin typeface="Arial" charset="0"/>
              </a:rPr>
              <a:t>much of Senegal, parts of southern Mauritania, Gambia, Guinea-Bissau, northern Guinea, southern Mali, Burkina Faso, northern Benin, southern Niger, northern Nigeria, Chad, and western Sudan: </a:t>
            </a:r>
            <a:r>
              <a:rPr lang="en-US" altLang="en-US" sz="1100" b="1" dirty="0">
                <a:solidFill>
                  <a:schemeClr val="bg1"/>
                </a:solidFill>
                <a:latin typeface="Arial" charset="0"/>
              </a:rPr>
              <a:t>A broad area of anomalous lower-level cyclonic circulation and upper-level divergence is expected to enhance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Moderate</a:t>
            </a:r>
            <a:endParaRPr lang="en-US" altLang="en-US" sz="1100" b="1" dirty="0">
              <a:solidFill>
                <a:schemeClr val="bg1"/>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along the Gulf of Guinea coast: </a:t>
            </a:r>
            <a:r>
              <a:rPr lang="en-US" altLang="en-US" sz="1100" b="1" dirty="0">
                <a:solidFill>
                  <a:schemeClr val="bg1"/>
                </a:solidFill>
                <a:latin typeface="Arial" charset="0"/>
              </a:rPr>
              <a:t>An area of anomalous upper-level convergence combined with the projected phase of the MJO is expected to suppress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Moderate</a:t>
            </a:r>
            <a:endParaRPr lang="en-US" altLang="en-US" sz="1100" b="1" dirty="0">
              <a:solidFill>
                <a:schemeClr val="bg1"/>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central and eastern Sudan, eastern South Sudan, Eritrea and western Ethiopia: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Moderate</a:t>
            </a: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11</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17 </a:t>
            </a:r>
            <a:r>
              <a:rPr lang="en-US" altLang="en-US" b="1" dirty="0" smtClean="0">
                <a:solidFill>
                  <a:srgbClr val="FFFF00"/>
                </a:solidFill>
              </a:rPr>
              <a:t>August, </a:t>
            </a:r>
            <a:r>
              <a:rPr lang="en-US" altLang="en-US" b="1" dirty="0">
                <a:solidFill>
                  <a:srgbClr val="FFFF00"/>
                </a:solidFill>
              </a:rPr>
              <a:t>2020</a:t>
            </a:r>
          </a:p>
        </p:txBody>
      </p:sp>
      <p:sp>
        <p:nvSpPr>
          <p:cNvPr id="9" name="Text Box 8"/>
          <p:cNvSpPr txBox="1">
            <a:spLocks noChangeArrowheads="1"/>
          </p:cNvSpPr>
          <p:nvPr/>
        </p:nvSpPr>
        <p:spPr bwMode="auto">
          <a:xfrm>
            <a:off x="3573462" y="1697038"/>
            <a:ext cx="5349875" cy="381642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smtClean="0">
                <a:solidFill>
                  <a:srgbClr val="FFFF00"/>
                </a:solidFill>
                <a:latin typeface="Arial" charset="0"/>
              </a:rPr>
              <a:t>eastern </a:t>
            </a:r>
            <a:r>
              <a:rPr lang="en-US" altLang="en-US" sz="1100" b="1" dirty="0">
                <a:solidFill>
                  <a:srgbClr val="FFFF00"/>
                </a:solidFill>
                <a:latin typeface="Arial" charset="0"/>
              </a:rPr>
              <a:t>Senegal, parts of southern Mauritania, southern Mali, Gambia, Guinea-Bissau, Guinea, Sierra Leone, parts of northern Cote d'Ivoire, Burkina Faso, southwestern Niger, northern Ghana, northern Benin, and northwestern Nigeria: </a:t>
            </a:r>
            <a:r>
              <a:rPr lang="en-US" altLang="en-US" sz="1100" b="1" dirty="0">
                <a:solidFill>
                  <a:schemeClr val="bg1"/>
                </a:solidFill>
                <a:latin typeface="Arial" charset="0"/>
              </a:rPr>
              <a:t>An </a:t>
            </a:r>
            <a:r>
              <a:rPr lang="en-US" altLang="en-US" sz="1100" b="1" dirty="0" smtClean="0">
                <a:solidFill>
                  <a:schemeClr val="bg1"/>
                </a:solidFill>
                <a:latin typeface="Arial" charset="0"/>
              </a:rPr>
              <a:t>area of anomalous </a:t>
            </a:r>
            <a:r>
              <a:rPr lang="en-US" altLang="en-US" sz="1100" b="1" dirty="0">
                <a:solidFill>
                  <a:schemeClr val="bg1"/>
                </a:solidFill>
                <a:latin typeface="Arial" charset="0"/>
              </a:rPr>
              <a:t>lower-level cyclonic flow and upper-level divergence is expected to enhance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p>
          <a:p>
            <a:pPr algn="just">
              <a:spcBef>
                <a:spcPct val="0"/>
              </a:spcBef>
              <a:buFontTx/>
              <a:buAutoNum type="arabicPeriod"/>
              <a:defRPr/>
            </a:pPr>
            <a:endParaRPr lang="en-US" altLang="en-US" sz="1100" b="1" dirty="0" smtClean="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along the Gulf of Guinea coast: </a:t>
            </a:r>
            <a:r>
              <a:rPr lang="en-US" altLang="en-US" sz="1100" b="1" dirty="0">
                <a:solidFill>
                  <a:schemeClr val="bg1"/>
                </a:solidFill>
                <a:latin typeface="Arial" charset="0"/>
              </a:rPr>
              <a:t>An area of anomalous upper-level convergence combined with the projected phase of the MJO is expected to suppress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endParaRPr lang="en-US" altLang="en-US" sz="1100" b="1" dirty="0" smtClean="0">
              <a:solidFill>
                <a:schemeClr val="bg1"/>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northeastern </a:t>
            </a:r>
            <a:r>
              <a:rPr lang="en-US" altLang="en-US" sz="1100" b="1" dirty="0" smtClean="0">
                <a:solidFill>
                  <a:srgbClr val="FFFF00"/>
                </a:solidFill>
                <a:latin typeface="Arial" charset="0"/>
              </a:rPr>
              <a:t>Nigeria, </a:t>
            </a:r>
            <a:r>
              <a:rPr lang="en-US" altLang="en-US" sz="1100" b="1" dirty="0">
                <a:solidFill>
                  <a:srgbClr val="FFFF00"/>
                </a:solidFill>
                <a:latin typeface="Arial" charset="0"/>
              </a:rPr>
              <a:t>southern Chad and western Sudan: </a:t>
            </a:r>
            <a:r>
              <a:rPr lang="en-US" altLang="en-US" sz="1100" b="1" dirty="0">
                <a:solidFill>
                  <a:schemeClr val="bg1"/>
                </a:solidFill>
                <a:latin typeface="Arial" charset="0"/>
              </a:rPr>
              <a:t>An area </a:t>
            </a:r>
            <a:r>
              <a:rPr lang="en-US" altLang="en-US" sz="1100" b="1" dirty="0" smtClean="0">
                <a:solidFill>
                  <a:schemeClr val="bg1"/>
                </a:solidFill>
                <a:latin typeface="Arial" charset="0"/>
              </a:rPr>
              <a:t>of anomalous </a:t>
            </a:r>
            <a:r>
              <a:rPr lang="en-US" altLang="en-US" sz="1100" b="1" dirty="0">
                <a:solidFill>
                  <a:schemeClr val="bg1"/>
                </a:solidFill>
                <a:latin typeface="Arial" charset="0"/>
              </a:rPr>
              <a:t>lower-level convergence and upper-level divergence is expected to enhance rainfall in the region</a:t>
            </a:r>
            <a:r>
              <a:rPr lang="en-US" altLang="en-US" sz="1100" b="1" dirty="0" smtClean="0">
                <a:solidFill>
                  <a:schemeClr val="bg1"/>
                </a:solidFill>
                <a:latin typeface="Arial" charset="0"/>
              </a:rPr>
              <a:t>.</a:t>
            </a:r>
            <a:r>
              <a:rPr lang="en-US" altLang="en-US" sz="1100" b="1" dirty="0">
                <a:solidFill>
                  <a:srgbClr val="FFFF00"/>
                </a:solidFill>
                <a:latin typeface="Arial" charset="0"/>
              </a:rPr>
              <a:t> Confidence: </a:t>
            </a:r>
            <a:r>
              <a:rPr lang="en-US" altLang="en-US" sz="1100" b="1" dirty="0" smtClean="0">
                <a:solidFill>
                  <a:srgbClr val="FFFF00"/>
                </a:solidFill>
                <a:latin typeface="Arial" charset="0"/>
              </a:rPr>
              <a:t>Moderate</a:t>
            </a:r>
            <a:endParaRPr lang="en-US" altLang="en-US" sz="1100" b="1" dirty="0" smtClean="0">
              <a:solidFill>
                <a:schemeClr val="bg1"/>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central and eastern Sudan, eastern South Sudan, Eritrea and western Ethiopia: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320041"/>
            <a:ext cx="8839200" cy="4017510"/>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eastern Senegal, parts of Mali, local areas in Niger, northern Nigeria, northern Cameroon, Chad, much of CAR, northern DRC, Sudan, South Sudan, Eritrea and northeastern Ethiopia. </a:t>
            </a:r>
            <a:r>
              <a:rPr lang="en-US" altLang="en-US" sz="1200" b="1" dirty="0" smtClean="0">
                <a:solidFill>
                  <a:schemeClr val="bg1"/>
                </a:solidFill>
              </a:rPr>
              <a:t>Below-average </a:t>
            </a:r>
            <a:r>
              <a:rPr lang="en-US" altLang="en-US" sz="1200" b="1" dirty="0">
                <a:solidFill>
                  <a:schemeClr val="bg1"/>
                </a:solidFill>
              </a:rPr>
              <a:t>rainfall was observed over much of the Gulf of Guinea region, local </a:t>
            </a:r>
            <a:r>
              <a:rPr lang="en-US" altLang="en-US" sz="1200" b="1" dirty="0" smtClean="0">
                <a:solidFill>
                  <a:schemeClr val="bg1"/>
                </a:solidFill>
              </a:rPr>
              <a:t>areas </a:t>
            </a:r>
            <a:r>
              <a:rPr lang="en-US" altLang="en-US" sz="1200" b="1" dirty="0">
                <a:solidFill>
                  <a:schemeClr val="bg1"/>
                </a:solidFill>
              </a:rPr>
              <a:t>in Senegal, Mali Burkina Faso and Niger, local areas in CAR, local area sin eastern Sudan, and western Ethiopia.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Sahel region, the far western and eastern Gulf of Guinea, and Central Africa countries. Above-average rainfall was also observed over South Sudan, much of Sudan, Uganda, Ethiopia, and local areas in western Kenya and southern Somalia. </a:t>
            </a:r>
            <a:r>
              <a:rPr lang="en-US" altLang="en-US" sz="1180" b="1" dirty="0" smtClean="0">
                <a:solidFill>
                  <a:schemeClr val="bg1"/>
                </a:solidFill>
              </a:rPr>
              <a:t>Rainfall </a:t>
            </a:r>
            <a:r>
              <a:rPr lang="en-US" altLang="en-US" sz="1180" b="1" dirty="0">
                <a:solidFill>
                  <a:schemeClr val="bg1"/>
                </a:solidFill>
              </a:rPr>
              <a:t>was below-average over eastern Liberia, portions of Cote d’Ivoire, southwestern Ghana, local areas in Burkina Faso,  Nigeria and Niger,  local areas in Ethiopia and Eritrea, and coastal South Africa and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a:t>
            </a:r>
            <a:r>
              <a:rPr lang="en-US" altLang="en-US" sz="1180" b="1" dirty="0" smtClean="0">
                <a:solidFill>
                  <a:schemeClr val="bg1"/>
                </a:solidFill>
              </a:rPr>
              <a:t>Below-average </a:t>
            </a:r>
            <a:r>
              <a:rPr lang="en-US" altLang="en-US" sz="1180" b="1" dirty="0">
                <a:solidFill>
                  <a:schemeClr val="bg1"/>
                </a:solidFill>
              </a:rPr>
              <a:t>rainfall was observed over parts of Cote d’Ivoire, local areas in Niger, southern Ethiopia, Kenya, southern Somalia, parts of southern DRC, Tanzania, South Africa, Mozambique and Madagascar.</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Week-1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southern Mauritania, much of Senegal, southwestern Mali, Guinea-Bissau, Guinea, Sierra Leone, Sierra Leone, western Liberia, northern Cote d'Ivoire, western Burkina Faso, southern Niger, northern Nigeria, central Chad, western and eastern Sudan, western Ethiopia, and eastern South Sudan. In contrast, there is an increased chance for below-average rainfall over eastern Liberia, southern Cote d'Ivoire, southern Ghana, southern Togo, southern Benin, and southwestern Nigeria.</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Week-2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much of Senegal, Guinea-Bissau, Guinea, Sierra Leone, southern Mali, Burkina Faso, southern Niger, northern Nigeria, southern Chad, western and eastern Sudan, eastern South Sudan, and western Ethiopia. In contrast, there is an increased chance for below-average rainfall along the Gulf of Guinea coast.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Weekly rainfall surpluses exceeded 100mm over local areas in </a:t>
            </a:r>
            <a:r>
              <a:rPr lang="en-US" altLang="en-US" b="1" dirty="0" smtClean="0">
                <a:solidFill>
                  <a:schemeClr val="bg1"/>
                </a:solidFill>
              </a:rPr>
              <a:t>Mali, Cameroon, Chad, Sudan, and South Sudan.</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smtClean="0">
                <a:solidFill>
                  <a:schemeClr val="bg1"/>
                </a:solidFill>
              </a:rPr>
              <a:t>Rainfall was below average along the Gulf of Guinea coast.</a:t>
            </a:r>
            <a:endParaRPr lang="en-US" altLang="en-US" b="1" dirty="0" smtClean="0">
              <a:solidFill>
                <a:schemeClr val="bg1"/>
              </a:solidFill>
            </a:endParaRPr>
          </a:p>
          <a:p>
            <a:pPr marL="342900" indent="-342900" algn="just" eaLnBrk="1" hangingPunct="1">
              <a:buFontTx/>
              <a:buChar char="•"/>
              <a:tabLst>
                <a:tab pos="1885950" algn="l"/>
              </a:tabLst>
            </a:pPr>
            <a:endParaRPr lang="en-US" altLang="en-US" b="1" dirty="0" smtClean="0">
              <a:solidFill>
                <a:schemeClr val="bg1"/>
              </a:solidFill>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Week-1 </a:t>
            </a:r>
            <a:r>
              <a:rPr lang="en-US" altLang="en-US" b="1" dirty="0">
                <a:solidFill>
                  <a:schemeClr val="bg1"/>
                </a:solidFill>
                <a:latin typeface="Arial" panose="020B0604020202020204" pitchFamily="34" charset="0"/>
                <a:cs typeface="Arial" panose="020B0604020202020204" pitchFamily="34" charset="0"/>
              </a:rPr>
              <a:t>outlooks call for an increased chance for </a:t>
            </a:r>
            <a:r>
              <a:rPr lang="en-US" altLang="en-US" b="1" dirty="0" smtClean="0">
                <a:solidFill>
                  <a:schemeClr val="bg1"/>
                </a:solidFill>
                <a:latin typeface="Arial" panose="020B0604020202020204" pitchFamily="34" charset="0"/>
                <a:cs typeface="Arial" panose="020B0604020202020204" pitchFamily="34" charset="0"/>
              </a:rPr>
              <a:t>above-average rainfall over </a:t>
            </a:r>
            <a:r>
              <a:rPr lang="en-US" b="1" dirty="0">
                <a:solidFill>
                  <a:schemeClr val="bg1"/>
                </a:solidFill>
                <a:latin typeface="Arial" panose="020B0604020202020204" pitchFamily="34" charset="0"/>
                <a:cs typeface="Arial" panose="020B0604020202020204" pitchFamily="34" charset="0"/>
              </a:rPr>
              <a:t>much </a:t>
            </a:r>
            <a:r>
              <a:rPr lang="en-US" b="1" dirty="0">
                <a:solidFill>
                  <a:schemeClr val="bg1"/>
                </a:solidFill>
                <a:latin typeface="Arial" panose="020B0604020202020204" pitchFamily="34" charset="0"/>
                <a:cs typeface="Arial" panose="020B0604020202020204" pitchFamily="34" charset="0"/>
              </a:rPr>
              <a:t>of Senegal, parts of southern Mauritania, Gambia, Guinea-Bissau, northern Guinea, southern Mali, Burkina Faso, northern Benin, southern Niger, northern Nigeria, Chad, </a:t>
            </a:r>
            <a:r>
              <a:rPr lang="en-US" b="1" dirty="0">
                <a:solidFill>
                  <a:schemeClr val="bg1"/>
                </a:solidFill>
                <a:latin typeface="Arial" panose="020B0604020202020204" pitchFamily="34" charset="0"/>
                <a:cs typeface="Arial" panose="020B0604020202020204" pitchFamily="34" charset="0"/>
              </a:rPr>
              <a:t>Sudan, </a:t>
            </a:r>
            <a:r>
              <a:rPr lang="en-US" b="1" dirty="0">
                <a:solidFill>
                  <a:schemeClr val="bg1"/>
                </a:solidFill>
                <a:latin typeface="Arial" panose="020B0604020202020204" pitchFamily="34" charset="0"/>
                <a:cs typeface="Arial" panose="020B0604020202020204" pitchFamily="34" charset="0"/>
              </a:rPr>
              <a:t>eastern South Sudan, Eritrea and western Ethiopia</a:t>
            </a:r>
            <a:r>
              <a:rPr lang="en-US" altLang="en-US" b="1"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rPr>
              <a:t>In contrast, there is an increased chance for below-average rainfall </a:t>
            </a:r>
            <a:r>
              <a:rPr lang="en-US" altLang="en-US" b="1" dirty="0" smtClean="0">
                <a:solidFill>
                  <a:schemeClr val="bg1"/>
                </a:solidFill>
              </a:rPr>
              <a:t>along the Gulf of Guinea coast.</a:t>
            </a:r>
            <a:endParaRPr lang="en-US" altLang="en-US" b="1" dirty="0">
              <a:solidFill>
                <a:schemeClr val="bg1"/>
              </a:solidFill>
            </a:endParaRPr>
          </a:p>
          <a:p>
            <a:pPr marL="342900" indent="-342900" algn="just" eaLnBrk="1" hangingPunct="1">
              <a:buFontTx/>
              <a:buChar char="•"/>
              <a:tabLst>
                <a:tab pos="1885950" algn="l"/>
              </a:tabLst>
            </a:pPr>
            <a:endParaRPr lang="en-US" alt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Week-2 </a:t>
            </a:r>
            <a:r>
              <a:rPr lang="en-US" altLang="en-US"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b="1" dirty="0" smtClean="0">
                <a:solidFill>
                  <a:schemeClr val="bg1"/>
                </a:solidFill>
                <a:latin typeface="Arial" panose="020B0604020202020204" pitchFamily="34" charset="0"/>
                <a:cs typeface="Arial" panose="020B0604020202020204" pitchFamily="34" charset="0"/>
              </a:rPr>
              <a:t>eastern </a:t>
            </a:r>
            <a:r>
              <a:rPr lang="en-US" b="1" dirty="0">
                <a:solidFill>
                  <a:schemeClr val="bg1"/>
                </a:solidFill>
                <a:latin typeface="Arial" panose="020B0604020202020204" pitchFamily="34" charset="0"/>
                <a:cs typeface="Arial" panose="020B0604020202020204" pitchFamily="34" charset="0"/>
              </a:rPr>
              <a:t>Senegal, parts of southern Mauritania, southern Mali, Gambia, Guinea-Bissau, Guinea, Sierra Leone, parts of northern Cote d'Ivoire, Burkina Faso, southwestern Niger, northern Ghana, northern Benin, </a:t>
            </a:r>
            <a:r>
              <a:rPr lang="en-US" b="1" dirty="0">
                <a:solidFill>
                  <a:schemeClr val="bg1"/>
                </a:solidFill>
                <a:latin typeface="Arial" panose="020B0604020202020204" pitchFamily="34" charset="0"/>
                <a:cs typeface="Arial" panose="020B0604020202020204" pitchFamily="34" charset="0"/>
              </a:rPr>
              <a:t>northwestern and northeastern Nigeria</a:t>
            </a:r>
            <a:r>
              <a:rPr lang="en-US"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southern Chad, portions of Sudan</a:t>
            </a:r>
            <a:r>
              <a:rPr lang="en-US" b="1" dirty="0">
                <a:solidFill>
                  <a:schemeClr val="bg1"/>
                </a:solidFill>
                <a:latin typeface="Arial" panose="020B0604020202020204" pitchFamily="34" charset="0"/>
                <a:cs typeface="Arial" panose="020B0604020202020204" pitchFamily="34" charset="0"/>
              </a:rPr>
              <a:t>, eastern South Sudan, Eritrea and western Ethiopia</a:t>
            </a:r>
            <a:r>
              <a:rPr lang="en-US" altLang="en-US" b="1"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rPr>
              <a:t>In </a:t>
            </a:r>
            <a:r>
              <a:rPr lang="en-US" altLang="en-US" b="1" dirty="0">
                <a:solidFill>
                  <a:schemeClr val="bg1"/>
                </a:solidFill>
                <a:latin typeface="Arial" panose="020B0604020202020204" pitchFamily="34" charset="0"/>
                <a:cs typeface="Arial" panose="020B0604020202020204" pitchFamily="34" charset="0"/>
              </a:rPr>
              <a:t>contrast, </a:t>
            </a:r>
            <a:r>
              <a:rPr lang="en-US" altLang="en-US" b="1" dirty="0" smtClean="0">
                <a:solidFill>
                  <a:schemeClr val="bg1"/>
                </a:solidFill>
                <a:latin typeface="Arial" panose="020B0604020202020204" pitchFamily="34" charset="0"/>
                <a:cs typeface="Arial" panose="020B0604020202020204" pitchFamily="34" charset="0"/>
              </a:rPr>
              <a:t>there </a:t>
            </a:r>
            <a:r>
              <a:rPr lang="en-US" altLang="en-US" b="1" dirty="0">
                <a:solidFill>
                  <a:schemeClr val="bg1"/>
                </a:solidFill>
                <a:latin typeface="Arial" panose="020B0604020202020204" pitchFamily="34" charset="0"/>
                <a:cs typeface="Arial" panose="020B0604020202020204" pitchFamily="34" charset="0"/>
              </a:rPr>
              <a:t>is an increased chance for below-average rainfall </a:t>
            </a:r>
            <a:r>
              <a:rPr lang="en-US" altLang="en-US" b="1" dirty="0" smtClean="0">
                <a:solidFill>
                  <a:schemeClr val="bg1"/>
                </a:solidFill>
                <a:latin typeface="Arial" panose="020B0604020202020204" pitchFamily="34" charset="0"/>
                <a:cs typeface="Arial" panose="020B0604020202020204" pitchFamily="34" charset="0"/>
              </a:rPr>
              <a:t>along the Gulf of Guinea coast.</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cpc.ncep.noaa.gov/products/international/africa_rfe/africa_rfe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cpc.ncep.noaa.gov/products/international/africa_rfe/africa_rfe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81150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eastern Senegal, parts of Mali, local areas in Niger, northern Nigeria, northern Cameroon, Chad, much of CAR, northern DRC, Sudan, South Sudan, Eritrea and northeastern Ethiopia.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much of the Gulf of Guinea region, local areas in Senegal, Mali Burkina Faso and Niger, local areas in CAR, local area sin eastern Sudan, and western Ethiopia.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Sahel region, the far western and eastern Gulf of </a:t>
            </a:r>
            <a:r>
              <a:rPr lang="en-US" altLang="en-US" sz="1150" b="1" dirty="0" smtClean="0">
                <a:solidFill>
                  <a:schemeClr val="bg1"/>
                </a:solidFill>
              </a:rPr>
              <a:t>Guinea, </a:t>
            </a:r>
            <a:r>
              <a:rPr lang="en-US" altLang="en-US" sz="1150" b="1" dirty="0" smtClean="0">
                <a:solidFill>
                  <a:schemeClr val="bg1"/>
                </a:solidFill>
              </a:rPr>
              <a:t>and Central Africa countries. Above-average rainfall was also observed over South Sudan, </a:t>
            </a:r>
            <a:r>
              <a:rPr lang="en-US" altLang="en-US" sz="1150" b="1" dirty="0" smtClean="0">
                <a:solidFill>
                  <a:schemeClr val="bg1"/>
                </a:solidFill>
              </a:rPr>
              <a:t>much of </a:t>
            </a:r>
            <a:r>
              <a:rPr lang="en-US" altLang="en-US" sz="1150" b="1" dirty="0" smtClean="0">
                <a:solidFill>
                  <a:schemeClr val="bg1"/>
                </a:solidFill>
              </a:rPr>
              <a:t>Sudan, Uganda, Ethiopia, and local areas in western Kenya and southern Somalia. </a:t>
            </a:r>
          </a:p>
          <a:p>
            <a:pPr algn="just" eaLnBrk="1" hangingPunct="1">
              <a:lnSpc>
                <a:spcPct val="90000"/>
              </a:lnSpc>
              <a:spcBef>
                <a:spcPct val="50000"/>
              </a:spcBef>
            </a:pPr>
            <a:r>
              <a:rPr lang="en-US" altLang="en-US" sz="1150" b="1" dirty="0" smtClean="0">
                <a:solidFill>
                  <a:schemeClr val="bg1"/>
                </a:solidFill>
              </a:rPr>
              <a:t>Rainfall was below-average over eastern Liberia, portions of Cote d’Ivoire, southwestern Ghana, local areas in Burkina </a:t>
            </a:r>
            <a:r>
              <a:rPr lang="en-US" altLang="en-US" sz="1150" b="1" dirty="0" smtClean="0">
                <a:solidFill>
                  <a:schemeClr val="bg1"/>
                </a:solidFill>
              </a:rPr>
              <a:t>Faso,  Nigeria </a:t>
            </a:r>
            <a:r>
              <a:rPr lang="en-US" altLang="en-US" sz="1150" b="1" dirty="0" smtClean="0">
                <a:solidFill>
                  <a:schemeClr val="bg1"/>
                </a:solidFill>
              </a:rPr>
              <a:t>and Niger,  </a:t>
            </a:r>
            <a:r>
              <a:rPr lang="en-US" altLang="en-US" sz="1150" b="1" dirty="0" smtClean="0">
                <a:solidFill>
                  <a:schemeClr val="bg1"/>
                </a:solidFill>
              </a:rPr>
              <a:t>local areas in Ethiopia and Eritrea, and coastal South Africa and Madagascar.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64633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t>
            </a:r>
            <a:r>
              <a:rPr lang="en-US" altLang="en-US" sz="1125" b="1" dirty="0" smtClean="0">
                <a:solidFill>
                  <a:schemeClr val="bg1"/>
                </a:solidFill>
              </a:rPr>
              <a:t>and  </a:t>
            </a:r>
            <a:r>
              <a:rPr lang="en-US" altLang="en-US" sz="1125" b="1" dirty="0" smtClean="0">
                <a:solidFill>
                  <a:schemeClr val="bg1"/>
                </a:solidFill>
              </a:rPr>
              <a:t>the Greater Horn of Africa. </a:t>
            </a:r>
            <a:endParaRPr lang="en-US" altLang="en-US" sz="1125" b="1" dirty="0" smtClean="0">
              <a:solidFill>
                <a:schemeClr val="bg1"/>
              </a:solidFill>
            </a:endParaRPr>
          </a:p>
          <a:p>
            <a:pPr algn="just" eaLnBrk="1" hangingPunct="1">
              <a:lnSpc>
                <a:spcPct val="90000"/>
              </a:lnSpc>
              <a:spcBef>
                <a:spcPct val="50000"/>
              </a:spcBef>
            </a:pPr>
            <a:r>
              <a:rPr lang="en-US" altLang="en-US" sz="1125" b="1" dirty="0" smtClean="0">
                <a:solidFill>
                  <a:schemeClr val="bg1"/>
                </a:solidFill>
              </a:rPr>
              <a:t>Below-average </a:t>
            </a:r>
            <a:r>
              <a:rPr lang="en-US" altLang="en-US" sz="1125" b="1" dirty="0" smtClean="0">
                <a:solidFill>
                  <a:schemeClr val="bg1"/>
                </a:solidFill>
              </a:rPr>
              <a:t>rainfall was observed over parts of Cote d’Ivoire, local areas in </a:t>
            </a:r>
            <a:r>
              <a:rPr lang="en-US" altLang="en-US" sz="1125" b="1" dirty="0" smtClean="0">
                <a:solidFill>
                  <a:schemeClr val="bg1"/>
                </a:solidFill>
              </a:rPr>
              <a:t>Niger</a:t>
            </a:r>
            <a:r>
              <a:rPr lang="en-US" altLang="en-US" sz="1125" b="1" dirty="0" smtClean="0">
                <a:solidFill>
                  <a:schemeClr val="bg1"/>
                </a:solidFill>
              </a:rPr>
              <a:t>, </a:t>
            </a:r>
            <a:r>
              <a:rPr lang="en-US" altLang="en-US" sz="1125" b="1" dirty="0" smtClean="0">
                <a:solidFill>
                  <a:schemeClr val="bg1"/>
                </a:solidFill>
              </a:rPr>
              <a:t>southern Ethiopia, Kenya, southern Somalia, parts of southern DRC, Tanzania, South Africa, Mozambique and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10915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a:t>
            </a:r>
            <a:r>
              <a:rPr lang="en-US" altLang="en-US" sz="1120" b="1" dirty="0" smtClean="0">
                <a:solidFill>
                  <a:schemeClr val="bg1"/>
                </a:solidFill>
                <a:latin typeface="Arial" charset="0"/>
              </a:rPr>
              <a:t>northeastern </a:t>
            </a:r>
            <a:r>
              <a:rPr lang="en-US" altLang="en-US" sz="1120" b="1" dirty="0" smtClean="0">
                <a:solidFill>
                  <a:schemeClr val="bg1"/>
                </a:solidFill>
                <a:latin typeface="Arial" charset="0"/>
              </a:rPr>
              <a:t>Namibia, </a:t>
            </a:r>
            <a:r>
              <a:rPr lang="en-US" altLang="en-US" sz="1120" b="1" dirty="0" smtClean="0">
                <a:solidFill>
                  <a:schemeClr val="bg1"/>
                </a:solidFill>
                <a:latin typeface="Arial" charset="0"/>
              </a:rPr>
              <a:t>western Botswana</a:t>
            </a:r>
            <a:r>
              <a:rPr lang="en-US" altLang="en-US" sz="1120" b="1" dirty="0">
                <a:solidFill>
                  <a:schemeClr val="bg1"/>
                </a:solidFill>
                <a:latin typeface="Arial" charset="0"/>
              </a:rPr>
              <a:t>,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a:t>
            </a:r>
            <a:r>
              <a:rPr lang="en-US" altLang="en-US" sz="1120" b="1" dirty="0" smtClean="0">
                <a:solidFill>
                  <a:schemeClr val="bg1"/>
                </a:solidFill>
                <a:latin typeface="Arial" charset="0"/>
              </a:rPr>
              <a:t>southwestern Angola</a:t>
            </a:r>
            <a:r>
              <a:rPr lang="en-US" altLang="en-US" sz="1120" b="1" dirty="0" smtClean="0">
                <a:solidFill>
                  <a:schemeClr val="bg1"/>
                </a:solidFill>
                <a:latin typeface="Arial" charset="0"/>
              </a:rPr>
              <a:t>, </a:t>
            </a:r>
            <a:r>
              <a:rPr lang="en-US" altLang="en-US" sz="1120" b="1" dirty="0" smtClean="0">
                <a:solidFill>
                  <a:schemeClr val="bg1"/>
                </a:solidFill>
                <a:latin typeface="Arial" charset="0"/>
              </a:rPr>
              <a:t>western and southern Namibia</a:t>
            </a:r>
            <a:r>
              <a:rPr lang="en-US" altLang="en-US" sz="1120" b="1" dirty="0" smtClean="0">
                <a:solidFill>
                  <a:schemeClr val="bg1"/>
                </a:solidFill>
                <a:latin typeface="Arial" charset="0"/>
              </a:rPr>
              <a:t>, </a:t>
            </a:r>
            <a:r>
              <a:rPr lang="en-US" altLang="en-US" sz="1120" b="1" dirty="0" smtClean="0">
                <a:solidFill>
                  <a:schemeClr val="bg1"/>
                </a:solidFill>
                <a:latin typeface="Arial" charset="0"/>
              </a:rPr>
              <a:t>western South </a:t>
            </a:r>
            <a:r>
              <a:rPr lang="en-US" altLang="en-US" sz="1120" b="1" dirty="0" smtClean="0">
                <a:solidFill>
                  <a:schemeClr val="bg1"/>
                </a:solidFill>
                <a:latin typeface="Arial" charset="0"/>
              </a:rPr>
              <a:t>Africa, </a:t>
            </a:r>
            <a:r>
              <a:rPr lang="en-US" altLang="en-US" sz="1120" b="1" dirty="0" smtClean="0">
                <a:solidFill>
                  <a:schemeClr val="bg1"/>
                </a:solidFill>
                <a:latin typeface="Arial" charset="0"/>
              </a:rPr>
              <a:t>local areas in southern </a:t>
            </a:r>
            <a:r>
              <a:rPr lang="en-US" altLang="en-US" sz="1120" b="1" dirty="0" smtClean="0">
                <a:solidFill>
                  <a:schemeClr val="bg1"/>
                </a:solidFill>
                <a:latin typeface="Arial" charset="0"/>
              </a:rPr>
              <a:t>Zambia, </a:t>
            </a:r>
            <a:r>
              <a:rPr lang="en-US" altLang="en-US" sz="1120" b="1" dirty="0" smtClean="0">
                <a:solidFill>
                  <a:schemeClr val="bg1"/>
                </a:solidFill>
                <a:latin typeface="Arial" charset="0"/>
              </a:rPr>
              <a:t>eastern Botswana</a:t>
            </a:r>
            <a:r>
              <a:rPr lang="en-US" altLang="en-US" sz="1120" b="1" dirty="0" smtClean="0">
                <a:solidFill>
                  <a:schemeClr val="bg1"/>
                </a:solidFill>
                <a:latin typeface="Arial" charset="0"/>
              </a:rPr>
              <a:t>, Zimbabwe, many parts of Mozambique, and central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41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cyclonic flow was observed across Central </a:t>
            </a:r>
            <a:r>
              <a:rPr lang="en-US" altLang="en-US" b="1" dirty="0" err="1" smtClean="0">
                <a:solidFill>
                  <a:schemeClr val="bg1"/>
                </a:solidFill>
              </a:rPr>
              <a:t>athe</a:t>
            </a:r>
            <a:r>
              <a:rPr lang="en-US" altLang="en-US" b="1" dirty="0" smtClean="0">
                <a:solidFill>
                  <a:schemeClr val="bg1"/>
                </a:solidFill>
              </a:rPr>
              <a:t> Greater Hon of Africa (left </a:t>
            </a:r>
            <a:r>
              <a:rPr lang="en-US" altLang="en-US" b="1" dirty="0" smtClean="0">
                <a:solidFill>
                  <a:schemeClr val="bg1"/>
                </a:solidFill>
              </a:rPr>
              <a:t>panel).</a:t>
            </a:r>
            <a:endParaRPr lang="en-US" altLang="en-US" b="1" dirty="0">
              <a:solidFill>
                <a:schemeClr val="bg1"/>
              </a:solidFill>
            </a:endParaRPr>
          </a:p>
        </p:txBody>
      </p:sp>
      <p:sp>
        <p:nvSpPr>
          <p:cNvPr id="9" name="Oval 8"/>
          <p:cNvSpPr/>
          <p:nvPr/>
        </p:nvSpPr>
        <p:spPr>
          <a:xfrm rot="4320814">
            <a:off x="2596454" y="2111396"/>
            <a:ext cx="782026" cy="202228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9" cy="320039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9" cy="32003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the Sahel region, and portions of the Greater Horn of Africa.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593115" y="1524000"/>
            <a:ext cx="339041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a:solidFill>
                  <a:srgbClr val="FFFF00"/>
                </a:solidFill>
              </a:rPr>
              <a:t>4 – 10 August, 2020</a:t>
            </a:r>
            <a:endParaRPr lang="en-US" altLang="en-US" dirty="0"/>
          </a:p>
        </p:txBody>
      </p:sp>
      <p:sp>
        <p:nvSpPr>
          <p:cNvPr id="22535" name="TextBox 10"/>
          <p:cNvSpPr txBox="1">
            <a:spLocks noChangeArrowheads="1"/>
          </p:cNvSpPr>
          <p:nvPr/>
        </p:nvSpPr>
        <p:spPr bwMode="auto">
          <a:xfrm>
            <a:off x="4858810" y="1524000"/>
            <a:ext cx="356180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11 </a:t>
            </a:r>
            <a:r>
              <a:rPr lang="en-US" altLang="en-US" b="1" dirty="0" smtClean="0">
                <a:solidFill>
                  <a:srgbClr val="FFFF00"/>
                </a:solidFill>
              </a:rPr>
              <a:t>– </a:t>
            </a:r>
            <a:r>
              <a:rPr lang="en-US" altLang="en-US" b="1" dirty="0" smtClean="0">
                <a:solidFill>
                  <a:srgbClr val="FFFF00"/>
                </a:solidFill>
              </a:rPr>
              <a:t>17 </a:t>
            </a:r>
            <a:r>
              <a:rPr lang="en-US" altLang="en-US" b="1" dirty="0" smtClean="0">
                <a:solidFill>
                  <a:srgbClr val="FFFF00"/>
                </a:solidFill>
              </a:rPr>
              <a:t>August,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178344</TotalTime>
  <Words>1493</Words>
  <Application>Microsoft Office PowerPoint</Application>
  <PresentationFormat>On-screen Show (4:3)</PresentationFormat>
  <Paragraphs>71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9072</cp:revision>
  <cp:lastPrinted>2018-07-09T15:13:07Z</cp:lastPrinted>
  <dcterms:created xsi:type="dcterms:W3CDTF">2001-08-31T10:39:36Z</dcterms:created>
  <dcterms:modified xsi:type="dcterms:W3CDTF">2020-08-03T17:14:16Z</dcterms:modified>
</cp:coreProperties>
</file>