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9" autoAdjust="0"/>
    <p:restoredTop sz="90814" autoAdjust="0"/>
  </p:normalViewPr>
  <p:slideViewPr>
    <p:cSldViewPr>
      <p:cViewPr>
        <p:scale>
          <a:sx n="100" d="100"/>
          <a:sy n="100" d="100"/>
        </p:scale>
        <p:origin x="222" y="-57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8/24/2020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229"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24 August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25 </a:t>
            </a:r>
            <a:r>
              <a:rPr lang="en-US" altLang="en-US" b="1" dirty="0">
                <a:solidFill>
                  <a:srgbClr val="FFFF00"/>
                </a:solidFill>
              </a:rPr>
              <a:t>– </a:t>
            </a:r>
            <a:r>
              <a:rPr lang="en-US" altLang="en-US" b="1" dirty="0" smtClean="0">
                <a:solidFill>
                  <a:srgbClr val="FFFF00"/>
                </a:solidFill>
              </a:rPr>
              <a:t>31</a:t>
            </a:r>
            <a:r>
              <a:rPr lang="en-US" altLang="en-US" b="1" dirty="0" smtClean="0">
                <a:solidFill>
                  <a:srgbClr val="FFFF00"/>
                </a:solidFill>
              </a:rPr>
              <a:t> </a:t>
            </a:r>
            <a:r>
              <a:rPr lang="en-US" altLang="en-US" b="1" dirty="0">
                <a:solidFill>
                  <a:srgbClr val="FFFF00"/>
                </a:solidFill>
              </a:rPr>
              <a:t>August, 2020</a:t>
            </a:r>
          </a:p>
        </p:txBody>
      </p:sp>
      <p:sp>
        <p:nvSpPr>
          <p:cNvPr id="8" name="Text Box 8"/>
          <p:cNvSpPr txBox="1">
            <a:spLocks noChangeArrowheads="1"/>
          </p:cNvSpPr>
          <p:nvPr/>
        </p:nvSpPr>
        <p:spPr bwMode="auto">
          <a:xfrm>
            <a:off x="3609975" y="1752600"/>
            <a:ext cx="5349875" cy="360098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Senegal, Gambia, Guinea-Bissau, Guinea, Sierra Leone, southern Mauritania, southern Mali, Burkina Faso, southern Niger, northern Benin, northern Nigeria, central and southern Chad, and western Sudan: </a:t>
            </a:r>
            <a:r>
              <a:rPr lang="en-US" altLang="en-US" sz="1200" b="1" dirty="0">
                <a:solidFill>
                  <a:schemeClr val="bg1"/>
                </a:solidFill>
                <a:latin typeface="Arial" charset="0"/>
              </a:rPr>
              <a:t>A broad area of anomalous lower-level, cyclonic flow and upper-level divergence is expected to enhance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along the Gulf of Guinea coast: </a:t>
            </a:r>
            <a:r>
              <a:rPr lang="en-US" altLang="en-US" sz="1200" b="1" dirty="0">
                <a:solidFill>
                  <a:schemeClr val="bg1"/>
                </a:solidFill>
                <a:latin typeface="Arial" charset="0"/>
              </a:rPr>
              <a:t>An area anomalous lower-level divergence and upper-level convergence is expected to suppress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algn="just">
              <a:spcBef>
                <a:spcPct val="0"/>
              </a:spcBef>
              <a:buFontTx/>
              <a:buAutoNum type="arabicPeriod"/>
              <a:defRPr/>
            </a:pPr>
            <a:endParaRPr lang="en-US" altLang="en-US" sz="1200" b="1" dirty="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central Congo, and central and northern DRC: </a:t>
            </a:r>
            <a:r>
              <a:rPr lang="en-US" altLang="en-US" sz="1200" b="1" dirty="0">
                <a:solidFill>
                  <a:schemeClr val="bg1"/>
                </a:solidFill>
                <a:latin typeface="Arial" charset="0"/>
              </a:rPr>
              <a:t>An area of anomalous lower-level convergence and the projected phase of the MJO is expected to enhance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Moderate</a:t>
            </a:r>
            <a:endParaRPr lang="en-US" altLang="en-US" sz="1200" b="1" dirty="0">
              <a:solidFill>
                <a:schemeClr val="bg1"/>
              </a:solidFill>
              <a:latin typeface="Arial" charset="0"/>
            </a:endParaRPr>
          </a:p>
          <a:p>
            <a:pPr algn="just">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1 - 7 September, </a:t>
            </a:r>
            <a:r>
              <a:rPr lang="en-US" altLang="en-US" b="1" dirty="0">
                <a:solidFill>
                  <a:srgbClr val="FFFF00"/>
                </a:solidFill>
              </a:rPr>
              <a:t>2020</a:t>
            </a:r>
          </a:p>
        </p:txBody>
      </p:sp>
      <p:sp>
        <p:nvSpPr>
          <p:cNvPr id="9" name="Text Box 8"/>
          <p:cNvSpPr txBox="1">
            <a:spLocks noChangeArrowheads="1"/>
          </p:cNvSpPr>
          <p:nvPr/>
        </p:nvSpPr>
        <p:spPr bwMode="auto">
          <a:xfrm>
            <a:off x="3573462" y="1697038"/>
            <a:ext cx="5349875" cy="249299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southern Senegal, Gambia, Guinea-Bissau, Guinea, Sierra Leone, southern Mali, Burkina Faso, southern Niger, northern Benin, northern Nigeria, central and southern Chad, northern and eastern Cameroon, northern Congo, CAR, northern DRC, western Sudan and western South Sudan: </a:t>
            </a:r>
            <a:r>
              <a:rPr lang="en-US" altLang="en-US" sz="1200" b="1" dirty="0">
                <a:solidFill>
                  <a:schemeClr val="bg1"/>
                </a:solidFill>
                <a:latin typeface="Arial" charset="0"/>
              </a:rPr>
              <a:t>An area of anomalous lower-level convergence and upper-level divergence is expected to enhance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Moderate</a:t>
            </a:r>
            <a:endParaRPr lang="en-US" altLang="en-US" sz="1200" b="1" dirty="0" smtClean="0">
              <a:solidFill>
                <a:schemeClr val="bg1"/>
              </a:solidFill>
              <a:latin typeface="Arial" charset="0"/>
            </a:endParaRPr>
          </a:p>
          <a:p>
            <a:pPr algn="just">
              <a:spcBef>
                <a:spcPct val="0"/>
              </a:spcBef>
              <a:buFontTx/>
              <a:buAutoNum type="arabicPeriod"/>
              <a:defRPr/>
            </a:pPr>
            <a:endParaRPr lang="en-US" altLang="en-US" sz="1200" b="1" dirty="0">
              <a:solidFill>
                <a:srgbClr val="FFFF00"/>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eastern Liberia, Cote d'Ivoire, southern Ghana, southern Togo and southern Benin: </a:t>
            </a:r>
            <a:r>
              <a:rPr lang="en-US" altLang="en-US" sz="1200" b="1" dirty="0">
                <a:solidFill>
                  <a:schemeClr val="bg1"/>
                </a:solidFill>
                <a:latin typeface="Arial" charset="0"/>
              </a:rPr>
              <a:t>An area of anomalous upper-level convergence is expected to suppress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Moderate</a:t>
            </a:r>
            <a:endParaRPr lang="en-US" altLang="en-US" sz="12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320041"/>
            <a:ext cx="8839200" cy="4274440"/>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local areas in Mauritania, Senegal and western Mali, parts of northern Guinea, local areas in Burkina Faso and Niger, northern Nigeria, Cameroon, parts of Chad, central and eastern CAR, southern and eastern Sudan, DRC, local areas in South Sudan, parts of Uganda, southwestern Kenya, and many parts of Ethiopia</a:t>
            </a:r>
            <a:r>
              <a:rPr lang="en-US" altLang="en-US" sz="1200" b="1" dirty="0" smtClean="0">
                <a:solidFill>
                  <a:schemeClr val="bg1"/>
                </a:solidFill>
              </a:rPr>
              <a:t>. Below-average </a:t>
            </a:r>
            <a:r>
              <a:rPr lang="en-US" altLang="en-US" sz="1200" b="1" dirty="0">
                <a:solidFill>
                  <a:schemeClr val="bg1"/>
                </a:solidFill>
              </a:rPr>
              <a:t>rainfall was observed over southern Mauritania, much of Senegal, local areas in Guinea, Sierra Leone, Liberia, central Mali, Cote d’Ivoire, Burkina Faso, Ghana, local areas in Niger, southern Nigeria, and local areas in Sudan and South Sudan</a:t>
            </a:r>
            <a:r>
              <a:rPr lang="en-US" altLang="en-US" sz="1200" b="1" dirty="0" smtClean="0">
                <a:solidFill>
                  <a:schemeClr val="bg1"/>
                </a:solidFill>
              </a:rPr>
              <a:t>.</a:t>
            </a:r>
          </a:p>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30 days, rainfall was above-average over local areas in Mauritania and Senegal, portions of Guinea and Mali, parts of Burkina Faso, local areas in Niger, northern Nigeria, much of Chad, local areas in northern Cameroon, much of CAR, Sudan, South Sudan, DRC, Eritrea, and many parts of Ethiopia</a:t>
            </a:r>
            <a:r>
              <a:rPr lang="en-US" altLang="en-US" sz="1200" b="1" dirty="0" smtClean="0">
                <a:solidFill>
                  <a:schemeClr val="bg1"/>
                </a:solidFill>
              </a:rPr>
              <a:t>. Rainfall </a:t>
            </a:r>
            <a:r>
              <a:rPr lang="en-US" altLang="en-US" sz="1200" b="1" dirty="0">
                <a:solidFill>
                  <a:schemeClr val="bg1"/>
                </a:solidFill>
              </a:rPr>
              <a:t>was below-average over local areas in Mauritania, portions of Senegal, local areas in Guinea and Mali, Sierra Leone, Liberia, Togo, Benin, parts of Niger, southern Nigeria, parts of Cameroon, and local areas in western CAR.</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many places in West, Central and  the Greater Horn of Africa</a:t>
            </a:r>
            <a:r>
              <a:rPr lang="en-US" altLang="en-US" sz="1180" b="1" dirty="0" smtClean="0">
                <a:solidFill>
                  <a:schemeClr val="bg1"/>
                </a:solidFill>
              </a:rPr>
              <a:t>. Below-average </a:t>
            </a:r>
            <a:r>
              <a:rPr lang="en-US" altLang="en-US" sz="1180" b="1" dirty="0">
                <a:solidFill>
                  <a:schemeClr val="bg1"/>
                </a:solidFill>
              </a:rPr>
              <a:t>rainfall was observed over local areas in Mauritania, northern Senegal and Mali, Cote d’Ivoire, local areas in Niger and Cameroon, coastal Tanzania, portions of South Africa, Mozambique and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Senegal, Gambia, Guinea-Bissau, Guinea, Sierra Leone, southern Mauritania, southern Mali, Burkina Faso, southern Niger, northern Benin, northern Nigeria, central and southern Chad, western Sudan, central Congo, and central and northern DRC. In contrast, there is an increased chance for below-average rainfall along the Gulf of Guinea coast.</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Week-2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southern Senegal, Gambia, Guinea-Bissau, Guinea, Sierra Leone, southern Mali, Burkina Faso, southern Niger, northern Benin, northern Nigeria, central and southern Chad, northern and eastern Cameroon, northern Congo, CAR, northern DRC, western Sudan and western South Sudan. In contrast, there is an increased chance for below-average rainfall over eastern Liberia, Cote d'Ivoire, southern Ghana, southern Togo and southern Benin.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Another week of moderate to heave rainfall sustained moisture surpluses over many places in Central Africa and the Greater Horn of Africa. </a:t>
            </a:r>
            <a:endParaRPr lang="en-US" altLang="en-US" b="1" dirty="0" smtClean="0">
              <a:solidFill>
                <a:schemeClr val="bg1"/>
              </a:solidFill>
            </a:endParaRP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Week-1 </a:t>
            </a:r>
            <a:r>
              <a:rPr lang="en-US" altLang="en-US" b="1" dirty="0">
                <a:solidFill>
                  <a:schemeClr val="bg1"/>
                </a:solidFill>
              </a:rPr>
              <a:t>outlooks call for an increased chance for </a:t>
            </a:r>
            <a:r>
              <a:rPr lang="en-US" altLang="en-US" b="1" dirty="0">
                <a:solidFill>
                  <a:schemeClr val="bg1"/>
                </a:solidFill>
              </a:rPr>
              <a:t>above-average rainfall over </a:t>
            </a:r>
            <a:r>
              <a:rPr lang="en-US" b="1" dirty="0">
                <a:solidFill>
                  <a:schemeClr val="bg1"/>
                </a:solidFill>
              </a:rPr>
              <a:t>Senegal, Gambia, Guinea-Bissau, Guinea, Sierra Leone, southern Mauritania, southern Mali, Burkina Faso, southern Niger, northern Benin, northern Nigeria, central and southern Chad, </a:t>
            </a:r>
            <a:r>
              <a:rPr lang="en-US" b="1" dirty="0">
                <a:solidFill>
                  <a:schemeClr val="bg1"/>
                </a:solidFill>
              </a:rPr>
              <a:t>western Sudan, </a:t>
            </a:r>
            <a:r>
              <a:rPr lang="en-US" b="1" dirty="0">
                <a:solidFill>
                  <a:schemeClr val="bg1"/>
                </a:solidFill>
              </a:rPr>
              <a:t>central Congo, and central and northern DRC</a:t>
            </a:r>
            <a:r>
              <a:rPr lang="en-US" altLang="en-US" b="1" dirty="0">
                <a:solidFill>
                  <a:schemeClr val="bg1"/>
                </a:solidFill>
              </a:rPr>
              <a:t>. </a:t>
            </a:r>
            <a:r>
              <a:rPr lang="en-US" altLang="en-US" b="1" dirty="0">
                <a:solidFill>
                  <a:schemeClr val="bg1"/>
                </a:solidFill>
              </a:rPr>
              <a:t>In contrast, there is an increased chance for below-average rainfall </a:t>
            </a:r>
            <a:r>
              <a:rPr lang="en-US" b="1" dirty="0">
                <a:solidFill>
                  <a:schemeClr val="bg1"/>
                </a:solidFill>
              </a:rPr>
              <a:t>along the Gulf of Guinea </a:t>
            </a:r>
            <a:r>
              <a:rPr lang="en-US" b="1" dirty="0" smtClean="0">
                <a:solidFill>
                  <a:schemeClr val="bg1"/>
                </a:solidFill>
              </a:rPr>
              <a:t>coast.</a:t>
            </a:r>
            <a:endParaRPr lang="en-US" altLang="en-US" b="1" dirty="0">
              <a:solidFill>
                <a:schemeClr val="bg1"/>
              </a:solidFill>
            </a:endParaRPr>
          </a:p>
          <a:p>
            <a:pPr marL="342900" indent="-342900" algn="just" eaLnBrk="1" hangingPunct="1">
              <a:buFontTx/>
              <a:buChar char="•"/>
              <a:tabLst>
                <a:tab pos="1885950" algn="l"/>
              </a:tabLst>
            </a:pPr>
            <a:endParaRPr lang="en-US" alt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Week-2 </a:t>
            </a:r>
            <a:r>
              <a:rPr lang="en-US" altLang="en-US" b="1" dirty="0">
                <a:solidFill>
                  <a:schemeClr val="bg1"/>
                </a:solidFill>
                <a:latin typeface="Arial" panose="020B0604020202020204" pitchFamily="34" charset="0"/>
                <a:cs typeface="Arial" panose="020B0604020202020204" pitchFamily="34" charset="0"/>
              </a:rPr>
              <a:t>outlooks call for an </a:t>
            </a:r>
            <a:r>
              <a:rPr lang="en-US" altLang="en-US" b="1" dirty="0">
                <a:solidFill>
                  <a:schemeClr val="bg1"/>
                </a:solidFill>
              </a:rPr>
              <a:t>increased chance for above-average rainfall over </a:t>
            </a:r>
            <a:r>
              <a:rPr lang="en-US" b="1" dirty="0">
                <a:solidFill>
                  <a:schemeClr val="bg1"/>
                </a:solidFill>
              </a:rPr>
              <a:t>southern Senegal, Gambia, Guinea-Bissau, Guinea, Sierra Leone, southern Mali, Burkina Faso, southern Niger, northern Benin, northern Nigeria, central and southern Chad, northern and eastern Cameroon, northern Congo, CAR, northern DRC, western Sudan and western South Sudan</a:t>
            </a:r>
            <a:r>
              <a:rPr lang="en-US" altLang="en-US" b="1" dirty="0">
                <a:solidFill>
                  <a:schemeClr val="bg1"/>
                </a:solidFill>
              </a:rPr>
              <a:t>. </a:t>
            </a:r>
            <a:r>
              <a:rPr lang="en-US" altLang="en-US" b="1" dirty="0">
                <a:solidFill>
                  <a:schemeClr val="bg1"/>
                </a:solidFill>
              </a:rPr>
              <a:t>In contrast, there is an increased chance for below-average rainfall </a:t>
            </a:r>
            <a:r>
              <a:rPr lang="en-US" altLang="en-US" b="1" dirty="0">
                <a:solidFill>
                  <a:schemeClr val="bg1"/>
                </a:solidFill>
              </a:rPr>
              <a:t>over </a:t>
            </a:r>
            <a:r>
              <a:rPr lang="en-US" altLang="en-US" b="1" dirty="0">
                <a:solidFill>
                  <a:schemeClr val="bg1"/>
                </a:solidFill>
              </a:rPr>
              <a:t>eastern Liberia, Cote </a:t>
            </a:r>
            <a:r>
              <a:rPr lang="en-US" altLang="en-US" b="1" dirty="0">
                <a:solidFill>
                  <a:schemeClr val="bg1"/>
                </a:solidFill>
                <a:latin typeface="Arial" panose="020B0604020202020204" pitchFamily="34" charset="0"/>
                <a:cs typeface="Arial" panose="020B0604020202020204" pitchFamily="34" charset="0"/>
              </a:rPr>
              <a:t>d'Ivoire, southern Ghana, southern Togo and southern </a:t>
            </a:r>
            <a:r>
              <a:rPr lang="en-US" altLang="en-US" b="1" dirty="0" smtClean="0">
                <a:solidFill>
                  <a:schemeClr val="bg1"/>
                </a:solidFill>
                <a:latin typeface="Arial" panose="020B0604020202020204" pitchFamily="34" charset="0"/>
                <a:cs typeface="Arial" panose="020B0604020202020204" pitchFamily="34" charset="0"/>
              </a:rPr>
              <a:t>Benin.</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11272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local areas in </a:t>
            </a:r>
            <a:r>
              <a:rPr lang="en-US" altLang="en-US" sz="1140" b="1" dirty="0" smtClean="0">
                <a:solidFill>
                  <a:schemeClr val="bg1"/>
                </a:solidFill>
              </a:rPr>
              <a:t>Mauritania, Senegal and </a:t>
            </a:r>
            <a:r>
              <a:rPr lang="en-US" altLang="en-US" sz="1140" b="1" dirty="0" smtClean="0">
                <a:solidFill>
                  <a:schemeClr val="bg1"/>
                </a:solidFill>
              </a:rPr>
              <a:t>western Mali, </a:t>
            </a:r>
            <a:r>
              <a:rPr lang="en-US" altLang="en-US" sz="1140" b="1" dirty="0" smtClean="0">
                <a:solidFill>
                  <a:schemeClr val="bg1"/>
                </a:solidFill>
              </a:rPr>
              <a:t>parts of northern </a:t>
            </a:r>
            <a:r>
              <a:rPr lang="en-US" altLang="en-US" sz="1140" b="1" dirty="0" smtClean="0">
                <a:solidFill>
                  <a:schemeClr val="bg1"/>
                </a:solidFill>
              </a:rPr>
              <a:t>Guinea, </a:t>
            </a:r>
            <a:r>
              <a:rPr lang="en-US" altLang="en-US" sz="1140" b="1" dirty="0" smtClean="0">
                <a:solidFill>
                  <a:schemeClr val="bg1"/>
                </a:solidFill>
              </a:rPr>
              <a:t>local areas in Burkina Faso and Niger, northern Nigeria, Cameroon, parts </a:t>
            </a:r>
            <a:r>
              <a:rPr lang="en-US" altLang="en-US" sz="1140" b="1" dirty="0" smtClean="0">
                <a:solidFill>
                  <a:schemeClr val="bg1"/>
                </a:solidFill>
              </a:rPr>
              <a:t>of Chad, central and eastern CAR, southern </a:t>
            </a:r>
            <a:r>
              <a:rPr lang="en-US" altLang="en-US" sz="1140" b="1" dirty="0" smtClean="0">
                <a:solidFill>
                  <a:schemeClr val="bg1"/>
                </a:solidFill>
              </a:rPr>
              <a:t>and eastern Sudan</a:t>
            </a:r>
            <a:r>
              <a:rPr lang="en-US" altLang="en-US" sz="1140" b="1" dirty="0" smtClean="0">
                <a:solidFill>
                  <a:schemeClr val="bg1"/>
                </a:solidFill>
              </a:rPr>
              <a:t>, </a:t>
            </a:r>
            <a:r>
              <a:rPr lang="en-US" altLang="en-US" sz="1140" b="1" dirty="0" smtClean="0">
                <a:solidFill>
                  <a:schemeClr val="bg1"/>
                </a:solidFill>
              </a:rPr>
              <a:t>DRC</a:t>
            </a:r>
            <a:r>
              <a:rPr lang="en-US" altLang="en-US" sz="1140" b="1" dirty="0" smtClean="0">
                <a:solidFill>
                  <a:schemeClr val="bg1"/>
                </a:solidFill>
              </a:rPr>
              <a:t>, </a:t>
            </a:r>
            <a:r>
              <a:rPr lang="en-US" altLang="en-US" sz="1140" b="1" dirty="0" smtClean="0">
                <a:solidFill>
                  <a:schemeClr val="bg1"/>
                </a:solidFill>
              </a:rPr>
              <a:t>local areas in </a:t>
            </a:r>
            <a:r>
              <a:rPr lang="en-US" altLang="en-US" sz="1140" b="1" dirty="0" smtClean="0">
                <a:solidFill>
                  <a:schemeClr val="bg1"/>
                </a:solidFill>
              </a:rPr>
              <a:t>South Sudan, </a:t>
            </a:r>
            <a:r>
              <a:rPr lang="en-US" altLang="en-US" sz="1140" b="1" dirty="0" smtClean="0">
                <a:solidFill>
                  <a:schemeClr val="bg1"/>
                </a:solidFill>
              </a:rPr>
              <a:t>parts of </a:t>
            </a:r>
            <a:r>
              <a:rPr lang="en-US" altLang="en-US" sz="1140" b="1" dirty="0" smtClean="0">
                <a:solidFill>
                  <a:schemeClr val="bg1"/>
                </a:solidFill>
              </a:rPr>
              <a:t>Uganda</a:t>
            </a:r>
            <a:r>
              <a:rPr lang="en-US" altLang="en-US" sz="1140" b="1" dirty="0" smtClean="0">
                <a:solidFill>
                  <a:schemeClr val="bg1"/>
                </a:solidFill>
              </a:rPr>
              <a:t>, southwestern Kenya, and </a:t>
            </a:r>
            <a:r>
              <a:rPr lang="en-US" altLang="en-US" sz="1140" b="1" dirty="0" smtClean="0">
                <a:solidFill>
                  <a:schemeClr val="bg1"/>
                </a:solidFill>
              </a:rPr>
              <a:t>many parts of </a:t>
            </a:r>
            <a:r>
              <a:rPr lang="en-US" altLang="en-US" sz="1140" b="1" dirty="0" smtClean="0">
                <a:solidFill>
                  <a:schemeClr val="bg1"/>
                </a:solidFill>
              </a:rPr>
              <a:t>Ethiopia.</a:t>
            </a:r>
          </a:p>
          <a:p>
            <a:pPr algn="just" eaLnBrk="1" hangingPunct="1">
              <a:lnSpc>
                <a:spcPct val="90000"/>
              </a:lnSpc>
              <a:spcBef>
                <a:spcPct val="50000"/>
              </a:spcBef>
            </a:pPr>
            <a:r>
              <a:rPr lang="en-US" altLang="en-US" sz="1140" b="1" dirty="0" smtClean="0">
                <a:solidFill>
                  <a:schemeClr val="bg1"/>
                </a:solidFill>
              </a:rPr>
              <a:t>Below-average rainfall was observed over southern Mauritania, much of Senegal, local areas in Guinea, Sierra Leone, Liberia, central Mali, Cote d’Ivoire, </a:t>
            </a:r>
            <a:r>
              <a:rPr lang="en-US" altLang="en-US" sz="1140" b="1" dirty="0" smtClean="0">
                <a:solidFill>
                  <a:schemeClr val="bg1"/>
                </a:solidFill>
              </a:rPr>
              <a:t>Burkina Faso, Ghana</a:t>
            </a:r>
            <a:r>
              <a:rPr lang="en-US" altLang="en-US" sz="1140" b="1" dirty="0" smtClean="0">
                <a:solidFill>
                  <a:schemeClr val="bg1"/>
                </a:solidFill>
              </a:rPr>
              <a:t>, </a:t>
            </a:r>
            <a:r>
              <a:rPr lang="en-US" altLang="en-US" sz="1140" b="1" dirty="0" smtClean="0">
                <a:solidFill>
                  <a:schemeClr val="bg1"/>
                </a:solidFill>
              </a:rPr>
              <a:t>local areas in </a:t>
            </a:r>
            <a:r>
              <a:rPr lang="en-US" altLang="en-US" sz="1140" b="1" dirty="0" smtClean="0">
                <a:solidFill>
                  <a:schemeClr val="bg1"/>
                </a:solidFill>
              </a:rPr>
              <a:t>Niger, </a:t>
            </a:r>
            <a:r>
              <a:rPr lang="en-US" altLang="en-US" sz="1140" b="1" dirty="0" smtClean="0">
                <a:solidFill>
                  <a:schemeClr val="bg1"/>
                </a:solidFill>
              </a:rPr>
              <a:t>southern </a:t>
            </a:r>
            <a:r>
              <a:rPr lang="en-US" altLang="en-US" sz="1140" b="1" dirty="0" smtClean="0">
                <a:solidFill>
                  <a:schemeClr val="bg1"/>
                </a:solidFill>
              </a:rPr>
              <a:t>Nigeria, </a:t>
            </a:r>
            <a:r>
              <a:rPr lang="en-US" altLang="en-US" sz="1140" b="1" dirty="0" smtClean="0">
                <a:solidFill>
                  <a:schemeClr val="bg1"/>
                </a:solidFill>
              </a:rPr>
              <a:t>and local areas in Sudan and South Sudan.</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228600" y="5105400"/>
            <a:ext cx="8842375" cy="9771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local areas in </a:t>
            </a:r>
            <a:r>
              <a:rPr lang="en-US" altLang="en-US" sz="1150" b="1" dirty="0" smtClean="0">
                <a:solidFill>
                  <a:schemeClr val="bg1"/>
                </a:solidFill>
              </a:rPr>
              <a:t>Mauritania and Senegal</a:t>
            </a:r>
            <a:r>
              <a:rPr lang="en-US" altLang="en-US" sz="1150" b="1" dirty="0" smtClean="0">
                <a:solidFill>
                  <a:schemeClr val="bg1"/>
                </a:solidFill>
              </a:rPr>
              <a:t>, </a:t>
            </a:r>
            <a:r>
              <a:rPr lang="en-US" altLang="en-US" sz="1150" b="1" dirty="0" smtClean="0">
                <a:solidFill>
                  <a:schemeClr val="bg1"/>
                </a:solidFill>
              </a:rPr>
              <a:t>portions of Guinea and Mali</a:t>
            </a:r>
            <a:r>
              <a:rPr lang="en-US" altLang="en-US" sz="1150" b="1" dirty="0" smtClean="0">
                <a:solidFill>
                  <a:schemeClr val="bg1"/>
                </a:solidFill>
              </a:rPr>
              <a:t>, parts of Burkina Faso, local areas in Niger, northern Nigeria, much of Chad, local areas in northern Cameroon, much of CAR, Sudan, South Sudan, </a:t>
            </a:r>
            <a:r>
              <a:rPr lang="en-US" altLang="en-US" sz="1150" b="1" dirty="0" smtClean="0">
                <a:solidFill>
                  <a:schemeClr val="bg1"/>
                </a:solidFill>
              </a:rPr>
              <a:t>DRC</a:t>
            </a:r>
            <a:r>
              <a:rPr lang="en-US" altLang="en-US" sz="1150" b="1" dirty="0" smtClean="0">
                <a:solidFill>
                  <a:schemeClr val="bg1"/>
                </a:solidFill>
              </a:rPr>
              <a:t>, Eritrea, and many parts of Ethiopia.</a:t>
            </a:r>
          </a:p>
          <a:p>
            <a:pPr algn="just" eaLnBrk="1" hangingPunct="1">
              <a:lnSpc>
                <a:spcPct val="90000"/>
              </a:lnSpc>
              <a:spcBef>
                <a:spcPct val="50000"/>
              </a:spcBef>
            </a:pPr>
            <a:r>
              <a:rPr lang="en-US" altLang="en-US" sz="1150" b="1" dirty="0" smtClean="0">
                <a:solidFill>
                  <a:schemeClr val="bg1"/>
                </a:solidFill>
              </a:rPr>
              <a:t>Rainfall was below-average over local areas in Mauritania, </a:t>
            </a:r>
            <a:r>
              <a:rPr lang="en-US" altLang="en-US" sz="1150" b="1" dirty="0" smtClean="0">
                <a:solidFill>
                  <a:schemeClr val="bg1"/>
                </a:solidFill>
              </a:rPr>
              <a:t>portions of Senegal</a:t>
            </a:r>
            <a:r>
              <a:rPr lang="en-US" altLang="en-US" sz="1150" b="1" dirty="0" smtClean="0">
                <a:solidFill>
                  <a:schemeClr val="bg1"/>
                </a:solidFill>
              </a:rPr>
              <a:t>, local areas in Guinea and Mali, Sierra Leone</a:t>
            </a:r>
            <a:r>
              <a:rPr lang="en-US" altLang="en-US" sz="1150" b="1" dirty="0" smtClean="0">
                <a:solidFill>
                  <a:schemeClr val="bg1"/>
                </a:solidFill>
              </a:rPr>
              <a:t>, Liberia, </a:t>
            </a:r>
            <a:r>
              <a:rPr lang="en-US" altLang="en-US" sz="1150" b="1" dirty="0" smtClean="0">
                <a:solidFill>
                  <a:schemeClr val="bg1"/>
                </a:solidFill>
              </a:rPr>
              <a:t>Togo, Benin, parts of Niger, southern Nigeria, parts of Cameroon, </a:t>
            </a:r>
            <a:r>
              <a:rPr lang="en-US" altLang="en-US" sz="1150" b="1" dirty="0" smtClean="0">
                <a:solidFill>
                  <a:schemeClr val="bg1"/>
                </a:solidFill>
              </a:rPr>
              <a:t>and local </a:t>
            </a:r>
            <a:r>
              <a:rPr lang="en-US" altLang="en-US" sz="1150" b="1" dirty="0" smtClean="0">
                <a:solidFill>
                  <a:schemeClr val="bg1"/>
                </a:solidFill>
              </a:rPr>
              <a:t>areas in </a:t>
            </a:r>
            <a:r>
              <a:rPr lang="en-US" altLang="en-US" sz="1150" b="1" dirty="0" smtClean="0">
                <a:solidFill>
                  <a:schemeClr val="bg1"/>
                </a:solidFill>
              </a:rPr>
              <a:t>western CAR.</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64633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a:t>
            </a:r>
            <a:r>
              <a:rPr lang="en-US" altLang="en-US" sz="1125" b="1" dirty="0" smtClean="0">
                <a:solidFill>
                  <a:schemeClr val="bg1"/>
                </a:solidFill>
              </a:rPr>
              <a:t>many places in West</a:t>
            </a:r>
            <a:r>
              <a:rPr lang="en-US" altLang="en-US" sz="1125" b="1" dirty="0" smtClean="0">
                <a:solidFill>
                  <a:schemeClr val="bg1"/>
                </a:solidFill>
              </a:rPr>
              <a:t>, Central and  the Greater Horn of Africa. </a:t>
            </a:r>
          </a:p>
          <a:p>
            <a:pPr algn="just" eaLnBrk="1" hangingPunct="1">
              <a:lnSpc>
                <a:spcPct val="90000"/>
              </a:lnSpc>
              <a:spcBef>
                <a:spcPct val="50000"/>
              </a:spcBef>
            </a:pPr>
            <a:r>
              <a:rPr lang="en-US" altLang="en-US" sz="1125" b="1" dirty="0" smtClean="0">
                <a:solidFill>
                  <a:schemeClr val="bg1"/>
                </a:solidFill>
              </a:rPr>
              <a:t>Below-average rainfall was observed over local areas in </a:t>
            </a:r>
            <a:r>
              <a:rPr lang="en-US" altLang="en-US" sz="1125" b="1" dirty="0" smtClean="0">
                <a:solidFill>
                  <a:schemeClr val="bg1"/>
                </a:solidFill>
              </a:rPr>
              <a:t>Mauritania, northern Senegal </a:t>
            </a:r>
            <a:r>
              <a:rPr lang="en-US" altLang="en-US" sz="1125" b="1" dirty="0" smtClean="0">
                <a:solidFill>
                  <a:schemeClr val="bg1"/>
                </a:solidFill>
              </a:rPr>
              <a:t>and Mali</a:t>
            </a:r>
            <a:r>
              <a:rPr lang="en-US" altLang="en-US" sz="1125" b="1" dirty="0" smtClean="0">
                <a:solidFill>
                  <a:schemeClr val="bg1"/>
                </a:solidFill>
              </a:rPr>
              <a:t>, </a:t>
            </a:r>
            <a:r>
              <a:rPr lang="en-US" altLang="en-US" sz="1125" b="1" dirty="0" smtClean="0">
                <a:solidFill>
                  <a:schemeClr val="bg1"/>
                </a:solidFill>
              </a:rPr>
              <a:t>Cote d’Ivoire, local areas in </a:t>
            </a:r>
            <a:r>
              <a:rPr lang="en-US" altLang="en-US" sz="1125" b="1" dirty="0" smtClean="0">
                <a:solidFill>
                  <a:schemeClr val="bg1"/>
                </a:solidFill>
              </a:rPr>
              <a:t>Niger and Cameroon, coastal </a:t>
            </a:r>
            <a:r>
              <a:rPr lang="en-US" altLang="en-US" sz="1125" b="1" dirty="0" smtClean="0">
                <a:solidFill>
                  <a:schemeClr val="bg1"/>
                </a:solidFill>
              </a:rPr>
              <a:t>Tanzania, </a:t>
            </a:r>
            <a:r>
              <a:rPr lang="en-US" altLang="en-US" sz="1125" b="1" dirty="0" smtClean="0">
                <a:solidFill>
                  <a:schemeClr val="bg1"/>
                </a:solidFill>
              </a:rPr>
              <a:t>portions of South </a:t>
            </a:r>
            <a:r>
              <a:rPr lang="en-US" altLang="en-US" sz="1125" b="1" dirty="0" smtClean="0">
                <a:solidFill>
                  <a:schemeClr val="bg1"/>
                </a:solidFill>
              </a:rPr>
              <a:t>Africa, Mozambique and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109150"/>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a:t>
            </a:r>
            <a:r>
              <a:rPr lang="en-US" altLang="en-US" sz="1120" b="1" dirty="0" smtClean="0">
                <a:solidFill>
                  <a:schemeClr val="bg1"/>
                </a:solidFill>
                <a:latin typeface="Arial" charset="0"/>
              </a:rPr>
              <a:t>northeastern Namibia, western Botswana</a:t>
            </a:r>
            <a:r>
              <a:rPr lang="en-US" altLang="en-US" sz="1120" b="1" dirty="0">
                <a:solidFill>
                  <a:schemeClr val="bg1"/>
                </a:solidFill>
                <a:latin typeface="Arial" charset="0"/>
              </a:rPr>
              <a:t>,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portions of southwestern Angola, western and southern Namibia, western South Africa, local areas in southern Zambia, eastern Botswana, Zimbabwe, many parts of Mozambique, and central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2041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cyclonic </a:t>
            </a:r>
            <a:r>
              <a:rPr lang="en-US" altLang="en-US" b="1" dirty="0" smtClean="0">
                <a:solidFill>
                  <a:schemeClr val="bg1"/>
                </a:solidFill>
              </a:rPr>
              <a:t>flow </a:t>
            </a:r>
            <a:r>
              <a:rPr lang="en-US" altLang="en-US" b="1" dirty="0" smtClean="0">
                <a:solidFill>
                  <a:schemeClr val="bg1"/>
                </a:solidFill>
              </a:rPr>
              <a:t>was observed the Sahel region (left panel).</a:t>
            </a:r>
            <a:endParaRPr lang="en-US" altLang="en-US" b="1" dirty="0">
              <a:solidFill>
                <a:schemeClr val="bg1"/>
              </a:solidFill>
            </a:endParaRPr>
          </a:p>
        </p:txBody>
      </p:sp>
      <p:sp>
        <p:nvSpPr>
          <p:cNvPr id="9" name="Oval 8"/>
          <p:cNvSpPr/>
          <p:nvPr/>
        </p:nvSpPr>
        <p:spPr>
          <a:xfrm rot="5041233">
            <a:off x="2076452" y="2033143"/>
            <a:ext cx="457202" cy="1752600"/>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8" cy="320039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8" cy="32003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the Sahel region, and </a:t>
            </a:r>
            <a:r>
              <a:rPr lang="en-US" altLang="en-US" sz="1250" b="1" dirty="0" smtClean="0">
                <a:solidFill>
                  <a:schemeClr val="bg1"/>
                </a:solidFill>
              </a:rPr>
              <a:t>northern DRC, Eritrea </a:t>
            </a:r>
            <a:r>
              <a:rPr lang="en-US" altLang="en-US" sz="1250" b="1" dirty="0" smtClean="0">
                <a:solidFill>
                  <a:schemeClr val="bg1"/>
                </a:solidFill>
              </a:rPr>
              <a:t>and western Ethiopia.</a:t>
            </a:r>
            <a:endParaRPr lang="en-US" altLang="en-US" sz="1250" b="1" dirty="0">
              <a:solidFill>
                <a:schemeClr val="bg1"/>
              </a:solidFill>
            </a:endParaRPr>
          </a:p>
          <a:p>
            <a:pPr algn="just" eaLnBrk="1" hangingPunct="1"/>
            <a:endParaRPr lang="en-US" altLang="en-US" sz="1250" b="1" dirty="0" smtClean="0">
              <a:solidFill>
                <a:schemeClr val="bg1"/>
              </a:solidFill>
            </a:endParaRPr>
          </a:p>
        </p:txBody>
      </p:sp>
      <p:sp>
        <p:nvSpPr>
          <p:cNvPr id="22534" name="TextBox 2"/>
          <p:cNvSpPr txBox="1">
            <a:spLocks noChangeArrowheads="1"/>
          </p:cNvSpPr>
          <p:nvPr/>
        </p:nvSpPr>
        <p:spPr bwMode="auto">
          <a:xfrm>
            <a:off x="536208" y="1524000"/>
            <a:ext cx="350422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25 – 31 August, 2020</a:t>
            </a:r>
            <a:endParaRPr lang="en-US" altLang="en-US" dirty="0"/>
          </a:p>
        </p:txBody>
      </p:sp>
      <p:sp>
        <p:nvSpPr>
          <p:cNvPr id="22535" name="TextBox 10"/>
          <p:cNvSpPr txBox="1">
            <a:spLocks noChangeArrowheads="1"/>
          </p:cNvSpPr>
          <p:nvPr/>
        </p:nvSpPr>
        <p:spPr bwMode="auto">
          <a:xfrm>
            <a:off x="4791678" y="1524000"/>
            <a:ext cx="369607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a:t>
            </a:r>
            <a:r>
              <a:rPr lang="en-US" altLang="en-US" b="1" dirty="0" smtClean="0">
                <a:solidFill>
                  <a:srgbClr val="FFFF00"/>
                </a:solidFill>
              </a:rPr>
              <a:t>Valid 1 – </a:t>
            </a:r>
            <a:r>
              <a:rPr lang="en-US" altLang="en-US" b="1" smtClean="0">
                <a:solidFill>
                  <a:srgbClr val="FFFF00"/>
                </a:solidFill>
              </a:rPr>
              <a:t>7 September, </a:t>
            </a:r>
            <a:r>
              <a:rPr lang="en-US" altLang="en-US" b="1" dirty="0" smtClean="0">
                <a:solidFill>
                  <a:srgbClr val="FFFF00"/>
                </a:solidFill>
              </a:rPr>
              <a:t>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178831</TotalTime>
  <Words>1513</Words>
  <Application>Microsoft Office PowerPoint</Application>
  <PresentationFormat>On-screen Show (4:3)</PresentationFormat>
  <Paragraphs>65</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9120</cp:revision>
  <cp:lastPrinted>2018-07-09T15:13:07Z</cp:lastPrinted>
  <dcterms:created xsi:type="dcterms:W3CDTF">2001-08-31T10:39:36Z</dcterms:created>
  <dcterms:modified xsi:type="dcterms:W3CDTF">2020-08-24T15:50:16Z</dcterms:modified>
</cp:coreProperties>
</file>