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477" r:id="rId5"/>
    <p:sldId id="501" r:id="rId6"/>
    <p:sldId id="502" r:id="rId7"/>
    <p:sldId id="503" r:id="rId8"/>
    <p:sldId id="482" r:id="rId9"/>
    <p:sldId id="506" r:id="rId10"/>
    <p:sldId id="507" r:id="rId11"/>
    <p:sldId id="508" r:id="rId12"/>
    <p:sldId id="505"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41" autoAdjust="0"/>
    <p:restoredTop sz="90814" autoAdjust="0"/>
  </p:normalViewPr>
  <p:slideViewPr>
    <p:cSldViewPr>
      <p:cViewPr varScale="1">
        <p:scale>
          <a:sx n="63" d="100"/>
          <a:sy n="63" d="100"/>
        </p:scale>
        <p:origin x="1308" y="45"/>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8/31/2020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latin typeface="Arial" panose="020B0604020202020204" pitchFamily="34" charset="0"/>
              <a:cs typeface="Arial" panose="020B0604020202020204" pitchFamily="34" charset="0"/>
            </a:endParaRPr>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246"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31 August 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1 - 7 September, 2020</a:t>
            </a:r>
          </a:p>
        </p:txBody>
      </p:sp>
      <p:sp>
        <p:nvSpPr>
          <p:cNvPr id="8" name="Text Box 8"/>
          <p:cNvSpPr txBox="1">
            <a:spLocks noChangeArrowheads="1"/>
          </p:cNvSpPr>
          <p:nvPr/>
        </p:nvSpPr>
        <p:spPr bwMode="auto">
          <a:xfrm>
            <a:off x="3609975" y="1752600"/>
            <a:ext cx="5349875" cy="2677656"/>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across Senegal, Gambia, Guinea-Bissau, Guinea, Sierra Leone, southern Mauritania, southern Mali, Burkina Faso, southern Niger, northern Benin, Nigeria, central and southern Chad, Cameroon, and western Sudan</a:t>
            </a:r>
            <a:r>
              <a:rPr lang="en-US" altLang="en-US" sz="1200" b="1" dirty="0" smtClean="0">
                <a:solidFill>
                  <a:srgbClr val="FFFF00"/>
                </a:solidFill>
                <a:latin typeface="Arial" charset="0"/>
              </a:rPr>
              <a:t>: </a:t>
            </a:r>
            <a:r>
              <a:rPr lang="en-US" altLang="en-US" sz="1200" b="1" dirty="0">
                <a:solidFill>
                  <a:schemeClr val="bg1"/>
                </a:solidFill>
                <a:latin typeface="Arial" charset="0"/>
              </a:rPr>
              <a:t>A broad area of anomalous </a:t>
            </a:r>
            <a:r>
              <a:rPr lang="en-US" altLang="en-US" sz="1200" b="1" dirty="0" smtClean="0">
                <a:solidFill>
                  <a:schemeClr val="bg1"/>
                </a:solidFill>
                <a:latin typeface="Arial" charset="0"/>
              </a:rPr>
              <a:t>lower-level </a:t>
            </a:r>
            <a:r>
              <a:rPr lang="en-US" altLang="en-US" sz="1200" b="1" dirty="0">
                <a:solidFill>
                  <a:schemeClr val="bg1"/>
                </a:solidFill>
                <a:latin typeface="Arial" charset="0"/>
              </a:rPr>
              <a:t>cyclonic flow and upper-level divergence is expected to enhance rainfall in the region</a:t>
            </a:r>
            <a:r>
              <a:rPr lang="en-US" altLang="en-US" sz="1200" b="1" dirty="0" smtClean="0">
                <a:solidFill>
                  <a:schemeClr val="bg1"/>
                </a:solidFill>
                <a:latin typeface="Arial" charset="0"/>
              </a:rPr>
              <a:t>. </a:t>
            </a:r>
            <a:r>
              <a:rPr lang="en-US" altLang="en-US" sz="1200" b="1" dirty="0">
                <a:solidFill>
                  <a:srgbClr val="FFFF00"/>
                </a:solidFill>
                <a:latin typeface="Arial" charset="0"/>
              </a:rPr>
              <a:t>Confidence: </a:t>
            </a:r>
            <a:r>
              <a:rPr lang="en-US" altLang="en-US" sz="1200" b="1" dirty="0" smtClean="0">
                <a:solidFill>
                  <a:srgbClr val="FFFF00"/>
                </a:solidFill>
                <a:latin typeface="Arial" charset="0"/>
              </a:rPr>
              <a:t>Moderate</a:t>
            </a:r>
          </a:p>
          <a:p>
            <a:pPr algn="just">
              <a:spcBef>
                <a:spcPct val="0"/>
              </a:spcBef>
              <a:buFontTx/>
              <a:buAutoNum type="arabicPeriod"/>
              <a:defRPr/>
            </a:pPr>
            <a:endParaRPr lang="en-US" altLang="en-US" sz="1200" b="1" dirty="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along the Gulf of Guinea coast: </a:t>
            </a:r>
            <a:r>
              <a:rPr lang="en-US" altLang="en-US" sz="1200" b="1" dirty="0">
                <a:solidFill>
                  <a:schemeClr val="bg1"/>
                </a:solidFill>
                <a:latin typeface="Arial" charset="0"/>
              </a:rPr>
              <a:t>An area anomalous lower-level divergence and upper-level convergence is expected to suppress rainfall in the region</a:t>
            </a:r>
            <a:r>
              <a:rPr lang="en-US" altLang="en-US" sz="1200" b="1" dirty="0" smtClean="0">
                <a:solidFill>
                  <a:schemeClr val="bg1"/>
                </a:solidFill>
                <a:latin typeface="Arial" charset="0"/>
              </a:rPr>
              <a:t>. </a:t>
            </a:r>
            <a:r>
              <a:rPr lang="en-US" altLang="en-US" sz="1200" b="1" dirty="0">
                <a:solidFill>
                  <a:srgbClr val="FFFF00"/>
                </a:solidFill>
                <a:latin typeface="Arial" charset="0"/>
              </a:rPr>
              <a:t>Confidence: </a:t>
            </a:r>
            <a:r>
              <a:rPr lang="en-US" altLang="en-US" sz="1200" b="1" dirty="0" smtClean="0">
                <a:solidFill>
                  <a:srgbClr val="FFFF00"/>
                </a:solidFill>
                <a:latin typeface="Arial" charset="0"/>
              </a:rPr>
              <a:t>Moderate</a:t>
            </a:r>
          </a:p>
          <a:p>
            <a:pPr algn="just">
              <a:spcBef>
                <a:spcPct val="0"/>
              </a:spcBef>
              <a:buFontTx/>
              <a:buAutoNum type="arabicPeriod"/>
              <a:defRPr/>
            </a:pPr>
            <a:endParaRPr lang="en-US" altLang="en-US" sz="1200" b="1" dirty="0">
              <a:solidFill>
                <a:schemeClr val="bg1"/>
              </a:solidFill>
              <a:latin typeface="Arial" charset="0"/>
            </a:endParaRPr>
          </a:p>
          <a:p>
            <a:pPr algn="just">
              <a:spcBef>
                <a:spcPct val="0"/>
              </a:spcBef>
              <a:buFontTx/>
              <a:buAutoNum type="arabicPeriod"/>
              <a:defRPr/>
            </a:pPr>
            <a:endParaRPr lang="en-US" altLang="en-US" sz="1200" b="1" dirty="0">
              <a:solidFill>
                <a:srgbClr val="FFFF00"/>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8 - 14 September, </a:t>
            </a:r>
            <a:r>
              <a:rPr lang="en-US" altLang="en-US" b="1" dirty="0">
                <a:solidFill>
                  <a:srgbClr val="FFFF00"/>
                </a:solidFill>
              </a:rPr>
              <a:t>2020</a:t>
            </a:r>
          </a:p>
        </p:txBody>
      </p:sp>
      <p:sp>
        <p:nvSpPr>
          <p:cNvPr id="9" name="Text Box 8"/>
          <p:cNvSpPr txBox="1">
            <a:spLocks noChangeArrowheads="1"/>
          </p:cNvSpPr>
          <p:nvPr/>
        </p:nvSpPr>
        <p:spPr bwMode="auto">
          <a:xfrm>
            <a:off x="3573462" y="1697038"/>
            <a:ext cx="5349875" cy="1754326"/>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a:t>
            </a:r>
            <a:r>
              <a:rPr lang="en-US" altLang="en-US" sz="1200" b="1" dirty="0" smtClean="0">
                <a:solidFill>
                  <a:srgbClr val="FFFF00"/>
                </a:solidFill>
                <a:latin typeface="Arial" charset="0"/>
              </a:rPr>
              <a:t>across southern Senegal, Gambia, Guinea-Bissau, Guinea, southern Mauritania, southern Mali, Burkina Faso, southwestern Niger, northern Cote d'Ivoire, northern </a:t>
            </a:r>
            <a:r>
              <a:rPr lang="en-US" altLang="en-US" sz="1200" b="1" dirty="0">
                <a:solidFill>
                  <a:srgbClr val="FFFF00"/>
                </a:solidFill>
                <a:latin typeface="Arial" charset="0"/>
              </a:rPr>
              <a:t>Ghana, northern Togo, northern Benin, Nigeria, southwestern Chad, as well as northern and eastern Cameroon: </a:t>
            </a:r>
            <a:r>
              <a:rPr lang="en-US" altLang="en-US" sz="1200" b="1" dirty="0" smtClean="0">
                <a:solidFill>
                  <a:schemeClr val="bg1"/>
                </a:solidFill>
                <a:latin typeface="Arial" charset="0"/>
              </a:rPr>
              <a:t>An </a:t>
            </a:r>
            <a:r>
              <a:rPr lang="en-US" altLang="en-US" sz="1200" b="1" dirty="0">
                <a:solidFill>
                  <a:schemeClr val="bg1"/>
                </a:solidFill>
                <a:latin typeface="Arial" charset="0"/>
              </a:rPr>
              <a:t>area of anomalous lower-level convergence and upper-level divergence is expected to enhance rainfall in the region</a:t>
            </a:r>
            <a:r>
              <a:rPr lang="en-US" altLang="en-US" sz="1200" b="1" dirty="0" smtClean="0">
                <a:solidFill>
                  <a:schemeClr val="bg1"/>
                </a:solidFill>
                <a:latin typeface="Arial" charset="0"/>
              </a:rPr>
              <a:t>. </a:t>
            </a:r>
            <a:r>
              <a:rPr lang="en-US" altLang="en-US" sz="1200" b="1" dirty="0">
                <a:solidFill>
                  <a:srgbClr val="FFFF00"/>
                </a:solidFill>
                <a:latin typeface="Arial" charset="0"/>
              </a:rPr>
              <a:t>Confidence: Moderate</a:t>
            </a:r>
            <a:endParaRPr lang="en-US" altLang="en-US" sz="1200" b="1" dirty="0" smtClean="0">
              <a:solidFill>
                <a:schemeClr val="bg1"/>
              </a:solidFill>
              <a:latin typeface="Arial" charset="0"/>
            </a:endParaRPr>
          </a:p>
          <a:p>
            <a:pPr algn="just">
              <a:spcBef>
                <a:spcPct val="0"/>
              </a:spcBef>
              <a:buFontTx/>
              <a:buAutoNum type="arabicPeriod"/>
              <a:defRPr/>
            </a:pPr>
            <a:endParaRPr lang="en-US" altLang="en-US" sz="1200" b="1" dirty="0">
              <a:solidFill>
                <a:srgbClr val="FFFF00"/>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320041"/>
            <a:ext cx="8839200" cy="3942041"/>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 typeface="Arial" panose="020B0604020202020204" pitchFamily="34" charset="0"/>
              <a:buChar char="•"/>
            </a:pPr>
            <a:r>
              <a:rPr lang="en-US" altLang="en-US" sz="1200" b="1" dirty="0">
                <a:solidFill>
                  <a:schemeClr val="bg1"/>
                </a:solidFill>
              </a:rPr>
              <a:t>During the past 7 days, rainfall was above-average over southern Mauritania, northern Senegal, Guinea-Bissau, Guinea, Sierra Leone, many parts of Mali, northwestern Cote d’Ivoire, parts of Burkina Faso, Niger, local areas in Cameroon, Gabon, Congo, central Chad, Sudan, parts of CAR, portions of DRC, South Sudan, Eritrea and Ethiopia</a:t>
            </a:r>
            <a:r>
              <a:rPr lang="en-US" altLang="en-US" sz="1200" b="1" dirty="0" smtClean="0">
                <a:solidFill>
                  <a:schemeClr val="bg1"/>
                </a:solidFill>
              </a:rPr>
              <a:t>. Below-average </a:t>
            </a:r>
            <a:r>
              <a:rPr lang="en-US" altLang="en-US" sz="1200" b="1" dirty="0">
                <a:solidFill>
                  <a:schemeClr val="bg1"/>
                </a:solidFill>
              </a:rPr>
              <a:t>rainfall was observed over local areas in Senegal and Mali, Liberia, Cote d’Ivoire, parts of Burkina Faso, Ghana, Togo, Benin, many parts of Nigeria, southern Chad, northern Cameroon, and local areas in CAR.</a:t>
            </a:r>
          </a:p>
          <a:p>
            <a:pPr marL="171450" indent="-171450" algn="just" eaLnBrk="1" hangingPunct="1">
              <a:lnSpc>
                <a:spcPct val="90000"/>
              </a:lnSpc>
              <a:spcBef>
                <a:spcPct val="50000"/>
              </a:spcBef>
              <a:buFont typeface="Arial" panose="020B0604020202020204" pitchFamily="34" charset="0"/>
              <a:buChar char="•"/>
            </a:pPr>
            <a:r>
              <a:rPr lang="en-US" altLang="en-US" sz="1200" b="1" dirty="0">
                <a:solidFill>
                  <a:schemeClr val="bg1"/>
                </a:solidFill>
              </a:rPr>
              <a:t>During the past 30 days, rainfall was above-average over local areas in Mauritania, portions of Guinea and Mali, parts of Burkina Faso, Niger, northern Nigeria, much of Chad, local areas in northern Cameroon, much of CAR, Sudan, South Sudan, DRC, Eritrea, and many parts of Ethiopia</a:t>
            </a:r>
            <a:r>
              <a:rPr lang="en-US" altLang="en-US" sz="1200" b="1" dirty="0" smtClean="0">
                <a:solidFill>
                  <a:schemeClr val="bg1"/>
                </a:solidFill>
              </a:rPr>
              <a:t>. Rainfall </a:t>
            </a:r>
            <a:r>
              <a:rPr lang="en-US" altLang="en-US" sz="1200" b="1" dirty="0">
                <a:solidFill>
                  <a:schemeClr val="bg1"/>
                </a:solidFill>
              </a:rPr>
              <a:t>was below-average over local areas in Mauritania, much of Senegal, local areas in Guinea and Mali, Sierra Leone, Liberia, Ghana, Togo, Benin, local areas in Niger, central and southern Nigeria, much of Cameroon, and local areas in western CAR.</a:t>
            </a:r>
          </a:p>
          <a:p>
            <a:pPr marL="171450" indent="-171450" algn="just" eaLnBrk="1" hangingPunct="1">
              <a:lnSpc>
                <a:spcPct val="90000"/>
              </a:lnSpc>
              <a:spcBef>
                <a:spcPct val="50000"/>
              </a:spcBef>
              <a:buFontTx/>
              <a:buChar char="•"/>
            </a:pPr>
            <a:r>
              <a:rPr lang="en-US" altLang="en-US" sz="1180" b="1" dirty="0">
                <a:solidFill>
                  <a:schemeClr val="bg1"/>
                </a:solidFill>
              </a:rPr>
              <a:t>During the past 90 days, rainfall was above-average over many places in West, Central and  the Greater Horn of Africa</a:t>
            </a:r>
            <a:r>
              <a:rPr lang="en-US" altLang="en-US" sz="1180" b="1" dirty="0" smtClean="0">
                <a:solidFill>
                  <a:schemeClr val="bg1"/>
                </a:solidFill>
              </a:rPr>
              <a:t>. Below-average </a:t>
            </a:r>
            <a:r>
              <a:rPr lang="en-US" altLang="en-US" sz="1180" b="1" dirty="0">
                <a:solidFill>
                  <a:schemeClr val="bg1"/>
                </a:solidFill>
              </a:rPr>
              <a:t>rainfall was observed over local areas in Mauritania, northern Senegal, eastern Liberia, Cote d’Ivoire, local areas in Niger, Togo, Benin, Nigeria and Cameroon, and portions of South Africa, Mozambique and Madagascar.</a:t>
            </a:r>
          </a:p>
          <a:p>
            <a:pPr marL="171450" indent="-171450" algn="just" eaLnBrk="1" hangingPunct="1">
              <a:lnSpc>
                <a:spcPct val="90000"/>
              </a:lnSpc>
              <a:spcBef>
                <a:spcPct val="50000"/>
              </a:spcBef>
              <a:buFontTx/>
              <a:buChar char="•"/>
            </a:pPr>
            <a:r>
              <a:rPr lang="en-US" altLang="en-US" sz="1200" b="1" dirty="0">
                <a:solidFill>
                  <a:schemeClr val="bg1"/>
                </a:solidFill>
                <a:latin typeface="Arial" panose="020B0604020202020204" pitchFamily="34" charset="0"/>
                <a:cs typeface="Arial" panose="020B0604020202020204" pitchFamily="34" charset="0"/>
              </a:rPr>
              <a:t>Week-1 outlooks call for an increased chance for above-average rainfall over Senegal, Gambia, Guinea-Bissau, Guinea, Sierra Leone, southern Mauritania, southern Mali, Burkina Faso, southern Niger, northern Benin, Nigeria, central and southern Chad, Cameroon, and western Sudan. In contrast, there is an increased chance for below-average rainfall along the Gulf of Guinea coast.</a:t>
            </a:r>
          </a:p>
          <a:p>
            <a:pPr marL="171450" indent="-171450" algn="just" eaLnBrk="1" hangingPunct="1">
              <a:lnSpc>
                <a:spcPct val="90000"/>
              </a:lnSpc>
              <a:spcBef>
                <a:spcPct val="50000"/>
              </a:spcBef>
              <a:buFontTx/>
              <a:buChar char="•"/>
            </a:pPr>
            <a:r>
              <a:rPr lang="en-US" altLang="en-US" sz="1200" b="1" dirty="0" smtClean="0">
                <a:solidFill>
                  <a:schemeClr val="bg1"/>
                </a:solidFill>
                <a:latin typeface="Arial" panose="020B0604020202020204" pitchFamily="34" charset="0"/>
                <a:cs typeface="Arial" panose="020B0604020202020204" pitchFamily="34" charset="0"/>
              </a:rPr>
              <a:t>Week-2 </a:t>
            </a:r>
            <a:r>
              <a:rPr lang="en-US" altLang="en-US" sz="1200" b="1" dirty="0">
                <a:solidFill>
                  <a:schemeClr val="bg1"/>
                </a:solidFill>
                <a:latin typeface="Arial" panose="020B0604020202020204" pitchFamily="34" charset="0"/>
                <a:cs typeface="Arial" panose="020B0604020202020204" pitchFamily="34" charset="0"/>
              </a:rPr>
              <a:t>outlooks call for an increased chance for above-average rainfall over southern Senegal, Gambia, Guinea-Bissau, Guinea, southern Mauritania, southern Mali, Burkina Faso, southwestern Niger, northern Cote d'Ivoire, northern Ghana, northern Togo, northern Benin, Nigeria, southwestern Chad, as well as northern and eastern Cameroon.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304800" y="1752600"/>
            <a:ext cx="8458200" cy="4953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smtClean="0">
                <a:solidFill>
                  <a:schemeClr val="bg1"/>
                </a:solidFill>
              </a:rPr>
              <a:t>Weekly rainfall surpluses exceeded 100mm over eastern Sudan and many parts of Ethiopia.</a:t>
            </a:r>
          </a:p>
          <a:p>
            <a:pPr marL="342900" indent="-342900" algn="just" eaLnBrk="1" hangingPunct="1">
              <a:buFontTx/>
              <a:buChar char="•"/>
              <a:tabLst>
                <a:tab pos="1885950" algn="l"/>
              </a:tabLst>
            </a:pPr>
            <a:endParaRPr lang="en-US" altLang="en-US" b="1" dirty="0">
              <a:solidFill>
                <a:schemeClr val="bg1"/>
              </a:solidFill>
            </a:endParaRPr>
          </a:p>
          <a:p>
            <a:pPr marL="342900" indent="-342900" algn="just" eaLnBrk="1" hangingPunct="1">
              <a:buFontTx/>
              <a:buChar char="•"/>
              <a:tabLst>
                <a:tab pos="1885950" algn="l"/>
              </a:tabLst>
            </a:pPr>
            <a:r>
              <a:rPr lang="en-US" altLang="en-US" b="1" dirty="0">
                <a:solidFill>
                  <a:schemeClr val="bg1"/>
                </a:solidFill>
              </a:rPr>
              <a:t>Week-1 outlooks call for an increased chance for above-average rainfall over </a:t>
            </a:r>
            <a:r>
              <a:rPr lang="en-US" b="1" dirty="0">
                <a:solidFill>
                  <a:schemeClr val="bg1"/>
                </a:solidFill>
              </a:rPr>
              <a:t>Senegal, Gambia, Guinea-Bissau, Guinea, Sierra Leone, southern Mauritania, southern Mali, Burkina Faso, southern Niger, northern Benin, Nigeria, central and southern Chad, Cameroon, and western Sudan.</a:t>
            </a:r>
            <a:r>
              <a:rPr lang="en-US" altLang="en-US" b="1" dirty="0" smtClean="0">
                <a:solidFill>
                  <a:schemeClr val="bg1"/>
                </a:solidFill>
              </a:rPr>
              <a:t> </a:t>
            </a:r>
            <a:r>
              <a:rPr lang="en-US" altLang="en-US" b="1" dirty="0">
                <a:solidFill>
                  <a:schemeClr val="bg1"/>
                </a:solidFill>
              </a:rPr>
              <a:t>In contrast, there is an increased chance for below-average rainfall </a:t>
            </a:r>
            <a:r>
              <a:rPr lang="en-US" b="1" dirty="0">
                <a:solidFill>
                  <a:schemeClr val="bg1"/>
                </a:solidFill>
              </a:rPr>
              <a:t>along the Gulf of Guinea </a:t>
            </a:r>
            <a:r>
              <a:rPr lang="en-US" b="1" dirty="0" smtClean="0">
                <a:solidFill>
                  <a:schemeClr val="bg1"/>
                </a:solidFill>
              </a:rPr>
              <a:t>coast.</a:t>
            </a:r>
            <a:endParaRPr lang="en-US" altLang="en-US" b="1" dirty="0">
              <a:solidFill>
                <a:schemeClr val="bg1"/>
              </a:solidFill>
            </a:endParaRPr>
          </a:p>
          <a:p>
            <a:pPr marL="342900" indent="-342900" algn="just" eaLnBrk="1" hangingPunct="1">
              <a:buFontTx/>
              <a:buChar char="•"/>
              <a:tabLst>
                <a:tab pos="1885950" algn="l"/>
              </a:tabLst>
            </a:pPr>
            <a:endParaRPr lang="en-US" altLang="en-US" b="1" dirty="0" smtClean="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r>
              <a:rPr lang="en-US" altLang="en-US" b="1" dirty="0" smtClean="0">
                <a:solidFill>
                  <a:schemeClr val="bg1"/>
                </a:solidFill>
                <a:latin typeface="Arial" panose="020B0604020202020204" pitchFamily="34" charset="0"/>
                <a:cs typeface="Arial" panose="020B0604020202020204" pitchFamily="34" charset="0"/>
              </a:rPr>
              <a:t>Week-2 </a:t>
            </a:r>
            <a:r>
              <a:rPr lang="en-US" altLang="en-US" b="1" dirty="0">
                <a:solidFill>
                  <a:schemeClr val="bg1"/>
                </a:solidFill>
                <a:latin typeface="Arial" panose="020B0604020202020204" pitchFamily="34" charset="0"/>
                <a:cs typeface="Arial" panose="020B0604020202020204" pitchFamily="34" charset="0"/>
              </a:rPr>
              <a:t>outlooks call for an </a:t>
            </a:r>
            <a:r>
              <a:rPr lang="en-US" altLang="en-US" b="1" dirty="0">
                <a:solidFill>
                  <a:schemeClr val="bg1"/>
                </a:solidFill>
              </a:rPr>
              <a:t>increased chance for above-average rainfall over southern Senegal, Gambia, Guinea-Bissau, Guinea, southern Mauritania, southern Mali, Burkina Faso, southwestern Niger, northern Cote d'Ivoire, northern Ghana, northern Togo, northern Benin, Nigeria, southwestern Chad, as well as northern and eastern </a:t>
            </a:r>
            <a:r>
              <a:rPr lang="en-US" altLang="en-US" b="1" dirty="0" smtClean="0">
                <a:solidFill>
                  <a:schemeClr val="bg1"/>
                </a:solidFill>
              </a:rPr>
              <a:t>Cameroon.</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79248" y="5029200"/>
            <a:ext cx="8991600" cy="969368"/>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smtClean="0">
                <a:solidFill>
                  <a:schemeClr val="bg1"/>
                </a:solidFill>
              </a:rPr>
              <a:t>During </a:t>
            </a:r>
            <a:r>
              <a:rPr lang="en-US" altLang="en-US" sz="1140" b="1" dirty="0">
                <a:solidFill>
                  <a:schemeClr val="bg1"/>
                </a:solidFill>
              </a:rPr>
              <a:t>the past 7 </a:t>
            </a:r>
            <a:r>
              <a:rPr lang="en-US" altLang="en-US" sz="1140" b="1" dirty="0" smtClean="0">
                <a:solidFill>
                  <a:schemeClr val="bg1"/>
                </a:solidFill>
              </a:rPr>
              <a:t>days, rainfall was above-average over southern Mauritania, northern Senegal, Guinea-Bissau, Guinea, Sierra Leone, many parts of Mali, northwestern Cote d’Ivoire, parts of Burkina Faso, Niger, local areas in Cameroon, Gabon, Congo, central Chad, Sudan, parts of CAR, portions of DRC, South Sudan, Eritrea and Ethiopia.</a:t>
            </a:r>
          </a:p>
          <a:p>
            <a:pPr algn="just" eaLnBrk="1" hangingPunct="1">
              <a:lnSpc>
                <a:spcPct val="90000"/>
              </a:lnSpc>
              <a:spcBef>
                <a:spcPct val="50000"/>
              </a:spcBef>
            </a:pPr>
            <a:r>
              <a:rPr lang="en-US" altLang="en-US" sz="1140" b="1" dirty="0" smtClean="0">
                <a:solidFill>
                  <a:schemeClr val="bg1"/>
                </a:solidFill>
              </a:rPr>
              <a:t>Below-average rainfall was observed over local areas in Senegal and Mali, Liberia, Cote d’Ivoire, parts of Burkina Faso, Ghana, Togo, Benin, many parts of Nigeria, southern Chad, northern Cameroon, and local areas in CAR.</a:t>
            </a:r>
            <a:endParaRPr lang="en-US" altLang="en-US" sz="114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228600" y="5105400"/>
            <a:ext cx="8842375" cy="113646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50" b="1" dirty="0">
                <a:solidFill>
                  <a:schemeClr val="bg1"/>
                </a:solidFill>
              </a:rPr>
              <a:t>During the past 30 </a:t>
            </a:r>
            <a:r>
              <a:rPr lang="en-US" altLang="en-US" sz="1150" b="1" dirty="0" smtClean="0">
                <a:solidFill>
                  <a:schemeClr val="bg1"/>
                </a:solidFill>
              </a:rPr>
              <a:t>days, rainfall </a:t>
            </a:r>
            <a:r>
              <a:rPr lang="en-US" altLang="en-US" sz="1150" b="1" dirty="0">
                <a:solidFill>
                  <a:schemeClr val="bg1"/>
                </a:solidFill>
              </a:rPr>
              <a:t>was above-average </a:t>
            </a:r>
            <a:r>
              <a:rPr lang="en-US" altLang="en-US" sz="1150" b="1" dirty="0" smtClean="0">
                <a:solidFill>
                  <a:schemeClr val="bg1"/>
                </a:solidFill>
              </a:rPr>
              <a:t>over local areas in Mauritania, portions of Guinea and Mali, parts of Burkina Faso, Niger, northern Nigeria, much of Chad, local areas in northern Cameroon, much of CAR, Sudan, South Sudan, DRC, Eritrea, and many parts of Ethiopia.</a:t>
            </a:r>
          </a:p>
          <a:p>
            <a:pPr algn="just" eaLnBrk="1" hangingPunct="1">
              <a:lnSpc>
                <a:spcPct val="90000"/>
              </a:lnSpc>
              <a:spcBef>
                <a:spcPct val="50000"/>
              </a:spcBef>
            </a:pPr>
            <a:r>
              <a:rPr lang="en-US" altLang="en-US" sz="1150" b="1" dirty="0" smtClean="0">
                <a:solidFill>
                  <a:schemeClr val="bg1"/>
                </a:solidFill>
              </a:rPr>
              <a:t>Rainfall was below-average over local areas in Mauritania, much of Senegal, local areas in Guinea and Mali, Sierra Leone, Liberia, Ghana, Togo, Benin, local areas in Niger, central and southern Nigeria, much of Cameroon, and local areas in western CAR.</a:t>
            </a:r>
            <a:endParaRPr lang="en-US" altLang="en-US" sz="11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29200"/>
            <a:ext cx="8915400" cy="646331"/>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25" b="1" dirty="0">
                <a:solidFill>
                  <a:schemeClr val="bg1"/>
                </a:solidFill>
              </a:rPr>
              <a:t>During the past 90 </a:t>
            </a:r>
            <a:r>
              <a:rPr lang="en-US" altLang="en-US" sz="1125" b="1" dirty="0" smtClean="0">
                <a:solidFill>
                  <a:schemeClr val="bg1"/>
                </a:solidFill>
              </a:rPr>
              <a:t>days, rainfall </a:t>
            </a:r>
            <a:r>
              <a:rPr lang="en-US" altLang="en-US" sz="1125" b="1" dirty="0">
                <a:solidFill>
                  <a:schemeClr val="bg1"/>
                </a:solidFill>
              </a:rPr>
              <a:t>was above-average </a:t>
            </a:r>
            <a:r>
              <a:rPr lang="en-US" altLang="en-US" sz="1125" b="1" dirty="0" smtClean="0">
                <a:solidFill>
                  <a:schemeClr val="bg1"/>
                </a:solidFill>
              </a:rPr>
              <a:t>over many places in West, Central and  the Greater Horn of Africa. </a:t>
            </a:r>
          </a:p>
          <a:p>
            <a:pPr algn="just" eaLnBrk="1" hangingPunct="1">
              <a:lnSpc>
                <a:spcPct val="90000"/>
              </a:lnSpc>
              <a:spcBef>
                <a:spcPct val="50000"/>
              </a:spcBef>
            </a:pPr>
            <a:r>
              <a:rPr lang="en-US" altLang="en-US" sz="1125" b="1" dirty="0" smtClean="0">
                <a:solidFill>
                  <a:schemeClr val="bg1"/>
                </a:solidFill>
              </a:rPr>
              <a:t>Below-average rainfall was observed over local areas in Mauritania, northern Senegal, eastern Liberia, Cote d’Ivoire, local areas in Niger, Togo, Benin, Nigeria and Cameroon, and portions of South Africa, Mozambique and Madagascar.</a:t>
            </a:r>
            <a:endParaRPr lang="en-US" altLang="en-US" sz="1125"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52224"/>
            <a:ext cx="8915400" cy="954044"/>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20" b="1" dirty="0">
                <a:solidFill>
                  <a:schemeClr val="bg1"/>
                </a:solidFill>
                <a:latin typeface="Arial" charset="0"/>
              </a:rPr>
              <a:t>During the past 180 days</a:t>
            </a:r>
            <a:r>
              <a:rPr lang="en-US" altLang="en-US" sz="1120" b="1" dirty="0" smtClean="0">
                <a:solidFill>
                  <a:schemeClr val="bg1"/>
                </a:solidFill>
                <a:latin typeface="Arial" charset="0"/>
              </a:rPr>
              <a:t>, </a:t>
            </a:r>
            <a:r>
              <a:rPr lang="en-US" altLang="en-US" sz="1120" b="1" dirty="0">
                <a:solidFill>
                  <a:schemeClr val="bg1"/>
                </a:solidFill>
                <a:latin typeface="Arial" charset="0"/>
              </a:rPr>
              <a:t>rainfall was above-average over much of West, Central and the Greater Horn of Africa, including the northern portions of Southern Africa. Rainfall was also above-average over </a:t>
            </a:r>
            <a:r>
              <a:rPr lang="en-US" altLang="en-US" sz="1120" b="1" dirty="0" smtClean="0">
                <a:solidFill>
                  <a:schemeClr val="bg1"/>
                </a:solidFill>
                <a:latin typeface="Arial" charset="0"/>
              </a:rPr>
              <a:t>northeastern Namibia, western Botswana</a:t>
            </a:r>
            <a:r>
              <a:rPr lang="en-US" altLang="en-US" sz="1120" b="1" dirty="0">
                <a:solidFill>
                  <a:schemeClr val="bg1"/>
                </a:solidFill>
                <a:latin typeface="Arial" charset="0"/>
              </a:rPr>
              <a:t>, </a:t>
            </a:r>
            <a:r>
              <a:rPr lang="en-US" altLang="en-US" sz="1120" b="1" dirty="0" smtClean="0">
                <a:solidFill>
                  <a:schemeClr val="bg1"/>
                </a:solidFill>
                <a:latin typeface="Arial" charset="0"/>
              </a:rPr>
              <a:t>portions </a:t>
            </a:r>
            <a:r>
              <a:rPr lang="en-US" altLang="en-US" sz="1120" b="1" dirty="0">
                <a:solidFill>
                  <a:schemeClr val="bg1"/>
                </a:solidFill>
                <a:latin typeface="Arial" charset="0"/>
              </a:rPr>
              <a:t>of South </a:t>
            </a:r>
            <a:r>
              <a:rPr lang="en-US" altLang="en-US" sz="1120" b="1" dirty="0" smtClean="0">
                <a:solidFill>
                  <a:schemeClr val="bg1"/>
                </a:solidFill>
                <a:latin typeface="Arial" charset="0"/>
              </a:rPr>
              <a:t>Africa, and northern Madagascar. </a:t>
            </a:r>
            <a:endParaRPr lang="en-US" altLang="en-US" sz="1120" b="1" dirty="0">
              <a:solidFill>
                <a:schemeClr val="bg1"/>
              </a:solidFill>
              <a:latin typeface="Arial" charset="0"/>
            </a:endParaRPr>
          </a:p>
          <a:p>
            <a:pPr algn="just" eaLnBrk="1" hangingPunct="1">
              <a:lnSpc>
                <a:spcPct val="90000"/>
              </a:lnSpc>
              <a:spcBef>
                <a:spcPct val="50000"/>
              </a:spcBef>
              <a:buNone/>
              <a:defRPr/>
            </a:pPr>
            <a:r>
              <a:rPr lang="en-US" altLang="en-US" sz="1120" b="1" dirty="0" smtClean="0">
                <a:solidFill>
                  <a:schemeClr val="bg1"/>
                </a:solidFill>
                <a:latin typeface="Arial" charset="0"/>
              </a:rPr>
              <a:t>Below-average </a:t>
            </a:r>
            <a:r>
              <a:rPr lang="en-US" altLang="en-US" sz="1120" b="1" dirty="0">
                <a:solidFill>
                  <a:schemeClr val="bg1"/>
                </a:solidFill>
                <a:latin typeface="Arial" charset="0"/>
              </a:rPr>
              <a:t>rainfall was observed </a:t>
            </a:r>
            <a:r>
              <a:rPr lang="en-US" altLang="en-US" sz="1120" b="1" dirty="0" smtClean="0">
                <a:solidFill>
                  <a:schemeClr val="bg1"/>
                </a:solidFill>
                <a:latin typeface="Arial" charset="0"/>
              </a:rPr>
              <a:t>over portions of southwestern Angola, western and southern Namibia, western South Africa, southern Zambia, eastern Botswana, Zimbabwe, much of Mozambique, and central and southern Madagascar.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20412" y="15240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374650" y="5505450"/>
            <a:ext cx="8382000" cy="5355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An area of anomalous lower-level cyclonic flow was observed across the Sahel region (left panel).</a:t>
            </a:r>
            <a:endParaRPr lang="en-US" altLang="en-US" b="1" dirty="0">
              <a:solidFill>
                <a:schemeClr val="bg1"/>
              </a:solidFill>
            </a:endParaRPr>
          </a:p>
        </p:txBody>
      </p:sp>
      <p:sp>
        <p:nvSpPr>
          <p:cNvPr id="9" name="Oval 8"/>
          <p:cNvSpPr/>
          <p:nvPr/>
        </p:nvSpPr>
        <p:spPr>
          <a:xfrm rot="5041233">
            <a:off x="1869302" y="1770357"/>
            <a:ext cx="457202" cy="2169168"/>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1" y="1828800"/>
            <a:ext cx="4267197" cy="3200398"/>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5576" y="1828800"/>
            <a:ext cx="4267197" cy="320039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669414"/>
          </a:xfrm>
          <a:prstGeom prst="rect">
            <a:avLst/>
          </a:prstGeom>
          <a:noFill/>
          <a:ln w="9525">
            <a:noFill/>
            <a:miter lim="800000"/>
            <a:headEnd/>
            <a:tailEnd/>
          </a:ln>
        </p:spPr>
        <p:txBody>
          <a:bodyPr>
            <a:spAutoFit/>
          </a:bodyPr>
          <a:lstStyle/>
          <a:p>
            <a:pPr algn="just" eaLnBrk="1" hangingPunct="1"/>
            <a:r>
              <a:rPr lang="en-US" altLang="en-US" sz="1250" b="1" dirty="0">
                <a:solidFill>
                  <a:schemeClr val="bg1"/>
                </a:solidFill>
              </a:rPr>
              <a:t>For week-1 (left </a:t>
            </a:r>
            <a:r>
              <a:rPr lang="en-US" altLang="en-US" sz="1250" b="1" dirty="0" smtClean="0">
                <a:solidFill>
                  <a:schemeClr val="bg1"/>
                </a:solidFill>
              </a:rPr>
              <a:t>panel) and Week-2 (right panel),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over many places in the Sahel region, and northern DRC, Eritrea and western Ethiopia.</a:t>
            </a:r>
            <a:endParaRPr lang="en-US" altLang="en-US" sz="1250" b="1" dirty="0">
              <a:solidFill>
                <a:schemeClr val="bg1"/>
              </a:solidFill>
            </a:endParaRPr>
          </a:p>
          <a:p>
            <a:pPr algn="just" eaLnBrk="1" hangingPunct="1"/>
            <a:endParaRPr lang="en-US" altLang="en-US" sz="1250" b="1" dirty="0" smtClean="0">
              <a:solidFill>
                <a:schemeClr val="bg1"/>
              </a:solidFill>
            </a:endParaRPr>
          </a:p>
        </p:txBody>
      </p:sp>
      <p:sp>
        <p:nvSpPr>
          <p:cNvPr id="22534" name="TextBox 2"/>
          <p:cNvSpPr txBox="1">
            <a:spLocks noChangeArrowheads="1"/>
          </p:cNvSpPr>
          <p:nvPr/>
        </p:nvSpPr>
        <p:spPr bwMode="auto">
          <a:xfrm>
            <a:off x="474749" y="1524000"/>
            <a:ext cx="3627147"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Week-1 Valid 1 – 7 September, 2020</a:t>
            </a:r>
            <a:endParaRPr lang="en-US" altLang="en-US" dirty="0"/>
          </a:p>
        </p:txBody>
      </p:sp>
      <p:sp>
        <p:nvSpPr>
          <p:cNvPr id="22535" name="TextBox 10"/>
          <p:cNvSpPr txBox="1">
            <a:spLocks noChangeArrowheads="1"/>
          </p:cNvSpPr>
          <p:nvPr/>
        </p:nvSpPr>
        <p:spPr bwMode="auto">
          <a:xfrm>
            <a:off x="4677865" y="1524000"/>
            <a:ext cx="3923703"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a:t>
            </a:r>
            <a:r>
              <a:rPr lang="en-US" altLang="en-US" b="1" dirty="0" smtClean="0">
                <a:solidFill>
                  <a:srgbClr val="FFFF00"/>
                </a:solidFill>
              </a:rPr>
              <a:t>Valid 8 – 14 September, 2020</a:t>
            </a: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179088</TotalTime>
  <Words>1323</Words>
  <Application>Microsoft Office PowerPoint</Application>
  <PresentationFormat>On-screen Show (4:3)</PresentationFormat>
  <Paragraphs>61</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9137</cp:revision>
  <cp:lastPrinted>2018-07-09T15:13:07Z</cp:lastPrinted>
  <dcterms:created xsi:type="dcterms:W3CDTF">2001-08-31T10:39:36Z</dcterms:created>
  <dcterms:modified xsi:type="dcterms:W3CDTF">2020-08-31T17:46:29Z</dcterms:modified>
</cp:coreProperties>
</file>