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477" r:id="rId5"/>
    <p:sldId id="501" r:id="rId6"/>
    <p:sldId id="502" r:id="rId7"/>
    <p:sldId id="503" r:id="rId8"/>
    <p:sldId id="482" r:id="rId9"/>
    <p:sldId id="506" r:id="rId10"/>
    <p:sldId id="507" r:id="rId11"/>
    <p:sldId id="508" r:id="rId12"/>
    <p:sldId id="505"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41" autoAdjust="0"/>
    <p:restoredTop sz="90814" autoAdjust="0"/>
  </p:normalViewPr>
  <p:slideViewPr>
    <p:cSldViewPr>
      <p:cViewPr varScale="1">
        <p:scale>
          <a:sx n="64" d="100"/>
          <a:sy n="64" d="100"/>
        </p:scale>
        <p:origin x="300" y="5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‹N°›</a:t>
            </a:fld>
            <a:endParaRPr lang="en-US" altLang="en-US"/>
          </a:p>
        </p:txBody>
      </p:sp>
    </p:spTree>
    <p:extLst>
      <p:ext uri="{BB962C8B-B14F-4D97-AF65-F5344CB8AC3E}">
        <p14:creationId xmlns:p14="http://schemas.microsoft.com/office/powerpoint/2010/main" val="3346422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9/8/2020</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‹N°›</a:t>
            </a:fld>
            <a:endParaRPr lang="en-US" altLang="en-US"/>
          </a:p>
        </p:txBody>
      </p:sp>
    </p:spTree>
    <p:extLst>
      <p:ext uri="{BB962C8B-B14F-4D97-AF65-F5344CB8AC3E}">
        <p14:creationId xmlns:p14="http://schemas.microsoft.com/office/powerpoint/2010/main" val="340192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extLst>
      <p:ext uri="{BB962C8B-B14F-4D97-AF65-F5344CB8AC3E}">
        <p14:creationId xmlns:p14="http://schemas.microsoft.com/office/powerpoint/2010/main" val="2182606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extLst>
      <p:ext uri="{BB962C8B-B14F-4D97-AF65-F5344CB8AC3E}">
        <p14:creationId xmlns:p14="http://schemas.microsoft.com/office/powerpoint/2010/main" val="2612274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solidFill>
                <a:schemeClr val="tx1"/>
              </a:solidFill>
              <a:latin typeface="Arial" panose="020B0604020202020204" pitchFamily="34" charset="0"/>
              <a:cs typeface="Arial" panose="020B0604020202020204" pitchFamily="34" charset="0"/>
            </a:endParaRPr>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extLst>
      <p:ext uri="{BB962C8B-B14F-4D97-AF65-F5344CB8AC3E}">
        <p14:creationId xmlns:p14="http://schemas.microsoft.com/office/powerpoint/2010/main" val="3758462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extLst>
      <p:ext uri="{BB962C8B-B14F-4D97-AF65-F5344CB8AC3E}">
        <p14:creationId xmlns:p14="http://schemas.microsoft.com/office/powerpoint/2010/main" val="1211604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extLst>
      <p:ext uri="{BB962C8B-B14F-4D97-AF65-F5344CB8AC3E}">
        <p14:creationId xmlns:p14="http://schemas.microsoft.com/office/powerpoint/2010/main" val="3806483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extLst>
      <p:ext uri="{BB962C8B-B14F-4D97-AF65-F5344CB8AC3E}">
        <p14:creationId xmlns:p14="http://schemas.microsoft.com/office/powerpoint/2010/main" val="1363879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extLst>
      <p:ext uri="{BB962C8B-B14F-4D97-AF65-F5344CB8AC3E}">
        <p14:creationId xmlns:p14="http://schemas.microsoft.com/office/powerpoint/2010/main" val="2333491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extLst>
      <p:ext uri="{BB962C8B-B14F-4D97-AF65-F5344CB8AC3E}">
        <p14:creationId xmlns:p14="http://schemas.microsoft.com/office/powerpoint/2010/main" val="2816324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extLst>
      <p:ext uri="{BB962C8B-B14F-4D97-AF65-F5344CB8AC3E}">
        <p14:creationId xmlns:p14="http://schemas.microsoft.com/office/powerpoint/2010/main" val="351305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8</a:t>
            </a:fld>
            <a:endParaRPr lang="en-US" altLang="en-US"/>
          </a:p>
        </p:txBody>
      </p:sp>
    </p:spTree>
    <p:extLst>
      <p:ext uri="{BB962C8B-B14F-4D97-AF65-F5344CB8AC3E}">
        <p14:creationId xmlns:p14="http://schemas.microsoft.com/office/powerpoint/2010/main" val="2470144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extLst>
      <p:ext uri="{BB962C8B-B14F-4D97-AF65-F5344CB8AC3E}">
        <p14:creationId xmlns:p14="http://schemas.microsoft.com/office/powerpoint/2010/main" val="1531630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‹N°›</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‹N°›</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‹N°›</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‹N°›</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‹N°›</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‹N°›</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‹N°›</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‹N°›</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‹N°›</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‹N°›</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‹N°›</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‹N°›</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5290"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8 September 2020</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9 – 15 September</a:t>
            </a:r>
            <a:r>
              <a:rPr lang="en-US" altLang="en-US" b="1" dirty="0">
                <a:solidFill>
                  <a:srgbClr val="FFFF00"/>
                </a:solidFill>
              </a:rPr>
              <a:t>, 2020</a:t>
            </a:r>
          </a:p>
        </p:txBody>
      </p:sp>
      <p:sp>
        <p:nvSpPr>
          <p:cNvPr id="8" name="Text Box 8"/>
          <p:cNvSpPr txBox="1">
            <a:spLocks noChangeArrowheads="1"/>
          </p:cNvSpPr>
          <p:nvPr/>
        </p:nvSpPr>
        <p:spPr bwMode="auto">
          <a:xfrm>
            <a:off x="3609975" y="1752600"/>
            <a:ext cx="5349875" cy="4789003"/>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r>
              <a:rPr lang="en-US" sz="1400" b="1" dirty="0">
                <a:solidFill>
                  <a:srgbClr val="FFFF00"/>
                </a:solidFill>
                <a:latin typeface="Arial" panose="020B0604020202020204" pitchFamily="34" charset="0"/>
                <a:cs typeface="Arial" panose="020B0604020202020204" pitchFamily="34" charset="0"/>
              </a:rPr>
              <a:t>There is an increased chance for below-average rainfall over much of Senegal, southern Mauritania, and southwestern Mali</a:t>
            </a:r>
            <a:r>
              <a:rPr lang="en-US" sz="1400" b="1" dirty="0">
                <a:solidFill>
                  <a:schemeClr val="bg1"/>
                </a:solidFill>
                <a:latin typeface="Arial" panose="020B0604020202020204" pitchFamily="34" charset="0"/>
                <a:cs typeface="Arial" panose="020B0604020202020204" pitchFamily="34" charset="0"/>
              </a:rPr>
              <a:t>: An area anomalous lower-level dry northeasterly to easterly flow is expected to suppress rainfall in the region</a:t>
            </a:r>
            <a:r>
              <a:rPr lang="en-US" sz="1400" b="1" dirty="0" smtClean="0">
                <a:solidFill>
                  <a:schemeClr val="bg1"/>
                </a:solidFill>
                <a:latin typeface="Arial" panose="020B0604020202020204" pitchFamily="34" charset="0"/>
                <a:cs typeface="Arial" panose="020B0604020202020204" pitchFamily="34" charset="0"/>
              </a:rPr>
              <a:t>.</a:t>
            </a:r>
            <a:r>
              <a:rPr lang="en-US" sz="1400" b="1" dirty="0">
                <a:solidFill>
                  <a:srgbClr val="FFFF00"/>
                </a:solidFill>
                <a:latin typeface="Arial" panose="020B0604020202020204" pitchFamily="34" charset="0"/>
                <a:cs typeface="Arial" panose="020B0604020202020204" pitchFamily="34" charset="0"/>
              </a:rPr>
              <a:t> Confidence: moderate</a:t>
            </a:r>
          </a:p>
          <a:p>
            <a:pPr marL="0" lvl="0" indent="0">
              <a:buNone/>
            </a:pPr>
            <a:endParaRPr lang="fr-FR" sz="1400" b="1" dirty="0">
              <a:solidFill>
                <a:schemeClr val="bg1"/>
              </a:solidFill>
              <a:latin typeface="Arial" panose="020B0604020202020204" pitchFamily="34" charset="0"/>
              <a:cs typeface="Arial" panose="020B0604020202020204" pitchFamily="34" charset="0"/>
            </a:endParaRPr>
          </a:p>
          <a:p>
            <a:r>
              <a:rPr lang="en-US" sz="1400" b="1" dirty="0">
                <a:solidFill>
                  <a:srgbClr val="FFFF00"/>
                </a:solidFill>
                <a:latin typeface="Arial" panose="020B0604020202020204" pitchFamily="34" charset="0"/>
                <a:cs typeface="Arial" panose="020B0604020202020204" pitchFamily="34" charset="0"/>
              </a:rPr>
              <a:t>There is an increased chance for above-average rainfall across Guinea, Sierra Leone, western Liberia, southeastern Mali, northern Cote d'Ivoire, southern Burkina Faso, central and northern Ghana, Togo, Benin and portions of Nigeria: </a:t>
            </a:r>
            <a:r>
              <a:rPr lang="en-US" sz="1400" b="1" dirty="0">
                <a:solidFill>
                  <a:schemeClr val="bg1"/>
                </a:solidFill>
                <a:latin typeface="Arial" panose="020B0604020202020204" pitchFamily="34" charset="0"/>
                <a:cs typeface="Arial" panose="020B0604020202020204" pitchFamily="34" charset="0"/>
              </a:rPr>
              <a:t>A broad area of anomalous lower-level cyclonic flow and upper-level divergence is expected to enhance rainfall in the region</a:t>
            </a:r>
            <a:r>
              <a:rPr lang="en-US" sz="1400" b="1" dirty="0" smtClean="0">
                <a:solidFill>
                  <a:schemeClr val="bg1"/>
                </a:solidFill>
                <a:latin typeface="Arial" panose="020B0604020202020204" pitchFamily="34" charset="0"/>
                <a:cs typeface="Arial" panose="020B0604020202020204" pitchFamily="34" charset="0"/>
              </a:rPr>
              <a:t>. </a:t>
            </a:r>
            <a:r>
              <a:rPr lang="en-US" sz="1400" b="1" dirty="0">
                <a:solidFill>
                  <a:srgbClr val="FFFF00"/>
                </a:solidFill>
                <a:latin typeface="Arial" panose="020B0604020202020204" pitchFamily="34" charset="0"/>
                <a:cs typeface="Arial" panose="020B0604020202020204" pitchFamily="34" charset="0"/>
              </a:rPr>
              <a:t>Confidence: moderate</a:t>
            </a:r>
          </a:p>
          <a:p>
            <a:pPr marL="0" lvl="0" indent="0">
              <a:buNone/>
            </a:pPr>
            <a:r>
              <a:rPr lang="en-US" sz="1400" b="1" dirty="0" smtClean="0">
                <a:solidFill>
                  <a:schemeClr val="bg1"/>
                </a:solidFill>
                <a:latin typeface="Arial" panose="020B0604020202020204" pitchFamily="34" charset="0"/>
                <a:cs typeface="Arial" panose="020B0604020202020204" pitchFamily="34" charset="0"/>
              </a:rPr>
              <a:t> </a:t>
            </a:r>
            <a:endParaRPr lang="fr-FR" sz="1400" b="1" dirty="0">
              <a:solidFill>
                <a:schemeClr val="bg1"/>
              </a:solidFill>
              <a:latin typeface="Arial" panose="020B0604020202020204" pitchFamily="34" charset="0"/>
              <a:cs typeface="Arial" panose="020B0604020202020204" pitchFamily="34" charset="0"/>
            </a:endParaRPr>
          </a:p>
          <a:p>
            <a:r>
              <a:rPr lang="en-US" sz="1400" b="1" dirty="0">
                <a:solidFill>
                  <a:srgbClr val="FFFF00"/>
                </a:solidFill>
                <a:latin typeface="Arial" panose="020B0604020202020204" pitchFamily="34" charset="0"/>
                <a:cs typeface="Arial" panose="020B0604020202020204" pitchFamily="34" charset="0"/>
              </a:rPr>
              <a:t>There is an increased chance for above-average rainfall over much of CAR, western South Sudan, northern Congo, and northern DRC</a:t>
            </a:r>
            <a:r>
              <a:rPr lang="en-US" sz="1400" b="1" dirty="0">
                <a:solidFill>
                  <a:schemeClr val="bg1"/>
                </a:solidFill>
                <a:latin typeface="Arial" panose="020B0604020202020204" pitchFamily="34" charset="0"/>
                <a:cs typeface="Arial" panose="020B0604020202020204" pitchFamily="34" charset="0"/>
              </a:rPr>
              <a:t>: An area anomalous lower-level convergence and upper-level divergence is expected to enhance rainfall in the region</a:t>
            </a:r>
            <a:r>
              <a:rPr lang="en-US" sz="1400" b="1" dirty="0" smtClean="0">
                <a:solidFill>
                  <a:schemeClr val="bg1"/>
                </a:solidFill>
                <a:latin typeface="Arial" panose="020B0604020202020204" pitchFamily="34" charset="0"/>
                <a:cs typeface="Arial" panose="020B0604020202020204" pitchFamily="34" charset="0"/>
              </a:rPr>
              <a:t>. </a:t>
            </a:r>
            <a:r>
              <a:rPr lang="en-US" sz="1400" b="1" dirty="0">
                <a:solidFill>
                  <a:srgbClr val="FFFF00"/>
                </a:solidFill>
                <a:latin typeface="Arial" panose="020B0604020202020204" pitchFamily="34" charset="0"/>
                <a:cs typeface="Arial" panose="020B0604020202020204" pitchFamily="34" charset="0"/>
              </a:rPr>
              <a:t>Confidence: </a:t>
            </a:r>
            <a:r>
              <a:rPr lang="en-US" sz="1400" b="1" dirty="0" smtClean="0">
                <a:solidFill>
                  <a:srgbClr val="FFFF00"/>
                </a:solidFill>
                <a:latin typeface="Arial" panose="020B0604020202020204" pitchFamily="34" charset="0"/>
                <a:cs typeface="Arial" panose="020B0604020202020204" pitchFamily="34" charset="0"/>
              </a:rPr>
              <a:t>moderate</a:t>
            </a:r>
            <a:endParaRPr lang="en-US" sz="1400" b="1" dirty="0">
              <a:solidFill>
                <a:srgbClr val="FFFF00"/>
              </a:solidFill>
              <a:latin typeface="Arial" panose="020B0604020202020204" pitchFamily="34" charset="0"/>
              <a:cs typeface="Arial" panose="020B0604020202020204" pitchFamily="34" charset="0"/>
            </a:endParaRP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726" y="1901511"/>
            <a:ext cx="2990273" cy="386976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381000" y="1447800"/>
            <a:ext cx="31242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16 – 22 September, </a:t>
            </a:r>
            <a:r>
              <a:rPr lang="en-US" altLang="en-US" b="1" dirty="0">
                <a:solidFill>
                  <a:srgbClr val="FFFF00"/>
                </a:solidFill>
              </a:rPr>
              <a:t>2020</a:t>
            </a:r>
          </a:p>
        </p:txBody>
      </p:sp>
      <p:sp>
        <p:nvSpPr>
          <p:cNvPr id="10" name="Text Box 8"/>
          <p:cNvSpPr txBox="1">
            <a:spLocks noChangeArrowheads="1"/>
          </p:cNvSpPr>
          <p:nvPr/>
        </p:nvSpPr>
        <p:spPr bwMode="auto">
          <a:xfrm>
            <a:off x="3609975" y="1752600"/>
            <a:ext cx="5349875" cy="3194721"/>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0"/>
            <a:r>
              <a:rPr lang="en-US" sz="1400" b="1" dirty="0" smtClean="0">
                <a:solidFill>
                  <a:schemeClr val="bg1"/>
                </a:solidFill>
                <a:latin typeface="Arial" panose="020B0604020202020204" pitchFamily="34" charset="0"/>
                <a:cs typeface="Arial" panose="020B0604020202020204" pitchFamily="34" charset="0"/>
              </a:rPr>
              <a:t>1. </a:t>
            </a:r>
            <a:r>
              <a:rPr lang="en-US" sz="1400" b="1" dirty="0" smtClean="0">
                <a:solidFill>
                  <a:srgbClr val="FFFF00"/>
                </a:solidFill>
                <a:latin typeface="Arial" panose="020B0604020202020204" pitchFamily="34" charset="0"/>
                <a:cs typeface="Arial" panose="020B0604020202020204" pitchFamily="34" charset="0"/>
              </a:rPr>
              <a:t>There </a:t>
            </a:r>
            <a:r>
              <a:rPr lang="en-US" sz="1400" b="1" dirty="0">
                <a:solidFill>
                  <a:srgbClr val="FFFF00"/>
                </a:solidFill>
                <a:latin typeface="Arial" panose="020B0604020202020204" pitchFamily="34" charset="0"/>
                <a:cs typeface="Arial" panose="020B0604020202020204" pitchFamily="34" charset="0"/>
              </a:rPr>
              <a:t>is an increased chance for below-average rainfall over much of Senegal, southern Mauritania, and southwestern Mali</a:t>
            </a:r>
            <a:r>
              <a:rPr lang="en-US" sz="1400" b="1" dirty="0">
                <a:solidFill>
                  <a:schemeClr val="bg1"/>
                </a:solidFill>
                <a:latin typeface="Arial" panose="020B0604020202020204" pitchFamily="34" charset="0"/>
                <a:cs typeface="Arial" panose="020B0604020202020204" pitchFamily="34" charset="0"/>
              </a:rPr>
              <a:t>: An area anomalous lower-level dry northeasterly to easterly flow is expected to suppress rainfall in the region</a:t>
            </a:r>
            <a:r>
              <a:rPr lang="en-US" sz="1400" b="1" dirty="0" smtClean="0">
                <a:solidFill>
                  <a:schemeClr val="bg1"/>
                </a:solidFill>
                <a:latin typeface="Arial" panose="020B0604020202020204" pitchFamily="34" charset="0"/>
                <a:cs typeface="Arial" panose="020B0604020202020204" pitchFamily="34" charset="0"/>
              </a:rPr>
              <a:t>. </a:t>
            </a:r>
            <a:r>
              <a:rPr lang="en-US" sz="1400" b="1" dirty="0" smtClean="0">
                <a:solidFill>
                  <a:srgbClr val="FFFF00"/>
                </a:solidFill>
                <a:latin typeface="Arial" panose="020B0604020202020204" pitchFamily="34" charset="0"/>
                <a:cs typeface="Arial" panose="020B0604020202020204" pitchFamily="34" charset="0"/>
              </a:rPr>
              <a:t>Confidence: moderate</a:t>
            </a:r>
          </a:p>
          <a:p>
            <a:pPr lvl="0"/>
            <a:endParaRPr lang="en-US" sz="1400" b="1" dirty="0">
              <a:solidFill>
                <a:schemeClr val="bg1"/>
              </a:solidFill>
              <a:latin typeface="Arial" panose="020B0604020202020204" pitchFamily="34" charset="0"/>
              <a:cs typeface="Arial" panose="020B0604020202020204" pitchFamily="34" charset="0"/>
            </a:endParaRPr>
          </a:p>
          <a:p>
            <a:r>
              <a:rPr lang="en-US" sz="1400" b="1" dirty="0" smtClean="0">
                <a:solidFill>
                  <a:schemeClr val="bg1"/>
                </a:solidFill>
                <a:latin typeface="Arial" panose="020B0604020202020204" pitchFamily="34" charset="0"/>
                <a:cs typeface="Arial" panose="020B0604020202020204" pitchFamily="34" charset="0"/>
              </a:rPr>
              <a:t>2. </a:t>
            </a:r>
            <a:r>
              <a:rPr lang="en-US" sz="1400" b="1" dirty="0" smtClean="0">
                <a:solidFill>
                  <a:srgbClr val="FFFF00"/>
                </a:solidFill>
                <a:latin typeface="Arial" panose="020B0604020202020204" pitchFamily="34" charset="0"/>
                <a:cs typeface="Arial" panose="020B0604020202020204" pitchFamily="34" charset="0"/>
              </a:rPr>
              <a:t>There </a:t>
            </a:r>
            <a:r>
              <a:rPr lang="en-US" sz="1400" b="1" dirty="0">
                <a:solidFill>
                  <a:srgbClr val="FFFF00"/>
                </a:solidFill>
                <a:latin typeface="Arial" panose="020B0604020202020204" pitchFamily="34" charset="0"/>
                <a:cs typeface="Arial" panose="020B0604020202020204" pitchFamily="34" charset="0"/>
              </a:rPr>
              <a:t>is an increased chance for above-average rainfall across Guinea, Sierra Leone, western Liberia, southeastern Mali, northern Cote d'Ivoire, Burkina Faso, central and northern Ghana, Togo, Benin, much of Nigeria, and southwestern Cameroon</a:t>
            </a:r>
            <a:r>
              <a:rPr lang="en-US" sz="1400" b="1" dirty="0">
                <a:solidFill>
                  <a:schemeClr val="bg1"/>
                </a:solidFill>
                <a:latin typeface="Arial" panose="020B0604020202020204" pitchFamily="34" charset="0"/>
                <a:cs typeface="Arial" panose="020B0604020202020204" pitchFamily="34" charset="0"/>
              </a:rPr>
              <a:t>: An area of anomalous lower-level cyclonic flow and upper-level divergence is expected to enhance rainfall in the region</a:t>
            </a:r>
            <a:r>
              <a:rPr lang="en-US" sz="1400" b="1" dirty="0" smtClean="0">
                <a:solidFill>
                  <a:schemeClr val="bg1"/>
                </a:solidFill>
                <a:latin typeface="Arial" panose="020B0604020202020204" pitchFamily="34" charset="0"/>
                <a:cs typeface="Arial" panose="020B0604020202020204" pitchFamily="34" charset="0"/>
              </a:rPr>
              <a:t>. </a:t>
            </a:r>
            <a:r>
              <a:rPr lang="en-US" sz="1400" b="1" dirty="0">
                <a:solidFill>
                  <a:srgbClr val="FFFF00"/>
                </a:solidFill>
                <a:latin typeface="Arial" panose="020B0604020202020204" pitchFamily="34" charset="0"/>
                <a:cs typeface="Arial" panose="020B0604020202020204" pitchFamily="34" charset="0"/>
              </a:rPr>
              <a:t>Confidence: </a:t>
            </a:r>
            <a:r>
              <a:rPr lang="en-US" sz="1400" b="1" dirty="0" smtClean="0">
                <a:solidFill>
                  <a:srgbClr val="FFFF00"/>
                </a:solidFill>
                <a:latin typeface="Arial" panose="020B0604020202020204" pitchFamily="34" charset="0"/>
                <a:cs typeface="Arial" panose="020B0604020202020204" pitchFamily="34" charset="0"/>
              </a:rPr>
              <a:t>moderate</a:t>
            </a:r>
            <a:endParaRPr lang="en-US" sz="1400" b="1" dirty="0">
              <a:solidFill>
                <a:srgbClr val="FFFF00"/>
              </a:solidFill>
              <a:latin typeface="Arial" panose="020B0604020202020204" pitchFamily="34" charset="0"/>
              <a:cs typeface="Arial" panose="020B0604020202020204" pitchFamily="34" charset="0"/>
            </a:endParaRP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118" y="1992313"/>
            <a:ext cx="3183082" cy="411928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524000"/>
            <a:ext cx="8839200" cy="4982903"/>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400" b="1" dirty="0" smtClean="0">
                <a:solidFill>
                  <a:schemeClr val="bg1"/>
                </a:solidFill>
                <a:latin typeface="Arial" panose="020B0604020202020204" pitchFamily="34" charset="0"/>
                <a:cs typeface="Arial" panose="020B0604020202020204" pitchFamily="34" charset="0"/>
              </a:rPr>
              <a:t>During the past 7-day, rainfall was above-average, with moisture surpluses of over 50 mm, over much of the Sahel region, portions of Central Africa and the Greater Horn of Africa. However, parts of Sierra Leone, eastern Côte d’Ivoire, southern Togo, southern Benin, parts of Nigeria, northern Cameroon, southern Chad, DRC and Madagascar  experienced moisture deficits of over 25 mm (less than 25% of normal rainfall).</a:t>
            </a:r>
          </a:p>
          <a:p>
            <a:pPr algn="just" eaLnBrk="1" hangingPunct="1">
              <a:lnSpc>
                <a:spcPct val="90000"/>
              </a:lnSpc>
              <a:spcBef>
                <a:spcPct val="50000"/>
              </a:spcBef>
            </a:pPr>
            <a:r>
              <a:rPr lang="en-US" altLang="en-US" sz="1400" b="1" dirty="0" smtClean="0">
                <a:solidFill>
                  <a:schemeClr val="bg1"/>
                </a:solidFill>
                <a:latin typeface="Arial" panose="020B0604020202020204" pitchFamily="34" charset="0"/>
                <a:cs typeface="Arial" panose="020B0604020202020204" pitchFamily="34" charset="0"/>
              </a:rPr>
              <a:t>During the past 30-day and 90-day, many places in the Sahel, Central Africa and the Greater Horn of Africa experienced above-average rainfall (moisture surpluses of over 100 mm). Conversely, below-average rainfall (moisture deficits of over 50 mm) were observed over the countries of the Gulf of Guinea, the southern part of Africa and Madagascar.</a:t>
            </a:r>
          </a:p>
          <a:p>
            <a:pPr algn="just" eaLnBrk="1" hangingPunct="1">
              <a:lnSpc>
                <a:spcPct val="90000"/>
              </a:lnSpc>
              <a:spcBef>
                <a:spcPct val="50000"/>
              </a:spcBef>
            </a:pPr>
            <a:r>
              <a:rPr lang="en-US" altLang="en-US" sz="1400" b="1" dirty="0" smtClean="0">
                <a:solidFill>
                  <a:schemeClr val="bg1"/>
                </a:solidFill>
                <a:latin typeface="Arial" panose="020B0604020202020204" pitchFamily="34" charset="0"/>
                <a:cs typeface="Arial" panose="020B0604020202020204" pitchFamily="34" charset="0"/>
              </a:rPr>
              <a:t>During the past 180-day, moisture surpluses exceed 100 mm over Western Africa, Central Africa and the Greater Horn of Africa, while moisture deficits of over 50 mm were observed over local areas in Côte d’Ivoire, southwestern Burkina Faso, southern Ghana, southwestern Niger, local areas in Benin, Nigeria, Cameroon and much of the southern part of Africa and Madagascar.</a:t>
            </a:r>
          </a:p>
          <a:p>
            <a:pPr algn="just" eaLnBrk="1" hangingPunct="1">
              <a:lnSpc>
                <a:spcPct val="90000"/>
              </a:lnSpc>
              <a:spcBef>
                <a:spcPct val="50000"/>
              </a:spcBef>
            </a:pPr>
            <a:r>
              <a:rPr lang="en-US" altLang="en-US" sz="1400" b="1" dirty="0">
                <a:solidFill>
                  <a:schemeClr val="bg1"/>
                </a:solidFill>
                <a:latin typeface="Arial" panose="020B0604020202020204" pitchFamily="34" charset="0"/>
                <a:cs typeface="Arial" panose="020B0604020202020204" pitchFamily="34" charset="0"/>
              </a:rPr>
              <a:t>Week-1 outlook calls for an increased chance for below-average rainfall over much of Senegal, southern Mauritania, and southwestern Mali. It also indicates an increased chance for above-average rainfall across Guinea, Sierra Leone, western Liberia, southeastern Mali, northern Cote d'Ivoire, southern Burkina Faso, central and northern Ghana, Togo, Benin, portions of Nigeria, much of CAR, western South Sudan, northern Congo, and northern DRC. </a:t>
            </a:r>
          </a:p>
          <a:p>
            <a:pPr algn="just" eaLnBrk="1" hangingPunct="1">
              <a:lnSpc>
                <a:spcPct val="90000"/>
              </a:lnSpc>
              <a:spcBef>
                <a:spcPct val="50000"/>
              </a:spcBef>
            </a:pPr>
            <a:r>
              <a:rPr lang="en-US" altLang="en-US" sz="1400" b="1" dirty="0">
                <a:solidFill>
                  <a:schemeClr val="bg1"/>
                </a:solidFill>
                <a:latin typeface="Arial" panose="020B0604020202020204" pitchFamily="34" charset="0"/>
                <a:cs typeface="Arial" panose="020B0604020202020204" pitchFamily="34" charset="0"/>
              </a:rPr>
              <a:t>Week-2 outlook calls for an increased chance for below-average rainfall over much of Senegal, southern Mauritania, and southwestern Mali. In contrast, there is an increased chance for above-average rainfall across Guinea, Sierra Leone, western Liberia, southeastern Mali, northern Cote d'Ivoire, Burkina Faso, central and northern Ghana, Togo, Benin, much of Nigeria, and southwestern Cameroon.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381000" y="1981200"/>
            <a:ext cx="8458200" cy="4419600"/>
          </a:xfrm>
          <a:prstGeom prst="rect">
            <a:avLst/>
          </a:prstGeom>
          <a:noFill/>
          <a:ln w="9525">
            <a:noFill/>
            <a:miter lim="800000"/>
            <a:headEnd/>
            <a:tailEnd/>
          </a:ln>
        </p:spPr>
        <p:txBody>
          <a:bodyPr/>
          <a:lstStyle/>
          <a:p>
            <a:pPr marL="285750" indent="-285750" algn="just" eaLnBrk="1" hangingPunct="1">
              <a:lnSpc>
                <a:spcPct val="90000"/>
              </a:lnSpc>
              <a:spcBef>
                <a:spcPct val="50000"/>
              </a:spcBef>
              <a:spcAft>
                <a:spcPts val="600"/>
              </a:spcAft>
              <a:buFont typeface="Arial" panose="020B0604020202020204" pitchFamily="34" charset="0"/>
              <a:buChar char="•"/>
            </a:pPr>
            <a:r>
              <a:rPr lang="en-US" altLang="en-US" b="1" dirty="0" smtClean="0">
                <a:solidFill>
                  <a:schemeClr val="bg1"/>
                </a:solidFill>
              </a:rPr>
              <a:t>Moisture </a:t>
            </a:r>
            <a:r>
              <a:rPr lang="en-US" altLang="en-US" b="1" dirty="0">
                <a:solidFill>
                  <a:schemeClr val="bg1"/>
                </a:solidFill>
              </a:rPr>
              <a:t>surpluses of over 100 mm were observed over southern Mauritania, portions of Senegal, Mali, Guinea-Bissau, Guinea, southern Sierra Leone, northwestern Liberia, northwestern Côte d’Ivoire, eastern Burkina Faso, northern and southern Nigeria, coastal areas of Cameroon, portions of Chad, northern DRC, parts of Ethiopia, northwestern Somalia, northern Tanzania, Zimbabwe, Mozambique and Madagascar</a:t>
            </a:r>
            <a:r>
              <a:rPr lang="en-US" altLang="en-US" b="1" dirty="0" smtClean="0">
                <a:solidFill>
                  <a:schemeClr val="bg1"/>
                </a:solidFill>
              </a:rPr>
              <a:t>.</a:t>
            </a:r>
          </a:p>
          <a:p>
            <a:pPr marL="285750" indent="-285750" algn="just" eaLnBrk="1" hangingPunct="1">
              <a:lnSpc>
                <a:spcPct val="90000"/>
              </a:lnSpc>
              <a:spcBef>
                <a:spcPct val="50000"/>
              </a:spcBef>
              <a:spcAft>
                <a:spcPts val="600"/>
              </a:spcAft>
              <a:buFont typeface="Arial" panose="020B0604020202020204" pitchFamily="34" charset="0"/>
              <a:buChar char="•"/>
            </a:pPr>
            <a:r>
              <a:rPr lang="en-US" altLang="en-US" b="1" dirty="0" smtClean="0">
                <a:solidFill>
                  <a:schemeClr val="bg1"/>
                </a:solidFill>
              </a:rPr>
              <a:t>Week-1 outlook calls for an increased chance for </a:t>
            </a:r>
            <a:r>
              <a:rPr lang="en-US" altLang="en-US" b="1" dirty="0">
                <a:solidFill>
                  <a:schemeClr val="bg1"/>
                </a:solidFill>
              </a:rPr>
              <a:t>below-average rainfall over much of Senegal, southern Mauritania, and southwestern </a:t>
            </a:r>
            <a:r>
              <a:rPr lang="en-US" altLang="en-US" b="1" dirty="0" smtClean="0">
                <a:solidFill>
                  <a:schemeClr val="bg1"/>
                </a:solidFill>
              </a:rPr>
              <a:t>Mali. It </a:t>
            </a:r>
            <a:r>
              <a:rPr lang="en-US" altLang="en-US" b="1" dirty="0">
                <a:solidFill>
                  <a:schemeClr val="bg1"/>
                </a:solidFill>
              </a:rPr>
              <a:t>also indicates an increased chance </a:t>
            </a:r>
            <a:r>
              <a:rPr lang="en-US" altLang="en-US" b="1" dirty="0" smtClean="0">
                <a:solidFill>
                  <a:schemeClr val="bg1"/>
                </a:solidFill>
              </a:rPr>
              <a:t>for above-average </a:t>
            </a:r>
            <a:r>
              <a:rPr lang="en-US" altLang="en-US" b="1" dirty="0">
                <a:solidFill>
                  <a:schemeClr val="bg1"/>
                </a:solidFill>
              </a:rPr>
              <a:t>rainfall across Guinea, Sierra Leone, western Liberia, southeastern Mali, northern Cote d'Ivoire, southern Burkina Faso, central and northern Ghana, Togo, </a:t>
            </a:r>
            <a:r>
              <a:rPr lang="en-US" altLang="en-US" b="1" dirty="0" smtClean="0">
                <a:solidFill>
                  <a:schemeClr val="bg1"/>
                </a:solidFill>
              </a:rPr>
              <a:t>Benin, portions </a:t>
            </a:r>
            <a:r>
              <a:rPr lang="en-US" altLang="en-US" b="1" dirty="0">
                <a:solidFill>
                  <a:schemeClr val="bg1"/>
                </a:solidFill>
              </a:rPr>
              <a:t>of </a:t>
            </a:r>
            <a:r>
              <a:rPr lang="en-US" altLang="en-US" b="1" dirty="0" smtClean="0">
                <a:solidFill>
                  <a:schemeClr val="bg1"/>
                </a:solidFill>
              </a:rPr>
              <a:t>Nigeria</a:t>
            </a:r>
            <a:r>
              <a:rPr lang="en-US" altLang="en-US" b="1" dirty="0">
                <a:solidFill>
                  <a:schemeClr val="bg1"/>
                </a:solidFill>
              </a:rPr>
              <a:t>, much of CAR, western South Sudan, northern Congo, and northern </a:t>
            </a:r>
            <a:r>
              <a:rPr lang="en-US" altLang="en-US" b="1" dirty="0" smtClean="0">
                <a:solidFill>
                  <a:schemeClr val="bg1"/>
                </a:solidFill>
              </a:rPr>
              <a:t>DRC. </a:t>
            </a:r>
          </a:p>
          <a:p>
            <a:pPr marL="285750" indent="-285750" algn="just" eaLnBrk="1" hangingPunct="1">
              <a:lnSpc>
                <a:spcPct val="90000"/>
              </a:lnSpc>
              <a:spcBef>
                <a:spcPct val="50000"/>
              </a:spcBef>
              <a:spcAft>
                <a:spcPts val="600"/>
              </a:spcAft>
              <a:buFont typeface="Arial" panose="020B0604020202020204" pitchFamily="34" charset="0"/>
              <a:buChar char="•"/>
            </a:pPr>
            <a:r>
              <a:rPr lang="en-US" altLang="en-US" b="1" dirty="0" smtClean="0">
                <a:solidFill>
                  <a:schemeClr val="bg1"/>
                </a:solidFill>
              </a:rPr>
              <a:t>Week-2 outlook calls for an increased chance for </a:t>
            </a:r>
            <a:r>
              <a:rPr lang="en-US" altLang="en-US" b="1" dirty="0">
                <a:solidFill>
                  <a:schemeClr val="bg1"/>
                </a:solidFill>
              </a:rPr>
              <a:t>below-average rainfall over much of Senegal, southern Mauritania, and southwestern </a:t>
            </a:r>
            <a:r>
              <a:rPr lang="en-US" altLang="en-US" b="1" dirty="0" smtClean="0">
                <a:solidFill>
                  <a:schemeClr val="bg1"/>
                </a:solidFill>
              </a:rPr>
              <a:t>Mali. In </a:t>
            </a:r>
            <a:r>
              <a:rPr lang="en-US" altLang="en-US" b="1" dirty="0">
                <a:solidFill>
                  <a:schemeClr val="bg1"/>
                </a:solidFill>
              </a:rPr>
              <a:t>contrast, there is an increased chance for </a:t>
            </a:r>
            <a:r>
              <a:rPr lang="en-US" altLang="en-US" b="1" dirty="0" smtClean="0">
                <a:solidFill>
                  <a:schemeClr val="bg1"/>
                </a:solidFill>
              </a:rPr>
              <a:t>above-average rainfall across Guinea, Sierra Leone, western Liberia, southeastern Mali, northern Cote d'Ivoire, Burkina Faso, central and northern Ghana, Togo, Benin, much of Nigeria, and southwestern Cameroon. </a:t>
            </a:r>
            <a:endParaRPr lang="en-US" altLang="en-US" b="1" dirty="0">
              <a:solidFill>
                <a:schemeClr val="bg1"/>
              </a:solidFill>
            </a:endParaRPr>
          </a:p>
          <a:p>
            <a:pPr algn="just" eaLnBrk="1" hangingPunct="1">
              <a:lnSpc>
                <a:spcPct val="90000"/>
              </a:lnSpc>
              <a:spcBef>
                <a:spcPct val="50000"/>
              </a:spcBef>
              <a:spcAft>
                <a:spcPts val="600"/>
              </a:spcAft>
            </a:pPr>
            <a:endParaRPr lang="en-US" altLang="en-US"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114589" y="5181600"/>
            <a:ext cx="8991600" cy="1480405"/>
          </a:xfrm>
          <a:prstGeom prst="rect">
            <a:avLst/>
          </a:prstGeom>
          <a:noFill/>
          <a:ln w="9525">
            <a:noFill/>
            <a:miter lim="800000"/>
            <a:headEnd/>
            <a:tailEnd/>
          </a:ln>
        </p:spPr>
        <p:txBody>
          <a:bodyPr wrap="square">
            <a:spAutoFit/>
          </a:bodyPr>
          <a:lstStyle/>
          <a:p>
            <a:pPr algn="just" eaLnBrk="1" hangingPunct="1">
              <a:lnSpc>
                <a:spcPct val="90000"/>
              </a:lnSpc>
              <a:spcBef>
                <a:spcPct val="50000"/>
              </a:spcBef>
              <a:spcAft>
                <a:spcPts val="600"/>
              </a:spcAft>
            </a:pPr>
            <a:r>
              <a:rPr lang="en-US" altLang="en-US" sz="1200" b="1" dirty="0" smtClean="0">
                <a:solidFill>
                  <a:schemeClr val="bg1"/>
                </a:solidFill>
              </a:rPr>
              <a:t>During </a:t>
            </a:r>
            <a:r>
              <a:rPr lang="en-US" altLang="en-US" sz="1200" b="1" dirty="0">
                <a:solidFill>
                  <a:schemeClr val="bg1"/>
                </a:solidFill>
              </a:rPr>
              <a:t>the past 7 </a:t>
            </a:r>
            <a:r>
              <a:rPr lang="en-US" altLang="en-US" sz="1200" b="1" dirty="0" smtClean="0">
                <a:solidFill>
                  <a:schemeClr val="bg1"/>
                </a:solidFill>
              </a:rPr>
              <a:t>days, moisture surpluses of over 100 mm were observed over southern Mauritania, portions of Senegal, Mali, Guinea-Bissau, Guinea, southern Sierra Leone, northwestern Liberia, northwestern Côte d’Ivoire, eastern Burkina Faso, northern and southern Nigeria, coastal areas of Cameroon, portions of Chad, northern DRC, parts of Ethiopia</a:t>
            </a:r>
            <a:r>
              <a:rPr lang="en-US" altLang="en-US" sz="1200" b="1" dirty="0">
                <a:solidFill>
                  <a:schemeClr val="bg1"/>
                </a:solidFill>
              </a:rPr>
              <a:t>, northwestern Somalia, </a:t>
            </a:r>
            <a:r>
              <a:rPr lang="en-US" altLang="en-US" sz="1200" b="1" dirty="0" smtClean="0">
                <a:solidFill>
                  <a:schemeClr val="bg1"/>
                </a:solidFill>
              </a:rPr>
              <a:t>northern Tanzania, Zimbabwe, Mozambique and Madagascar.</a:t>
            </a:r>
            <a:endParaRPr lang="en-US" altLang="en-US" sz="1200" b="1" dirty="0">
              <a:solidFill>
                <a:schemeClr val="bg1"/>
              </a:solidFill>
            </a:endParaRPr>
          </a:p>
          <a:p>
            <a:pPr algn="just" eaLnBrk="1" hangingPunct="1">
              <a:lnSpc>
                <a:spcPct val="90000"/>
              </a:lnSpc>
              <a:spcBef>
                <a:spcPct val="50000"/>
              </a:spcBef>
            </a:pPr>
            <a:r>
              <a:rPr lang="en-US" altLang="en-US" sz="1200" b="1" dirty="0" smtClean="0">
                <a:solidFill>
                  <a:schemeClr val="bg1"/>
                </a:solidFill>
              </a:rPr>
              <a:t>Conversely, parts of Sierra Leone, northeastern Côte d’Ivoire, southwestern Burkina Faso, Ghana, Togo, Benin, portions of Nigeria, northern Cameroon, southern Chad, northwestern CAR, DRC and Madagascar experienced moisture surpluses of over 25 mm.</a:t>
            </a:r>
            <a:endParaRPr lang="en-US" altLang="en-US" sz="120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descr="https://www.cpc.ncep.noaa.gov/products/international/africa_rfe/africa_rfe_7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061" y="1363373"/>
            <a:ext cx="3541713" cy="354171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www.cpc.ncep.noaa.gov/products/international/africa_rfe/africa_rfe_7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1363372"/>
            <a:ext cx="3541713" cy="35417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50812" y="5334000"/>
            <a:ext cx="8842375" cy="1054135"/>
          </a:xfrm>
          <a:prstGeom prst="rect">
            <a:avLst/>
          </a:prstGeom>
          <a:noFill/>
          <a:ln w="9525">
            <a:noFill/>
            <a:miter lim="800000"/>
            <a:headEnd/>
            <a:tailEnd/>
          </a:ln>
        </p:spPr>
        <p:txBody>
          <a:bodyPr wrap="square">
            <a:spAutoFit/>
          </a:bodyPr>
          <a:lstStyle/>
          <a:p>
            <a:pPr algn="just" eaLnBrk="1" hangingPunct="1">
              <a:lnSpc>
                <a:spcPct val="90000"/>
              </a:lnSpc>
              <a:spcBef>
                <a:spcPct val="50000"/>
              </a:spcBef>
              <a:spcAft>
                <a:spcPts val="600"/>
              </a:spcAft>
            </a:pPr>
            <a:r>
              <a:rPr lang="en-US" altLang="en-US" sz="1150" b="1" dirty="0">
                <a:solidFill>
                  <a:schemeClr val="bg1"/>
                </a:solidFill>
              </a:rPr>
              <a:t>During the past 30 </a:t>
            </a:r>
            <a:r>
              <a:rPr lang="en-US" altLang="en-US" sz="1150" b="1" dirty="0" smtClean="0">
                <a:solidFill>
                  <a:schemeClr val="bg1"/>
                </a:solidFill>
              </a:rPr>
              <a:t>days, rainfall </a:t>
            </a:r>
            <a:r>
              <a:rPr lang="en-US" altLang="en-US" sz="1150" b="1" dirty="0">
                <a:solidFill>
                  <a:schemeClr val="bg1"/>
                </a:solidFill>
              </a:rPr>
              <a:t>was </a:t>
            </a:r>
            <a:r>
              <a:rPr lang="en-US" altLang="en-US" sz="1150" b="1" dirty="0" smtClean="0">
                <a:solidFill>
                  <a:schemeClr val="bg1"/>
                </a:solidFill>
              </a:rPr>
              <a:t>above-average, with moisture surpluses of over 200 mm over local areas in Senegal, Guinea-Bissau, Guinea, southeastern Mauritania, Mali, northern Niger, the northern border of Nigeria, Cameroon and Chad, coastal areas in Cameroon, eastern Chad, Sudan, South Sudan, CAR, Ethiopia, northwestern Somalia, northern DRC.</a:t>
            </a:r>
            <a:endParaRPr lang="en-US" altLang="en-US" sz="1150" b="1" dirty="0">
              <a:solidFill>
                <a:schemeClr val="bg1"/>
              </a:solidFill>
            </a:endParaRPr>
          </a:p>
          <a:p>
            <a:pPr algn="just" eaLnBrk="1" hangingPunct="1">
              <a:lnSpc>
                <a:spcPct val="90000"/>
              </a:lnSpc>
              <a:spcBef>
                <a:spcPct val="50000"/>
              </a:spcBef>
            </a:pPr>
            <a:r>
              <a:rPr lang="en-US" altLang="en-US" sz="1150" b="1" dirty="0" smtClean="0">
                <a:solidFill>
                  <a:schemeClr val="bg1"/>
                </a:solidFill>
              </a:rPr>
              <a:t>Moisture deficits of over 100 mm were observed over local areas in countries of the Gulf of Guinea (Côte d’Ivoire, Ghana, Togo, Benin, Nigeria and Cameroon) and in Madagascar.</a:t>
            </a:r>
          </a:p>
        </p:txBody>
      </p:sp>
      <p:pic>
        <p:nvPicPr>
          <p:cNvPr id="7170" name="Picture 2" descr="https://www.cpc.ncep.noaa.gov/products/international/africa_rfe/africa_rfe_3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371600"/>
            <a:ext cx="358140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www.cpc.ncep.noaa.gov/products/international/africa_rfe/africa_rfe_3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4118" y="1371600"/>
            <a:ext cx="3581400" cy="3581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152400" y="5486400"/>
            <a:ext cx="8915400" cy="1015663"/>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200" b="1" dirty="0">
                <a:solidFill>
                  <a:schemeClr val="bg1"/>
                </a:solidFill>
              </a:rPr>
              <a:t>During the past 90 </a:t>
            </a:r>
            <a:r>
              <a:rPr lang="en-US" altLang="en-US" sz="1200" b="1" dirty="0" smtClean="0">
                <a:solidFill>
                  <a:schemeClr val="bg1"/>
                </a:solidFill>
              </a:rPr>
              <a:t>days, local areas in Guinea-Bissau, Guinea, the northern border of Nigeria, Niger, Chad and Cameroon, southeastern Chad, western and eastern Sudan, western Ethiopia, parts of CAR, northern DRC and southeastern Uganda experienced moisture surpluses of over 500 mm.   </a:t>
            </a:r>
          </a:p>
          <a:p>
            <a:pPr algn="just" eaLnBrk="1" hangingPunct="1">
              <a:lnSpc>
                <a:spcPct val="90000"/>
              </a:lnSpc>
              <a:spcBef>
                <a:spcPct val="50000"/>
              </a:spcBef>
            </a:pPr>
            <a:r>
              <a:rPr lang="en-US" altLang="en-US" sz="1200" b="1" dirty="0" smtClean="0">
                <a:solidFill>
                  <a:schemeClr val="bg1"/>
                </a:solidFill>
              </a:rPr>
              <a:t>Conversely, moisture deficits exceed 100 mm over the countries of the Gulf of Guinea, southwestern Niger,  southwestern Burkina Faso, northwestern CAR, southern South Africa and Madagascar.</a:t>
            </a:r>
            <a:endParaRPr lang="en-US" altLang="en-US" sz="1200" b="1" dirty="0">
              <a:solidFill>
                <a:schemeClr val="bg1"/>
              </a:solidFill>
            </a:endParaRPr>
          </a:p>
        </p:txBody>
      </p:sp>
      <p:pic>
        <p:nvPicPr>
          <p:cNvPr id="8194" name="Picture 2" descr="https://www.cpc.ncep.noaa.gov/products/international/africa_rfe/africa_rfe_9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236" y="1371600"/>
            <a:ext cx="381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www.cpc.ncep.noaa.gov/products/international/africa_rfe/africa_rfe_9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0100" y="13716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304800" y="5334000"/>
            <a:ext cx="8686800" cy="1348061"/>
          </a:xfrm>
          <a:prstGeom prst="rect">
            <a:avLst/>
          </a:prstGeom>
          <a:noFill/>
          <a:ln>
            <a:noFill/>
          </a:ln>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rPr>
              <a:t>During the past 180 days</a:t>
            </a:r>
            <a:r>
              <a:rPr lang="en-US" altLang="en-US" sz="1200" b="1" dirty="0" smtClean="0">
                <a:solidFill>
                  <a:schemeClr val="bg1"/>
                </a:solidFill>
                <a:latin typeface="Arial" charset="0"/>
              </a:rPr>
              <a:t>, </a:t>
            </a:r>
            <a:r>
              <a:rPr lang="en-US" altLang="en-US" sz="1200" b="1" dirty="0">
                <a:solidFill>
                  <a:schemeClr val="bg1"/>
                </a:solidFill>
                <a:latin typeface="Arial" charset="0"/>
              </a:rPr>
              <a:t>rainfall was </a:t>
            </a:r>
            <a:r>
              <a:rPr lang="en-US" altLang="en-US" sz="1200" b="1" dirty="0" smtClean="0">
                <a:solidFill>
                  <a:schemeClr val="bg1"/>
                </a:solidFill>
                <a:latin typeface="Arial" charset="0"/>
              </a:rPr>
              <a:t>well above-average, with moisture surpluses of over 500 mm, over southeastern Mali, Guinea-Bissau, Guinea, Sierra Leone, Liberia, northwestern Côte d’Ivoire, southeastern Niger, Nigeria, Chad, Cameroon, CAR, Sudan, South Sudan, Ethiopia, northwestern Somalia, Uganda, Kenya, Burundi, northern Tanzania, DRC, Gabon and Congo.</a:t>
            </a:r>
          </a:p>
          <a:p>
            <a:pPr algn="just" eaLnBrk="1" hangingPunct="1">
              <a:lnSpc>
                <a:spcPct val="90000"/>
              </a:lnSpc>
              <a:spcBef>
                <a:spcPct val="50000"/>
              </a:spcBef>
              <a:buNone/>
              <a:defRPr/>
            </a:pPr>
            <a:r>
              <a:rPr lang="en-US" altLang="en-US" sz="1200" b="1" dirty="0" smtClean="0">
                <a:solidFill>
                  <a:schemeClr val="bg1"/>
                </a:solidFill>
                <a:latin typeface="Arial" charset="0"/>
              </a:rPr>
              <a:t>By contrast, moisture deficits of over 100 mm were observed over Côte d’Ivoire, southern Ghana, southern Benin, Nigeria and southwestern Niger. In addition, the southern part of Africa, eastern Mozambique and Madagascar experienced less than 50% of normal rainfall (moisture deficits of over 100 mm).</a:t>
            </a:r>
          </a:p>
        </p:txBody>
      </p:sp>
      <p:pic>
        <p:nvPicPr>
          <p:cNvPr id="9218" name="Picture 2" descr="https://www.cpc.ncep.noaa.gov/products/international/africa_rfe/africa_rfe_18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366982"/>
            <a:ext cx="3619500" cy="36195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www.cpc.ncep.noaa.gov/products/international/africa_rfe/africa_rfe_18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1364673"/>
            <a:ext cx="3619500" cy="3619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s://www.cpc.ncep.noaa.gov/products/international/cdas/cdas_7day_af_200wind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238" y="1652232"/>
            <a:ext cx="3834168" cy="383416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smtClean="0">
                <a:solidFill>
                  <a:srgbClr val="FFFF00"/>
                </a:solidFill>
                <a:latin typeface="Arial" charset="0"/>
              </a:rPr>
              <a:t>Atmospheric Circulation:</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20485" name="Text Box 3"/>
          <p:cNvSpPr txBox="1">
            <a:spLocks noChangeArrowheads="1"/>
          </p:cNvSpPr>
          <p:nvPr/>
        </p:nvSpPr>
        <p:spPr bwMode="auto">
          <a:xfrm>
            <a:off x="372701" y="5632219"/>
            <a:ext cx="8382000" cy="86793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400" b="1" dirty="0" smtClean="0">
                <a:solidFill>
                  <a:schemeClr val="bg1"/>
                </a:solidFill>
              </a:rPr>
              <a:t>At 200 </a:t>
            </a:r>
            <a:r>
              <a:rPr lang="en-US" altLang="en-US" sz="1400" b="1" dirty="0" err="1" smtClean="0">
                <a:solidFill>
                  <a:schemeClr val="bg1"/>
                </a:solidFill>
              </a:rPr>
              <a:t>hPa</a:t>
            </a:r>
            <a:r>
              <a:rPr lang="en-US" altLang="en-US" sz="1400" b="1" dirty="0" smtClean="0">
                <a:solidFill>
                  <a:schemeClr val="bg1"/>
                </a:solidFill>
              </a:rPr>
              <a:t>, the divergence areas over western Africa may have contributed to enhanced rainfall over Senegal, Guinea-Bissau, Guinea, Mali, Burkina Faso and </a:t>
            </a:r>
            <a:r>
              <a:rPr lang="en-US" altLang="en-US" sz="1400" b="1" dirty="0">
                <a:solidFill>
                  <a:schemeClr val="bg1"/>
                </a:solidFill>
              </a:rPr>
              <a:t>N</a:t>
            </a:r>
            <a:r>
              <a:rPr lang="en-US" altLang="en-US" sz="1400" b="1" dirty="0" smtClean="0">
                <a:solidFill>
                  <a:schemeClr val="bg1"/>
                </a:solidFill>
              </a:rPr>
              <a:t>iger. In addition, the divergence area over the Greater Horn of Africa may have led to enhanced rainfall over Sudan, South Sudan, Eritrea, Ethiopia and Somalia.</a:t>
            </a:r>
            <a:endParaRPr lang="en-US" altLang="en-US" sz="1400" b="1" dirty="0">
              <a:solidFill>
                <a:schemeClr val="bg1"/>
              </a:solidFill>
            </a:endParaRPr>
          </a:p>
        </p:txBody>
      </p:sp>
      <p:pic>
        <p:nvPicPr>
          <p:cNvPr id="10246" name="Picture 6" descr="https://www.cpc.ncep.noaa.gov/products/international/cdas/cdas_7day_af_200divg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1652232"/>
            <a:ext cx="3834168" cy="3834168"/>
          </a:xfrm>
          <a:prstGeom prst="rect">
            <a:avLst/>
          </a:prstGeom>
          <a:noFill/>
          <a:extLst>
            <a:ext uri="{909E8E84-426E-40DD-AFC4-6F175D3DCCD1}">
              <a14:hiddenFill xmlns:a14="http://schemas.microsoft.com/office/drawing/2010/main">
                <a:solidFill>
                  <a:srgbClr val="FFFFFF"/>
                </a:solidFill>
              </a14:hiddenFill>
            </a:ext>
          </a:extLst>
        </p:spPr>
      </p:pic>
      <p:sp>
        <p:nvSpPr>
          <p:cNvPr id="2" name="Ellipse 1"/>
          <p:cNvSpPr/>
          <p:nvPr/>
        </p:nvSpPr>
        <p:spPr bwMode="auto">
          <a:xfrm>
            <a:off x="1295400" y="2743200"/>
            <a:ext cx="1066800" cy="4572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3" name="Ellipse 2"/>
          <p:cNvSpPr/>
          <p:nvPr/>
        </p:nvSpPr>
        <p:spPr bwMode="auto">
          <a:xfrm>
            <a:off x="914400" y="2743200"/>
            <a:ext cx="1295400" cy="715701"/>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304800" y="5029200"/>
            <a:ext cx="8475612" cy="1600438"/>
          </a:xfrm>
          <a:prstGeom prst="rect">
            <a:avLst/>
          </a:prstGeom>
          <a:noFill/>
          <a:ln w="9525">
            <a:noFill/>
            <a:miter lim="800000"/>
            <a:headEnd/>
            <a:tailEnd/>
          </a:ln>
        </p:spPr>
        <p:txBody>
          <a:bodyPr wrap="square">
            <a:spAutoFit/>
          </a:bodyPr>
          <a:lstStyle/>
          <a:p>
            <a:pPr algn="just" eaLnBrk="1" hangingPunct="1"/>
            <a:r>
              <a:rPr lang="en-US" altLang="en-US" sz="1400" b="1" dirty="0">
                <a:solidFill>
                  <a:schemeClr val="bg1"/>
                </a:solidFill>
              </a:rPr>
              <a:t>For week-1 (left </a:t>
            </a:r>
            <a:r>
              <a:rPr lang="en-US" altLang="en-US" sz="1400" b="1" dirty="0" smtClean="0">
                <a:solidFill>
                  <a:schemeClr val="bg1"/>
                </a:solidFill>
              </a:rPr>
              <a:t>panel) and week-2 (right panel), there </a:t>
            </a:r>
            <a:r>
              <a:rPr lang="en-US" altLang="en-US" sz="1400" b="1" dirty="0">
                <a:solidFill>
                  <a:schemeClr val="bg1"/>
                </a:solidFill>
              </a:rPr>
              <a:t>is an increased chance for weekly rainfall totals to exceed </a:t>
            </a:r>
            <a:r>
              <a:rPr lang="en-US" altLang="en-US" sz="1400" b="1" dirty="0" smtClean="0">
                <a:solidFill>
                  <a:schemeClr val="bg1"/>
                </a:solidFill>
              </a:rPr>
              <a:t>50 mm over many places in the Sahel region, Cameroon, southern Chad, CAR, northern DRC, northern Congo, portions of Sudan and South Sudan, Uganda, Kenya, western Ethiopia.</a:t>
            </a:r>
          </a:p>
          <a:p>
            <a:pPr algn="just" eaLnBrk="1" hangingPunct="1"/>
            <a:endParaRPr lang="en-US" altLang="en-US" sz="1400" b="1" dirty="0">
              <a:solidFill>
                <a:schemeClr val="bg1"/>
              </a:solidFill>
            </a:endParaRPr>
          </a:p>
          <a:p>
            <a:pPr algn="just" eaLnBrk="1" hangingPunct="1"/>
            <a:r>
              <a:rPr lang="en-US" altLang="en-US" sz="1400" b="1" dirty="0" smtClean="0">
                <a:solidFill>
                  <a:schemeClr val="bg1"/>
                </a:solidFill>
              </a:rPr>
              <a:t>In addition, week-2 forecast calls for an increased chance for weekly rainfall to exceed 50 mm over equatorial Guinea and the northern part of Gabon.</a:t>
            </a:r>
          </a:p>
        </p:txBody>
      </p:sp>
      <p:sp>
        <p:nvSpPr>
          <p:cNvPr id="22534" name="TextBox 2"/>
          <p:cNvSpPr txBox="1">
            <a:spLocks noChangeArrowheads="1"/>
          </p:cNvSpPr>
          <p:nvPr/>
        </p:nvSpPr>
        <p:spPr bwMode="auto">
          <a:xfrm>
            <a:off x="388988" y="1524000"/>
            <a:ext cx="3798669"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Week-1 Valid </a:t>
            </a:r>
            <a:r>
              <a:rPr lang="en-US" altLang="en-US" b="1" dirty="0" smtClean="0">
                <a:solidFill>
                  <a:srgbClr val="FFFF00"/>
                </a:solidFill>
              </a:rPr>
              <a:t>9 – 15 September</a:t>
            </a:r>
            <a:r>
              <a:rPr lang="en-US" altLang="en-US" b="1" dirty="0">
                <a:solidFill>
                  <a:srgbClr val="FFFF00"/>
                </a:solidFill>
              </a:rPr>
              <a:t>, 2020</a:t>
            </a:r>
            <a:endParaRPr lang="en-US" altLang="en-US" dirty="0"/>
          </a:p>
        </p:txBody>
      </p:sp>
      <p:sp>
        <p:nvSpPr>
          <p:cNvPr id="22535" name="TextBox 10"/>
          <p:cNvSpPr txBox="1">
            <a:spLocks noChangeArrowheads="1"/>
          </p:cNvSpPr>
          <p:nvPr/>
        </p:nvSpPr>
        <p:spPr bwMode="auto">
          <a:xfrm>
            <a:off x="4677866" y="1524000"/>
            <a:ext cx="3923703"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a:t>
            </a:r>
            <a:r>
              <a:rPr lang="en-US" altLang="en-US" b="1" dirty="0" smtClean="0">
                <a:solidFill>
                  <a:srgbClr val="FFFF00"/>
                </a:solidFill>
              </a:rPr>
              <a:t>Valid 16 – 22 September, 2020</a:t>
            </a:r>
            <a:endParaRPr lang="en-US" altLang="en-US" dirty="0"/>
          </a:p>
        </p:txBody>
      </p:sp>
      <p:pic>
        <p:nvPicPr>
          <p:cNvPr id="11266" name="Picture 2" descr="GEFS Prec Prob: wk1 prec &gt; 50m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330" y="2024281"/>
            <a:ext cx="3689470" cy="276710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GEFS Prec Prob: wk2 prec &gt; 50m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2024282"/>
            <a:ext cx="3686993" cy="27652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179496</TotalTime>
  <Words>1547</Words>
  <Application>Microsoft Office PowerPoint</Application>
  <PresentationFormat>Affichage à l'écran (4:3)</PresentationFormat>
  <Paragraphs>65</Paragraphs>
  <Slides>12</Slides>
  <Notes>12</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1</vt:i4>
      </vt:variant>
      <vt:variant>
        <vt:lpstr>Titres des diapositives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Atmospheric Circulation: Last 7 Days</vt:lpstr>
      <vt:lpstr>Présentation PowerPoint</vt:lpstr>
      <vt:lpstr>Présentation PowerPoint</vt:lpstr>
      <vt:lpstr>Présentation PowerPoint</vt:lpstr>
      <vt:lpstr>Summary</vt:lpstr>
    </vt:vector>
  </TitlesOfParts>
  <Company>NOAA/NWS/NCEP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Sarah Diouf</cp:lastModifiedBy>
  <cp:revision>9186</cp:revision>
  <cp:lastPrinted>2018-07-09T15:13:07Z</cp:lastPrinted>
  <dcterms:created xsi:type="dcterms:W3CDTF">2001-08-31T10:39:36Z</dcterms:created>
  <dcterms:modified xsi:type="dcterms:W3CDTF">2020-09-08T18:32:18Z</dcterms:modified>
</cp:coreProperties>
</file>