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13" r:id="rId5"/>
    <p:sldId id="514" r:id="rId6"/>
    <p:sldId id="477" r:id="rId7"/>
    <p:sldId id="482" r:id="rId8"/>
    <p:sldId id="496" r:id="rId9"/>
    <p:sldId id="506" r:id="rId10"/>
    <p:sldId id="515"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72" autoAdjust="0"/>
    <p:restoredTop sz="90894" autoAdjust="0"/>
  </p:normalViewPr>
  <p:slideViewPr>
    <p:cSldViewPr>
      <p:cViewPr varScale="1">
        <p:scale>
          <a:sx n="67" d="100"/>
          <a:sy n="67" d="100"/>
        </p:scale>
        <p:origin x="79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10/5/2020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12156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125362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2376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27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a:solidFill>
                  <a:schemeClr val="bg1"/>
                </a:solidFill>
              </a:rPr>
              <a:t>05 October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
        <p:nvSpPr>
          <p:cNvPr id="5" name="Content Placeholder 2"/>
          <p:cNvSpPr>
            <a:spLocks noGrp="1"/>
          </p:cNvSpPr>
          <p:nvPr>
            <p:ph idx="1"/>
          </p:nvPr>
        </p:nvSpPr>
        <p:spPr>
          <a:xfrm>
            <a:off x="304800" y="1219200"/>
            <a:ext cx="8610600" cy="5105400"/>
          </a:xfrm>
        </p:spPr>
        <p:txBody>
          <a:bodyPr/>
          <a:lstStyle/>
          <a:p>
            <a:pPr algn="just"/>
            <a:r>
              <a:rPr lang="en-US" altLang="en-US" sz="1600" b="1" dirty="0">
                <a:solidFill>
                  <a:schemeClr val="bg1"/>
                </a:solidFill>
                <a:latin typeface="Arial" panose="020B0604020202020204" pitchFamily="34" charset="0"/>
              </a:rPr>
              <a:t>During the past </a:t>
            </a:r>
            <a:r>
              <a:rPr lang="en-US" altLang="en-US" sz="1600" b="1" dirty="0" smtClean="0">
                <a:solidFill>
                  <a:schemeClr val="bg1"/>
                </a:solidFill>
                <a:latin typeface="Arial" panose="020B0604020202020204" pitchFamily="34" charset="0"/>
              </a:rPr>
              <a:t>30 to 90 </a:t>
            </a:r>
            <a:r>
              <a:rPr lang="en-US" altLang="en-US" sz="1600" b="1" dirty="0">
                <a:solidFill>
                  <a:schemeClr val="bg1"/>
                </a:solidFill>
                <a:latin typeface="Arial" panose="020B0604020202020204" pitchFamily="34" charset="0"/>
              </a:rPr>
              <a:t>days, </a:t>
            </a:r>
            <a:r>
              <a:rPr lang="en-US" altLang="en-US" sz="1600" b="1" dirty="0" smtClean="0">
                <a:solidFill>
                  <a:schemeClr val="bg1"/>
                </a:solidFill>
                <a:latin typeface="Arial" panose="020B0604020202020204" pitchFamily="34" charset="0"/>
              </a:rPr>
              <a:t>moisture surpluses prevailed across much of West </a:t>
            </a:r>
            <a:r>
              <a:rPr lang="en-US" altLang="en-US" sz="1600" b="1" dirty="0">
                <a:solidFill>
                  <a:schemeClr val="bg1"/>
                </a:solidFill>
                <a:latin typeface="Arial" panose="020B0604020202020204" pitchFamily="34" charset="0"/>
              </a:rPr>
              <a:t>Africa, </a:t>
            </a:r>
            <a:r>
              <a:rPr lang="en-US" altLang="en-US" sz="1600" b="1" dirty="0" smtClean="0">
                <a:solidFill>
                  <a:schemeClr val="bg1"/>
                </a:solidFill>
                <a:latin typeface="Arial" panose="020B0604020202020204" pitchFamily="34" charset="0"/>
              </a:rPr>
              <a:t>in the areas encompassing the Sahel and the western areas of the Gulf of Guinea Region.  Below average rains resulted in moisture deficits in the eastern areas of the Gulf of Guinea region, with noticeable improvements in recent weeks.  In East Africa, extremely heavy rains continued to fall over the Western Ethiopian Highlands and southern Sudan.  In Central Africa above average rainfall persisted in most areas, except </a:t>
            </a:r>
            <a:r>
              <a:rPr lang="en-US" altLang="en-US" sz="1600" b="1" dirty="0">
                <a:solidFill>
                  <a:schemeClr val="bg1"/>
                </a:solidFill>
                <a:latin typeface="Arial" panose="020B0604020202020204" pitchFamily="34" charset="0"/>
              </a:rPr>
              <a:t>for northern Cameroon </a:t>
            </a:r>
            <a:r>
              <a:rPr lang="en-US" altLang="en-US" sz="1600" b="1" dirty="0" smtClean="0">
                <a:solidFill>
                  <a:schemeClr val="bg1"/>
                </a:solidFill>
                <a:latin typeface="Arial" panose="020B0604020202020204" pitchFamily="34" charset="0"/>
              </a:rPr>
              <a:t>and Gabon where light rains or dry conditions in recent weeks sustained moisture deficits. </a:t>
            </a:r>
          </a:p>
          <a:p>
            <a:pPr algn="just"/>
            <a:r>
              <a:rPr lang="en-US" altLang="en-US" sz="1600" b="1" dirty="0" smtClean="0">
                <a:solidFill>
                  <a:schemeClr val="bg1"/>
                </a:solidFill>
                <a:latin typeface="Arial" panose="020B0604020202020204" pitchFamily="34" charset="0"/>
              </a:rPr>
              <a:t>Over the past 7 </a:t>
            </a:r>
            <a:r>
              <a:rPr lang="en-US" altLang="en-US" sz="1600" b="1" dirty="0">
                <a:solidFill>
                  <a:schemeClr val="bg1"/>
                </a:solidFill>
                <a:latin typeface="Arial" panose="020B0604020202020204" pitchFamily="34" charset="0"/>
              </a:rPr>
              <a:t>days, in West Africa, </a:t>
            </a:r>
            <a:r>
              <a:rPr lang="en-US" altLang="en-US" sz="1600" b="1" dirty="0" smtClean="0">
                <a:solidFill>
                  <a:schemeClr val="bg1"/>
                </a:solidFill>
                <a:latin typeface="Arial" panose="020B0604020202020204" pitchFamily="34" charset="0"/>
              </a:rPr>
              <a:t>above average rains persisted over western Sahel and portions of the Gulf of Guinea region.  In </a:t>
            </a:r>
            <a:r>
              <a:rPr lang="en-US" altLang="en-US" sz="1600" b="1" dirty="0">
                <a:solidFill>
                  <a:schemeClr val="bg1"/>
                </a:solidFill>
                <a:latin typeface="Arial" panose="020B0604020202020204" pitchFamily="34" charset="0"/>
              </a:rPr>
              <a:t>Central Africa, rainfall was </a:t>
            </a:r>
            <a:r>
              <a:rPr lang="en-US" altLang="en-US" sz="1600" b="1" dirty="0" smtClean="0">
                <a:solidFill>
                  <a:schemeClr val="bg1"/>
                </a:solidFill>
                <a:latin typeface="Arial" panose="020B0604020202020204" pitchFamily="34" charset="0"/>
              </a:rPr>
              <a:t>overall near-average except for western </a:t>
            </a:r>
            <a:r>
              <a:rPr lang="en-US" altLang="en-US" sz="1600" b="1" dirty="0">
                <a:solidFill>
                  <a:schemeClr val="bg1"/>
                </a:solidFill>
                <a:latin typeface="Arial" panose="020B0604020202020204" pitchFamily="34" charset="0"/>
              </a:rPr>
              <a:t>Gabon and the southern half of Cameroon where lighter rains or dry conditions prevailed.  In East Africa, the western Ethiopian Highlands </a:t>
            </a:r>
            <a:r>
              <a:rPr lang="en-US" altLang="en-US" sz="1600" b="1" dirty="0" smtClean="0">
                <a:solidFill>
                  <a:schemeClr val="bg1"/>
                </a:solidFill>
                <a:latin typeface="Arial" panose="020B0604020202020204" pitchFamily="34" charset="0"/>
              </a:rPr>
              <a:t>continued </a:t>
            </a:r>
            <a:r>
              <a:rPr lang="en-US" altLang="en-US" sz="1600" b="1" dirty="0">
                <a:solidFill>
                  <a:schemeClr val="bg1"/>
                </a:solidFill>
                <a:latin typeface="Arial" panose="020B0604020202020204" pitchFamily="34" charset="0"/>
              </a:rPr>
              <a:t>to </a:t>
            </a:r>
            <a:r>
              <a:rPr lang="en-US" altLang="en-US" sz="1600" b="1" dirty="0" smtClean="0">
                <a:solidFill>
                  <a:schemeClr val="bg1"/>
                </a:solidFill>
                <a:latin typeface="Arial" panose="020B0604020202020204" pitchFamily="34" charset="0"/>
              </a:rPr>
              <a:t>register heavy rains, while average </a:t>
            </a:r>
            <a:r>
              <a:rPr lang="en-US" altLang="en-US" sz="1600" b="1" dirty="0">
                <a:solidFill>
                  <a:schemeClr val="bg1"/>
                </a:solidFill>
                <a:latin typeface="Arial" panose="020B0604020202020204" pitchFamily="34" charset="0"/>
              </a:rPr>
              <a:t>conditions prevailed over southern Sudan, South Sudan and Uganda.  Rainfall was slightly </a:t>
            </a:r>
            <a:r>
              <a:rPr lang="en-US" altLang="en-US" sz="1600" b="1" dirty="0" smtClean="0">
                <a:solidFill>
                  <a:schemeClr val="bg1"/>
                </a:solidFill>
                <a:latin typeface="Arial" panose="020B0604020202020204" pitchFamily="34" charset="0"/>
              </a:rPr>
              <a:t>above-average </a:t>
            </a:r>
            <a:r>
              <a:rPr lang="en-US" altLang="en-US" sz="1600" b="1" dirty="0">
                <a:solidFill>
                  <a:schemeClr val="bg1"/>
                </a:solidFill>
                <a:latin typeface="Arial" panose="020B0604020202020204" pitchFamily="34" charset="0"/>
              </a:rPr>
              <a:t>over western Tanzania. </a:t>
            </a:r>
            <a:endParaRPr lang="en-US" altLang="en-US" sz="1600" b="1" dirty="0" smtClean="0">
              <a:solidFill>
                <a:schemeClr val="bg1"/>
              </a:solidFill>
              <a:latin typeface="Arial" panose="020B0604020202020204" pitchFamily="34" charset="0"/>
            </a:endParaRPr>
          </a:p>
          <a:p>
            <a:pPr algn="just"/>
            <a:r>
              <a:rPr lang="en-US" altLang="en-US" sz="1600" b="1" dirty="0">
                <a:solidFill>
                  <a:schemeClr val="bg1"/>
                </a:solidFill>
                <a:latin typeface="Arial" panose="020B0604020202020204" pitchFamily="34" charset="0"/>
              </a:rPr>
              <a:t>The NCEP GEFS calls for a high chance for rainfall to exceed 50 mm along the Gulf of Guinea coastline from Guinea to Cameroon and Gabon, extending into portions of northern </a:t>
            </a:r>
            <a:r>
              <a:rPr lang="en-US" altLang="en-US" sz="1600" b="1" dirty="0" smtClean="0">
                <a:solidFill>
                  <a:schemeClr val="bg1"/>
                </a:solidFill>
                <a:latin typeface="Arial" panose="020B0604020202020204" pitchFamily="34" charset="0"/>
              </a:rPr>
              <a:t>DRC during week-1. </a:t>
            </a:r>
            <a:r>
              <a:rPr lang="en-US" altLang="en-US" sz="1600" b="1" dirty="0">
                <a:solidFill>
                  <a:schemeClr val="bg1"/>
                </a:solidFill>
                <a:latin typeface="Arial" panose="020B0604020202020204" pitchFamily="34" charset="0"/>
              </a:rPr>
              <a:t>There is an increased chance for rainfall to exceed 50 mm in the western Gulf of Guinea Region and in parts of Central Africa during week-2.</a:t>
            </a:r>
          </a:p>
          <a:p>
            <a:pPr algn="just"/>
            <a:endParaRPr lang="en-US" altLang="en-US" sz="1600" b="1" dirty="0">
              <a:solidFill>
                <a:schemeClr val="bg1"/>
              </a:solidFill>
              <a:latin typeface="Arial" panose="020B0604020202020204" pitchFamily="34" charset="0"/>
            </a:endParaRPr>
          </a:p>
          <a:p>
            <a:pPr algn="just"/>
            <a:endParaRPr lang="en-US" altLang="en-US" sz="16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718006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3434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rPr>
              <a:t>Heavy downpours continue to sustain flooding in western Ethiopia.  Sizable rainfall amounts exacerbated floods in western Mali as moisture supply continues to be abundant.  Liberia registered extremely heavy rains that could result in local flooding.</a:t>
            </a:r>
            <a:endParaRPr lang="en-US" altLang="en-US" b="1" dirty="0">
              <a:solidFill>
                <a:schemeClr val="bg1"/>
              </a:solidFill>
              <a:latin typeface="Arial" panose="020B0604020202020204" pitchFamily="34" charset="0"/>
            </a:endParaRPr>
          </a:p>
          <a:p>
            <a:pPr algn="just" eaLnBrk="1" hangingPunct="1">
              <a:tabLst>
                <a:tab pos="1885950" algn="l"/>
              </a:tabLst>
            </a:pPr>
            <a:endParaRPr lang="en-US" altLang="en-US" b="1" dirty="0">
              <a:solidFill>
                <a:schemeClr val="bg1"/>
              </a:solidFill>
              <a:latin typeface="Arial" panose="020B0604020202020204" pitchFamily="34" charset="0"/>
            </a:endParaRPr>
          </a:p>
          <a:p>
            <a:pPr algn="just" eaLnBrk="1" hangingPunct="1">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rPr>
              <a:t>The </a:t>
            </a:r>
            <a:r>
              <a:rPr lang="en-US" altLang="en-US" b="1" dirty="0">
                <a:solidFill>
                  <a:schemeClr val="bg1"/>
                </a:solidFill>
                <a:latin typeface="Arial" panose="020B0604020202020204" pitchFamily="34" charset="0"/>
              </a:rPr>
              <a:t>NCEP </a:t>
            </a:r>
            <a:r>
              <a:rPr lang="en-US" altLang="en-US" b="1" dirty="0" smtClean="0">
                <a:solidFill>
                  <a:schemeClr val="bg1"/>
                </a:solidFill>
                <a:latin typeface="Arial" panose="020B0604020202020204" pitchFamily="34" charset="0"/>
              </a:rPr>
              <a:t>GEFS </a:t>
            </a:r>
            <a:r>
              <a:rPr lang="en-US" altLang="en-US" b="1" dirty="0" smtClean="0">
                <a:solidFill>
                  <a:schemeClr val="bg1"/>
                </a:solidFill>
              </a:rPr>
              <a:t>suggests </a:t>
            </a:r>
            <a:r>
              <a:rPr lang="en-US" altLang="en-US" b="1" dirty="0">
                <a:solidFill>
                  <a:schemeClr val="bg1"/>
                </a:solidFill>
              </a:rPr>
              <a:t>that heavy rains will sustain the floods in western Ethiopia this </a:t>
            </a:r>
            <a:r>
              <a:rPr lang="en-US" altLang="en-US" b="1" dirty="0" smtClean="0">
                <a:solidFill>
                  <a:schemeClr val="bg1"/>
                </a:solidFill>
              </a:rPr>
              <a:t>week.  Heavy rains might also increase flood risks in Liberia continuing into week-2.</a:t>
            </a:r>
            <a:endParaRPr lang="en-US" altLang="en-U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6" name="Text Box 8"/>
          <p:cNvSpPr txBox="1">
            <a:spLocks noChangeArrowheads="1"/>
          </p:cNvSpPr>
          <p:nvPr/>
        </p:nvSpPr>
        <p:spPr bwMode="auto">
          <a:xfrm>
            <a:off x="79248" y="5105400"/>
            <a:ext cx="8991600" cy="142192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the past 90 days, in West Africa, above-average </a:t>
            </a:r>
            <a:r>
              <a:rPr lang="en-US" altLang="en-US" sz="1200" b="1" dirty="0" smtClean="0">
                <a:solidFill>
                  <a:schemeClr val="bg1"/>
                </a:solidFill>
              </a:rPr>
              <a:t>rains prevailed across </a:t>
            </a:r>
            <a:r>
              <a:rPr lang="en-US" altLang="en-US" sz="1200" b="1" dirty="0">
                <a:solidFill>
                  <a:schemeClr val="bg1"/>
                </a:solidFill>
              </a:rPr>
              <a:t>much of the Sahel from Senegal eastward to Chad. The border between Mali and Guinea registered rainfall amounts in the range between 700 and 1000 mm (300 mm above the mean).  In contrast, rainfall was below-average over the southern areas of the Gulf of Guinea region with totals ranging between 100 and 300 mm (50 to 200 mm below the mean).  In East Africa, the heaviest amounts 1000 to 1500 mm (over 500 mm above the mean) occurred over the Ethiopian Highlands.  Well above-average rainfall (over 300 mm above the mean) was also observed in portions of southern Sudan. </a:t>
            </a:r>
            <a:r>
              <a:rPr lang="en-US" altLang="en-US" sz="1200" b="1" dirty="0" smtClean="0">
                <a:solidFill>
                  <a:schemeClr val="bg1"/>
                </a:solidFill>
              </a:rPr>
              <a:t>In Central Africa, rainfall </a:t>
            </a:r>
            <a:r>
              <a:rPr lang="en-US" altLang="en-US" sz="1200" b="1" dirty="0">
                <a:solidFill>
                  <a:schemeClr val="bg1"/>
                </a:solidFill>
              </a:rPr>
              <a:t>was much above-average </a:t>
            </a:r>
            <a:r>
              <a:rPr lang="en-US" altLang="en-US" sz="1200" b="1" dirty="0" smtClean="0">
                <a:solidFill>
                  <a:schemeClr val="bg1"/>
                </a:solidFill>
              </a:rPr>
              <a:t>from </a:t>
            </a:r>
            <a:r>
              <a:rPr lang="en-US" altLang="en-US" sz="1200" b="1" dirty="0">
                <a:solidFill>
                  <a:schemeClr val="bg1"/>
                </a:solidFill>
              </a:rPr>
              <a:t>southern Chad southward to the northern two-third of DRC.  Rainfall was locally below-average over southeastern DRC.  </a:t>
            </a:r>
            <a:r>
              <a:rPr lang="en-US" altLang="en-US" sz="1200" b="1" dirty="0" smtClean="0">
                <a:solidFill>
                  <a:schemeClr val="bg1"/>
                </a:solidFill>
              </a:rPr>
              <a:t>Persistent below average rainfall increased moisture deficits over  Gabon.</a:t>
            </a:r>
            <a:endParaRPr lang="en-US" altLang="en-US" sz="1200" b="1" dirty="0">
              <a:solidFill>
                <a:schemeClr val="bg1"/>
              </a:solidFill>
            </a:endParaRPr>
          </a:p>
        </p:txBody>
      </p:sp>
    </p:spTree>
    <p:extLst>
      <p:ext uri="{BB962C8B-B14F-4D97-AF65-F5344CB8AC3E}">
        <p14:creationId xmlns:p14="http://schemas.microsoft.com/office/powerpoint/2010/main" val="2061819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7" name="Text Box 8"/>
          <p:cNvSpPr txBox="1">
            <a:spLocks noChangeArrowheads="1"/>
          </p:cNvSpPr>
          <p:nvPr/>
        </p:nvSpPr>
        <p:spPr bwMode="auto">
          <a:xfrm>
            <a:off x="79248" y="5105400"/>
            <a:ext cx="8991600" cy="10895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the past 30 days, </a:t>
            </a:r>
            <a:r>
              <a:rPr lang="en-US" altLang="en-US" sz="1200" b="1" dirty="0" smtClean="0">
                <a:solidFill>
                  <a:schemeClr val="bg1"/>
                </a:solidFill>
              </a:rPr>
              <a:t>despite an overall reduction in rains, surpluses still prevailed </a:t>
            </a:r>
            <a:r>
              <a:rPr lang="en-US" altLang="en-US" sz="1200" b="1" dirty="0">
                <a:solidFill>
                  <a:schemeClr val="bg1"/>
                </a:solidFill>
              </a:rPr>
              <a:t>over much of West Africa in the areas including the Sahel and the western Gulf of Guinea region, where totals exceeded 500 mm in the northern areas of </a:t>
            </a:r>
            <a:r>
              <a:rPr lang="en-US" altLang="en-US" sz="1200" b="1" dirty="0" smtClean="0">
                <a:solidFill>
                  <a:schemeClr val="bg1"/>
                </a:solidFill>
              </a:rPr>
              <a:t>Guinea.  Rainfall improved in local areas in Ghana, Togo, Benin, and eastern Nigeria.  In </a:t>
            </a:r>
            <a:r>
              <a:rPr lang="en-US" altLang="en-US" sz="1200" b="1" dirty="0">
                <a:solidFill>
                  <a:schemeClr val="bg1"/>
                </a:solidFill>
              </a:rPr>
              <a:t>East Africa, moisture surpluses prevailed over the Ethiopian Highlands and southern Sudan.  </a:t>
            </a:r>
            <a:r>
              <a:rPr lang="en-US" altLang="en-US" sz="1200" b="1" dirty="0" smtClean="0">
                <a:solidFill>
                  <a:schemeClr val="bg1"/>
                </a:solidFill>
              </a:rPr>
              <a:t>In Central Africa, above-average rainfall was observed in most areas.  However, northern Cameroon continued to register below-average rains, while moisture deficits worsened in Gabon and eastern DRC.  </a:t>
            </a:r>
            <a:endParaRPr lang="en-US" altLang="en-US" sz="1200" b="1" dirty="0">
              <a:solidFill>
                <a:schemeClr val="bg1"/>
              </a:solidFill>
            </a:endParaRPr>
          </a:p>
        </p:txBody>
      </p:sp>
    </p:spTree>
    <p:extLst>
      <p:ext uri="{BB962C8B-B14F-4D97-AF65-F5344CB8AC3E}">
        <p14:creationId xmlns:p14="http://schemas.microsoft.com/office/powerpoint/2010/main" val="79482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366748"/>
            <a:ext cx="8991600" cy="1255728"/>
          </a:xfrm>
          <a:prstGeom prst="rect">
            <a:avLst/>
          </a:prstGeom>
          <a:noFill/>
          <a:ln w="9525">
            <a:noFill/>
            <a:miter lim="800000"/>
            <a:headEnd/>
            <a:tailEnd/>
          </a:ln>
        </p:spPr>
        <p:txBody>
          <a:bodyPr wrap="square">
            <a:spAutoFit/>
          </a:bodyPr>
          <a:lstStyle/>
          <a:p>
            <a:pPr algn="just" eaLnBrk="1" hangingPunct="1">
              <a:lnSpc>
                <a:spcPct val="90000"/>
              </a:lnSpc>
              <a:spcBef>
                <a:spcPct val="50000"/>
              </a:spcBef>
              <a:buFontTx/>
              <a:buNone/>
            </a:pPr>
            <a:r>
              <a:rPr lang="en-US" altLang="en-US" sz="1200" b="1" dirty="0">
                <a:solidFill>
                  <a:schemeClr val="bg1"/>
                </a:solidFill>
                <a:latin typeface="Arial" panose="020B0604020202020204" pitchFamily="34" charset="0"/>
              </a:rPr>
              <a:t>During the past 7 days, </a:t>
            </a:r>
            <a:r>
              <a:rPr lang="en-US" altLang="en-US" sz="1200" b="1" dirty="0" smtClean="0">
                <a:solidFill>
                  <a:schemeClr val="bg1"/>
                </a:solidFill>
                <a:latin typeface="Arial" panose="020B0604020202020204" pitchFamily="34" charset="0"/>
              </a:rPr>
              <a:t>in West Africa, weekly </a:t>
            </a:r>
            <a:r>
              <a:rPr lang="en-US" altLang="en-US" sz="1200" b="1" dirty="0">
                <a:solidFill>
                  <a:schemeClr val="bg1"/>
                </a:solidFill>
                <a:latin typeface="Arial" panose="020B0604020202020204" pitchFamily="34" charset="0"/>
              </a:rPr>
              <a:t>rainfall totals </a:t>
            </a:r>
            <a:r>
              <a:rPr lang="en-US" altLang="en-US" sz="1200" b="1" dirty="0" smtClean="0">
                <a:solidFill>
                  <a:schemeClr val="bg1"/>
                </a:solidFill>
                <a:latin typeface="Arial" panose="020B0604020202020204" pitchFamily="34" charset="0"/>
              </a:rPr>
              <a:t>approached 100 mm (about 50 mm above the mean) over parts of the western Sahel from southeastern Senegal to Burkina Faso.  Rainfall was heavier (75-100 mm) over Liberia, and the northern areas of Ghana, Togo, and Benin.  In Central Africa, rainfall was generally near average with totals averaging between 50 and 100 mm, exceeding 150 mm locally over eastern DRC.  The exception was western Gabon and the southern half of Cameroon where lighter rains or dry conditions prevailed.  In East Africa, the western Ethiopian Highlands continue to receive sizable rainfall amounts, exceeding 150 mm in local areas.  Average conditions prevailed over southern Sudan, South Sudan and Uganda.  Rainfall was slightly above average over western Tanzania. </a:t>
            </a:r>
            <a:endParaRPr lang="en-US" altLang="en-US" sz="1200" b="1" dirty="0">
              <a:solidFill>
                <a:schemeClr val="bg1"/>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latin typeface="Arial" panose="020B0604020202020204" pitchFamily="34" charset="0"/>
              </a:rPr>
              <a:t>Westerly wind anomalies prevailed along the Guinean Coast at lower-level (left panel</a:t>
            </a:r>
            <a:r>
              <a:rPr lang="en-US" altLang="en-US" sz="1200" b="1" dirty="0" smtClean="0">
                <a:solidFill>
                  <a:schemeClr val="bg1"/>
                </a:solidFill>
                <a:latin typeface="Arial" panose="020B0604020202020204" pitchFamily="34" charset="0"/>
              </a:rPr>
              <a:t>).  At upper level (right panel) the dominant feature is an amplification of the Mascarene High Pressure system in southeastern Africa and upper level easterlies over West Africa.  </a:t>
            </a:r>
            <a:endParaRPr lang="en-US" altLang="en-US" sz="1200" b="1" dirty="0">
              <a:solidFill>
                <a:schemeClr val="bg1"/>
              </a:solidFill>
              <a:latin typeface="Arial" panose="020B0604020202020204" pitchFamily="34" charset="0"/>
            </a:endParaRPr>
          </a:p>
        </p:txBody>
      </p:sp>
      <p:sp>
        <p:nvSpPr>
          <p:cNvPr id="12" name="Oval 11">
            <a:extLst>
              <a:ext uri="{FF2B5EF4-FFF2-40B4-BE49-F238E27FC236}">
                <a16:creationId xmlns:a16="http://schemas.microsoft.com/office/drawing/2014/main" id="{5725B909-103A-084D-B676-8125A385D226}"/>
              </a:ext>
            </a:extLst>
          </p:cNvPr>
          <p:cNvSpPr/>
          <p:nvPr/>
        </p:nvSpPr>
        <p:spPr>
          <a:xfrm rot="5041233">
            <a:off x="1500797" y="2310676"/>
            <a:ext cx="596426" cy="1627799"/>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 name="Text Box 8">
            <a:extLst>
              <a:ext uri="{FF2B5EF4-FFF2-40B4-BE49-F238E27FC236}">
                <a16:creationId xmlns:a16="http://schemas.microsoft.com/office/drawing/2014/main" id="{81C3450E-93D1-4548-B931-51CA97394003}"/>
              </a:ext>
            </a:extLst>
          </p:cNvPr>
          <p:cNvSpPr txBox="1">
            <a:spLocks noChangeArrowheads="1"/>
          </p:cNvSpPr>
          <p:nvPr/>
        </p:nvSpPr>
        <p:spPr bwMode="auto">
          <a:xfrm>
            <a:off x="0" y="6073775"/>
            <a:ext cx="905827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200" b="1" dirty="0">
                <a:solidFill>
                  <a:schemeClr val="bg1"/>
                </a:solidFill>
                <a:latin typeface="Arial" charset="0"/>
              </a:rPr>
              <a:t>Daily evolution of rainfall over the last 90 days at selected locations </a:t>
            </a:r>
            <a:r>
              <a:rPr lang="en-US" altLang="en-US" sz="1200" b="1" dirty="0" smtClean="0">
                <a:solidFill>
                  <a:schemeClr val="bg1"/>
                </a:solidFill>
                <a:latin typeface="Arial" charset="0"/>
              </a:rPr>
              <a:t>indicated that </a:t>
            </a:r>
            <a:r>
              <a:rPr lang="en-US" altLang="en-US" sz="1200" b="1" dirty="0">
                <a:solidFill>
                  <a:schemeClr val="bg1"/>
                </a:solidFill>
                <a:latin typeface="Arial" charset="0"/>
              </a:rPr>
              <a:t>moderate </a:t>
            </a:r>
            <a:r>
              <a:rPr lang="en-US" altLang="en-US" sz="1200" b="1" dirty="0" smtClean="0">
                <a:solidFill>
                  <a:schemeClr val="bg1"/>
                </a:solidFill>
                <a:latin typeface="Arial" charset="0"/>
              </a:rPr>
              <a:t>but steady rains in recent weeks helped </a:t>
            </a:r>
            <a:r>
              <a:rPr lang="en-US" altLang="en-US" sz="1200" b="1" dirty="0">
                <a:solidFill>
                  <a:schemeClr val="bg1"/>
                </a:solidFill>
                <a:latin typeface="Arial" charset="0"/>
              </a:rPr>
              <a:t>to reduce </a:t>
            </a:r>
            <a:r>
              <a:rPr lang="en-US" altLang="en-US" sz="1200" b="1" dirty="0" smtClean="0">
                <a:solidFill>
                  <a:schemeClr val="bg1"/>
                </a:solidFill>
                <a:latin typeface="Arial" charset="0"/>
              </a:rPr>
              <a:t>rainfall </a:t>
            </a:r>
            <a:r>
              <a:rPr lang="en-US" altLang="en-US" sz="1200" b="1" dirty="0">
                <a:solidFill>
                  <a:schemeClr val="bg1"/>
                </a:solidFill>
                <a:latin typeface="Arial" charset="0"/>
              </a:rPr>
              <a:t>deficits over Cote d’Ivoire (bottom left). Moderate to heavy rainfall sustained moisture surpluses over western CAR (bottom right) and Ethiopia (top right).</a:t>
            </a:r>
          </a:p>
        </p:txBody>
      </p:sp>
      <p:pic>
        <p:nvPicPr>
          <p:cNvPr id="9225" name="Picture 13">
            <a:extLst>
              <a:ext uri="{FF2B5EF4-FFF2-40B4-BE49-F238E27FC236}">
                <a16:creationId xmlns:a16="http://schemas.microsoft.com/office/drawing/2014/main" id="{1AC17F70-5FC2-9744-A5BC-7DEADF9480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862513" y="3324832"/>
            <a:ext cx="3386136"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a:extLst>
              <a:ext uri="{FF2B5EF4-FFF2-40B4-BE49-F238E27FC236}">
                <a16:creationId xmlns:a16="http://schemas.microsoft.com/office/drawing/2014/main" id="{DE9F32B5-2027-FE41-BB3B-C98438CB30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23863" y="3429000"/>
            <a:ext cx="3386135"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7">
            <a:extLst>
              <a:ext uri="{FF2B5EF4-FFF2-40B4-BE49-F238E27FC236}">
                <a16:creationId xmlns:a16="http://schemas.microsoft.com/office/drawing/2014/main" id="{3E566A53-E54E-B04E-8587-D06E715902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862513" y="566738"/>
            <a:ext cx="3386136" cy="263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3081336" y="1720054"/>
            <a:ext cx="2170832" cy="171370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V="1">
            <a:off x="590548" y="1680587"/>
            <a:ext cx="1551707" cy="1981199"/>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09998" y="762001"/>
            <a:ext cx="1219202" cy="91439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26216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502867" y="1524000"/>
            <a:ext cx="357091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06 – 12 October, 2020</a:t>
            </a:r>
            <a:endParaRPr lang="en-US" altLang="en-US" dirty="0"/>
          </a:p>
        </p:txBody>
      </p:sp>
      <p:sp>
        <p:nvSpPr>
          <p:cNvPr id="22535" name="TextBox 10"/>
          <p:cNvSpPr txBox="1">
            <a:spLocks noChangeArrowheads="1"/>
          </p:cNvSpPr>
          <p:nvPr/>
        </p:nvSpPr>
        <p:spPr bwMode="auto">
          <a:xfrm>
            <a:off x="4814122" y="1524000"/>
            <a:ext cx="365119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13 – 19 October, 2020</a:t>
            </a:r>
            <a:endParaRPr lang="en-US" altLang="en-US" dirty="0"/>
          </a:p>
        </p:txBody>
      </p:sp>
      <p:sp>
        <p:nvSpPr>
          <p:cNvPr id="2" name="Rectangle 1">
            <a:extLst>
              <a:ext uri="{FF2B5EF4-FFF2-40B4-BE49-F238E27FC236}">
                <a16:creationId xmlns:a16="http://schemas.microsoft.com/office/drawing/2014/main" id="{50D29836-97F4-1E4F-920A-FF425BE1C7EA}"/>
              </a:ext>
            </a:extLst>
          </p:cNvPr>
          <p:cNvSpPr/>
          <p:nvPr/>
        </p:nvSpPr>
        <p:spPr>
          <a:xfrm>
            <a:off x="76200" y="5257800"/>
            <a:ext cx="8991600" cy="830997"/>
          </a:xfrm>
          <a:prstGeom prst="rect">
            <a:avLst/>
          </a:prstGeom>
        </p:spPr>
        <p:txBody>
          <a:bodyPr wrap="square">
            <a:spAutoFit/>
          </a:bodyPr>
          <a:lstStyle/>
          <a:p>
            <a:pPr algn="just" eaLnBrk="1" hangingPunct="1"/>
            <a:r>
              <a:rPr lang="en-US" altLang="en-US" sz="1200" b="1" dirty="0">
                <a:solidFill>
                  <a:schemeClr val="bg1"/>
                </a:solidFill>
                <a:latin typeface="Arial" panose="020B0604020202020204" pitchFamily="34" charset="0"/>
              </a:rPr>
              <a:t>For week-1 (left panel), the NCEP GEFS call for </a:t>
            </a:r>
            <a:r>
              <a:rPr lang="en-US" altLang="en-US" sz="1200" b="1" dirty="0" smtClean="0">
                <a:solidFill>
                  <a:schemeClr val="bg1"/>
                </a:solidFill>
                <a:latin typeface="Arial" panose="020B0604020202020204" pitchFamily="34" charset="0"/>
              </a:rPr>
              <a:t>a high chance </a:t>
            </a:r>
            <a:r>
              <a:rPr lang="en-US" altLang="en-US" sz="1200" b="1" dirty="0">
                <a:solidFill>
                  <a:schemeClr val="bg1"/>
                </a:solidFill>
                <a:latin typeface="Arial" panose="020B0604020202020204" pitchFamily="34" charset="0"/>
              </a:rPr>
              <a:t>for rainfall to exceed 50 mm </a:t>
            </a:r>
            <a:r>
              <a:rPr lang="en-US" altLang="en-US" sz="1200" b="1" dirty="0" smtClean="0">
                <a:solidFill>
                  <a:schemeClr val="bg1"/>
                </a:solidFill>
                <a:latin typeface="Arial" panose="020B0604020202020204" pitchFamily="34" charset="0"/>
              </a:rPr>
              <a:t>along the Gulf of Guine</a:t>
            </a:r>
            <a:r>
              <a:rPr lang="en-US" altLang="en-US" sz="1200" b="1" dirty="0" smtClean="0">
                <a:solidFill>
                  <a:schemeClr val="bg1"/>
                </a:solidFill>
                <a:latin typeface="Arial" panose="020B0604020202020204" pitchFamily="34" charset="0"/>
              </a:rPr>
              <a:t>a </a:t>
            </a:r>
            <a:r>
              <a:rPr lang="en-US" altLang="en-US" sz="1200" b="1" dirty="0" smtClean="0">
                <a:solidFill>
                  <a:schemeClr val="bg1"/>
                </a:solidFill>
                <a:latin typeface="Arial" panose="020B0604020202020204" pitchFamily="34" charset="0"/>
              </a:rPr>
              <a:t>coastline from Guinea to Cameroon and Gabon, extending into portions of northern DRC.  For week-2 (right panel), there is an increased chance for rainfall to exceed 50 mm in the Gulf of Guinea region over Sierra Leone and Liberia, and in Central Africa, over southern Cameroon, Gabon and portions of the Congo and DRC.  </a:t>
            </a:r>
            <a:endParaRPr lang="en-US" altLang="en-US" sz="1200" b="1" dirty="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183465</TotalTime>
  <Words>1051</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9422</cp:revision>
  <cp:lastPrinted>2018-07-09T15:13:07Z</cp:lastPrinted>
  <dcterms:created xsi:type="dcterms:W3CDTF">2001-08-31T10:39:36Z</dcterms:created>
  <dcterms:modified xsi:type="dcterms:W3CDTF">2020-10-05T14:59:27Z</dcterms:modified>
</cp:coreProperties>
</file>