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509" r:id="rId2"/>
    <p:sldId id="326" r:id="rId3"/>
    <p:sldId id="485" r:id="rId4"/>
    <p:sldId id="516" r:id="rId5"/>
    <p:sldId id="513" r:id="rId6"/>
    <p:sldId id="514" r:id="rId7"/>
    <p:sldId id="477" r:id="rId8"/>
    <p:sldId id="482" r:id="rId9"/>
    <p:sldId id="496" r:id="rId10"/>
    <p:sldId id="506" r:id="rId11"/>
    <p:sldId id="517" r:id="rId12"/>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72" autoAdjust="0"/>
    <p:restoredTop sz="90894" autoAdjust="0"/>
  </p:normalViewPr>
  <p:slideViewPr>
    <p:cSldViewPr>
      <p:cViewPr varScale="1">
        <p:scale>
          <a:sx n="67" d="100"/>
          <a:sy n="67" d="100"/>
        </p:scale>
        <p:origin x="79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10/16/2020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12156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extLst>
      <p:ext uri="{BB962C8B-B14F-4D97-AF65-F5344CB8AC3E}">
        <p14:creationId xmlns:p14="http://schemas.microsoft.com/office/powerpoint/2010/main" val="125362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62376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488"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a:solidFill>
                  <a:schemeClr val="bg1"/>
                </a:solidFill>
              </a:rPr>
              <a:t>13 October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572001"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55576"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497192" y="1524000"/>
            <a:ext cx="3582264"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14 – 20 October, 2020</a:t>
            </a:r>
            <a:endParaRPr lang="en-US" altLang="en-US" dirty="0"/>
          </a:p>
        </p:txBody>
      </p:sp>
      <p:sp>
        <p:nvSpPr>
          <p:cNvPr id="22535" name="TextBox 10"/>
          <p:cNvSpPr txBox="1">
            <a:spLocks noChangeArrowheads="1"/>
          </p:cNvSpPr>
          <p:nvPr/>
        </p:nvSpPr>
        <p:spPr bwMode="auto">
          <a:xfrm>
            <a:off x="4814122" y="1524000"/>
            <a:ext cx="3651192"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21 – 27 October, 2020</a:t>
            </a:r>
            <a:endParaRPr lang="en-US" altLang="en-US" dirty="0"/>
          </a:p>
        </p:txBody>
      </p:sp>
      <p:sp>
        <p:nvSpPr>
          <p:cNvPr id="9" name="Rectangle 8">
            <a:extLst>
              <a:ext uri="{FF2B5EF4-FFF2-40B4-BE49-F238E27FC236}">
                <a16:creationId xmlns:a16="http://schemas.microsoft.com/office/drawing/2014/main" id="{CE69B72C-9FAF-6E48-A50D-ECA855472CCD}"/>
              </a:ext>
            </a:extLst>
          </p:cNvPr>
          <p:cNvSpPr/>
          <p:nvPr/>
        </p:nvSpPr>
        <p:spPr>
          <a:xfrm>
            <a:off x="76200" y="5257800"/>
            <a:ext cx="8991600" cy="646331"/>
          </a:xfrm>
          <a:prstGeom prst="rect">
            <a:avLst/>
          </a:prstGeom>
        </p:spPr>
        <p:txBody>
          <a:bodyPr wrap="square">
            <a:spAutoFit/>
          </a:bodyPr>
          <a:lstStyle/>
          <a:p>
            <a:pPr algn="just" eaLnBrk="1" hangingPunct="1"/>
            <a:r>
              <a:rPr lang="en-US" altLang="en-US" sz="1200" b="1" dirty="0">
                <a:solidFill>
                  <a:schemeClr val="bg1"/>
                </a:solidFill>
                <a:latin typeface="Arial" panose="020B0604020202020204" pitchFamily="34" charset="0"/>
              </a:rPr>
              <a:t>For week-1 (left panel), the NCEP GEFS call for a high chance for rainfall to exceed 50 mm across Sierra Leone, Liberia, and most parts of Central Africa extending into portions of Uganda and western Ethiopia. For week-2 (right panel), there is an increased chance for rainfall to exceed 50 mm over parts of Central Africa and parts of Eastern Africa countries.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
        <p:nvSpPr>
          <p:cNvPr id="7" name="Content Placeholder 2">
            <a:extLst>
              <a:ext uri="{FF2B5EF4-FFF2-40B4-BE49-F238E27FC236}">
                <a16:creationId xmlns:a16="http://schemas.microsoft.com/office/drawing/2014/main" id="{6D1AEF50-726D-DA46-A22D-7DBC779AF387}"/>
              </a:ext>
            </a:extLst>
          </p:cNvPr>
          <p:cNvSpPr>
            <a:spLocks noGrp="1"/>
          </p:cNvSpPr>
          <p:nvPr>
            <p:ph idx="1"/>
          </p:nvPr>
        </p:nvSpPr>
        <p:spPr>
          <a:xfrm>
            <a:off x="381000" y="1143000"/>
            <a:ext cx="8458200" cy="5257800"/>
          </a:xfrm>
        </p:spPr>
        <p:txBody>
          <a:bodyPr/>
          <a:lstStyle/>
          <a:p>
            <a:pPr algn="just"/>
            <a:r>
              <a:rPr lang="en-US" altLang="en-US" sz="1800" b="1" dirty="0">
                <a:solidFill>
                  <a:schemeClr val="bg1"/>
                </a:solidFill>
                <a:latin typeface="Arial" panose="020B0604020202020204" pitchFamily="34" charset="0"/>
                <a:cs typeface="Arial" panose="020B0604020202020204" pitchFamily="34" charset="0"/>
              </a:rPr>
              <a:t>During the past </a:t>
            </a:r>
            <a:r>
              <a:rPr lang="en-US" altLang="en-US" sz="1800" b="1" dirty="0" smtClean="0">
                <a:solidFill>
                  <a:schemeClr val="bg1"/>
                </a:solidFill>
                <a:latin typeface="Arial" panose="020B0604020202020204" pitchFamily="34" charset="0"/>
                <a:cs typeface="Arial" panose="020B0604020202020204" pitchFamily="34" charset="0"/>
              </a:rPr>
              <a:t>30 to 90 </a:t>
            </a:r>
            <a:r>
              <a:rPr lang="en-US" altLang="en-US" sz="1800" b="1" dirty="0">
                <a:solidFill>
                  <a:schemeClr val="bg1"/>
                </a:solidFill>
                <a:latin typeface="Arial" panose="020B0604020202020204" pitchFamily="34" charset="0"/>
                <a:cs typeface="Arial" panose="020B0604020202020204" pitchFamily="34" charset="0"/>
              </a:rPr>
              <a:t>days, in West Africa, above-average rainfall was observed across much of the Sahel from Senegal eastward to Chad. </a:t>
            </a:r>
            <a:r>
              <a:rPr lang="en-US" altLang="en-US" sz="1800" b="1" dirty="0" smtClean="0">
                <a:solidFill>
                  <a:schemeClr val="bg1"/>
                </a:solidFill>
                <a:latin typeface="Arial" panose="020B0604020202020204" pitchFamily="34" charset="0"/>
                <a:cs typeface="Arial" panose="020B0604020202020204" pitchFamily="34" charset="0"/>
              </a:rPr>
              <a:t>In </a:t>
            </a:r>
            <a:r>
              <a:rPr lang="en-US" altLang="en-US" sz="1800" b="1" dirty="0">
                <a:solidFill>
                  <a:schemeClr val="bg1"/>
                </a:solidFill>
                <a:latin typeface="Arial" panose="020B0604020202020204" pitchFamily="34" charset="0"/>
                <a:cs typeface="Arial" panose="020B0604020202020204" pitchFamily="34" charset="0"/>
              </a:rPr>
              <a:t>contrast, rainfall was below-average over the southern areas of the Gulf of Guinea </a:t>
            </a:r>
            <a:r>
              <a:rPr lang="en-US" altLang="en-US" sz="1800" b="1" dirty="0" smtClean="0">
                <a:solidFill>
                  <a:schemeClr val="bg1"/>
                </a:solidFill>
                <a:latin typeface="Arial" panose="020B0604020202020204" pitchFamily="34" charset="0"/>
                <a:cs typeface="Arial" panose="020B0604020202020204" pitchFamily="34" charset="0"/>
              </a:rPr>
              <a:t>region.  However, there has been an improvement over the past 30 days. </a:t>
            </a:r>
            <a:r>
              <a:rPr lang="en-US" altLang="en-US" sz="1800" b="1" dirty="0">
                <a:solidFill>
                  <a:schemeClr val="bg1"/>
                </a:solidFill>
                <a:latin typeface="Arial" panose="020B0604020202020204" pitchFamily="34" charset="0"/>
                <a:cs typeface="Arial" panose="020B0604020202020204" pitchFamily="34" charset="0"/>
              </a:rPr>
              <a:t>In East Africa, moisture surpluses prevailed over the Ethiopian Highlands and southern Sudan.  In contrast, rainfall was below average over many areas in Central Africa, including eastern DRC and </a:t>
            </a:r>
            <a:r>
              <a:rPr lang="en-US" altLang="en-US" sz="1800" b="1" dirty="0" smtClean="0">
                <a:solidFill>
                  <a:schemeClr val="bg1"/>
                </a:solidFill>
                <a:latin typeface="Arial" panose="020B0604020202020204" pitchFamily="34" charset="0"/>
                <a:cs typeface="Arial" panose="020B0604020202020204" pitchFamily="34" charset="0"/>
              </a:rPr>
              <a:t>Gabon.</a:t>
            </a:r>
            <a:endParaRPr lang="en-US" altLang="en-US" sz="1800" b="1" kern="1200" dirty="0">
              <a:solidFill>
                <a:srgbClr val="FFFFFF"/>
              </a:solidFill>
              <a:latin typeface="Arial" panose="020B0604020202020204" pitchFamily="34" charset="0"/>
              <a:cs typeface="Arial" panose="020B0604020202020204" pitchFamily="34" charset="0"/>
            </a:endParaRPr>
          </a:p>
          <a:p>
            <a:endParaRPr lang="en-US" altLang="en-US" sz="1800" b="1" dirty="0">
              <a:solidFill>
                <a:schemeClr val="bg1"/>
              </a:solidFill>
              <a:latin typeface="Arial" panose="020B0604020202020204" pitchFamily="34" charset="0"/>
              <a:cs typeface="Arial" panose="020B0604020202020204" pitchFamily="34" charset="0"/>
            </a:endParaRPr>
          </a:p>
          <a:p>
            <a:pPr algn="just"/>
            <a:r>
              <a:rPr lang="en-US" altLang="en-US" sz="1800" b="1" kern="1200" dirty="0">
                <a:solidFill>
                  <a:srgbClr val="FFFFFF"/>
                </a:solidFill>
                <a:latin typeface="Arial" panose="020B0604020202020204" pitchFamily="34" charset="0"/>
                <a:cs typeface="Arial" panose="020B0604020202020204" pitchFamily="34" charset="0"/>
              </a:rPr>
              <a:t>During the past 7 days, </a:t>
            </a:r>
            <a:r>
              <a:rPr lang="en-US" altLang="en-US" sz="1800" b="1" kern="1200" dirty="0" smtClean="0">
                <a:solidFill>
                  <a:srgbClr val="FFFFFF"/>
                </a:solidFill>
                <a:latin typeface="Arial" panose="020B0604020202020204" pitchFamily="34" charset="0"/>
                <a:cs typeface="Arial" panose="020B0604020202020204" pitchFamily="34" charset="0"/>
              </a:rPr>
              <a:t>the </a:t>
            </a:r>
            <a:r>
              <a:rPr lang="en-US" altLang="en-US" sz="1800" b="1" kern="1200" dirty="0">
                <a:solidFill>
                  <a:srgbClr val="FFFFFF"/>
                </a:solidFill>
                <a:latin typeface="Arial" panose="020B0604020202020204" pitchFamily="34" charset="0"/>
                <a:cs typeface="Arial" panose="020B0604020202020204" pitchFamily="34" charset="0"/>
              </a:rPr>
              <a:t>West African Monsoon </a:t>
            </a:r>
            <a:r>
              <a:rPr lang="en-US" altLang="en-US" sz="1800" b="1" kern="1200" dirty="0" smtClean="0">
                <a:solidFill>
                  <a:srgbClr val="FFFFFF"/>
                </a:solidFill>
                <a:latin typeface="Arial" panose="020B0604020202020204" pitchFamily="34" charset="0"/>
                <a:cs typeface="Arial" panose="020B0604020202020204" pitchFamily="34" charset="0"/>
              </a:rPr>
              <a:t>retreated and much of the rains were confined </a:t>
            </a:r>
            <a:r>
              <a:rPr lang="en-US" altLang="en-US" sz="1800" b="1" kern="1200" dirty="0">
                <a:solidFill>
                  <a:srgbClr val="FFFFFF"/>
                </a:solidFill>
                <a:latin typeface="Arial" panose="020B0604020202020204" pitchFamily="34" charset="0"/>
                <a:cs typeface="Arial" panose="020B0604020202020204" pitchFamily="34" charset="0"/>
              </a:rPr>
              <a:t>to areas in the Gulf of Guinea </a:t>
            </a:r>
            <a:r>
              <a:rPr lang="en-US" altLang="en-US" sz="1800" b="1" kern="1200" dirty="0" smtClean="0">
                <a:solidFill>
                  <a:srgbClr val="FFFFFF"/>
                </a:solidFill>
                <a:latin typeface="Arial" panose="020B0604020202020204" pitchFamily="34" charset="0"/>
                <a:cs typeface="Arial" panose="020B0604020202020204" pitchFamily="34" charset="0"/>
              </a:rPr>
              <a:t>region.  In </a:t>
            </a:r>
            <a:r>
              <a:rPr lang="en-US" altLang="en-US" sz="1800" b="1" kern="1200" dirty="0">
                <a:solidFill>
                  <a:srgbClr val="FFFFFF"/>
                </a:solidFill>
                <a:latin typeface="Arial" panose="020B0604020202020204" pitchFamily="34" charset="0"/>
                <a:cs typeface="Arial" panose="020B0604020202020204" pitchFamily="34" charset="0"/>
              </a:rPr>
              <a:t>East Africa, light or no rain alleviated flooding in western Ethiopia and southern Sudan.  In central Africa, light rains sustained moisture deficits in southwestern </a:t>
            </a:r>
            <a:r>
              <a:rPr lang="en-US" altLang="en-US" sz="1800" b="1" kern="1200" dirty="0" smtClean="0">
                <a:solidFill>
                  <a:srgbClr val="FFFFFF"/>
                </a:solidFill>
                <a:latin typeface="Arial" panose="020B0604020202020204" pitchFamily="34" charset="0"/>
                <a:cs typeface="Arial" panose="020B0604020202020204" pitchFamily="34" charset="0"/>
              </a:rPr>
              <a:t>Cameroon.  Heavy </a:t>
            </a:r>
            <a:r>
              <a:rPr lang="en-US" altLang="en-US" sz="1800" b="1" kern="1200" dirty="0">
                <a:solidFill>
                  <a:srgbClr val="FFFFFF"/>
                </a:solidFill>
                <a:latin typeface="Arial" panose="020B0604020202020204" pitchFamily="34" charset="0"/>
                <a:cs typeface="Arial" panose="020B0604020202020204" pitchFamily="34" charset="0"/>
              </a:rPr>
              <a:t>downpours marked the onset of the seasonal rains in southern Africa as Zambia and Mozambique registered </a:t>
            </a:r>
            <a:r>
              <a:rPr lang="en-US" altLang="en-US" sz="1800" b="1" kern="1200" dirty="0" smtClean="0">
                <a:solidFill>
                  <a:srgbClr val="FFFFFF"/>
                </a:solidFill>
                <a:latin typeface="Arial" panose="020B0604020202020204" pitchFamily="34" charset="0"/>
                <a:cs typeface="Arial" panose="020B0604020202020204" pitchFamily="34" charset="0"/>
              </a:rPr>
              <a:t>above average rains.</a:t>
            </a:r>
            <a:r>
              <a:rPr lang="en-US" altLang="en-US" sz="1800" b="1" kern="1200" dirty="0" smtClean="0">
                <a:solidFill>
                  <a:srgbClr val="FFFFFF"/>
                </a:solidFill>
                <a:latin typeface="Arial" panose="020B0604020202020204" pitchFamily="34" charset="0"/>
                <a:cs typeface="Arial" panose="020B0604020202020204" pitchFamily="34" charset="0"/>
              </a:rPr>
              <a:t> </a:t>
            </a:r>
            <a:endParaRPr lang="en-US" altLang="en-US" sz="1800" b="1" kern="1200" dirty="0">
              <a:solidFill>
                <a:srgbClr val="FFFFFF"/>
              </a:solidFill>
              <a:latin typeface="Arial" panose="020B0604020202020204" pitchFamily="34" charset="0"/>
              <a:cs typeface="Arial" panose="020B0604020202020204" pitchFamily="34" charset="0"/>
            </a:endParaRPr>
          </a:p>
          <a:p>
            <a:endParaRPr lang="en-US" altLang="en-US" sz="1800" b="1" kern="1200" dirty="0">
              <a:solidFill>
                <a:srgbClr val="FFFFFF"/>
              </a:solidFill>
              <a:latin typeface="Arial" panose="020B0604020202020204" pitchFamily="34" charset="0"/>
              <a:cs typeface="Arial" panose="020B0604020202020204" pitchFamily="34" charset="0"/>
            </a:endParaRPr>
          </a:p>
          <a:p>
            <a:pPr algn="just"/>
            <a:r>
              <a:rPr lang="en-US" altLang="en-US" sz="1800" b="1" dirty="0">
                <a:solidFill>
                  <a:schemeClr val="bg1"/>
                </a:solidFill>
                <a:latin typeface="Arial" panose="020B0604020202020204" pitchFamily="34" charset="0"/>
              </a:rPr>
              <a:t>The NCEP GEFS calls for a high chance for rainfall to exceed 50 mm </a:t>
            </a:r>
            <a:r>
              <a:rPr lang="en-US" altLang="en-US" sz="1800" b="1" dirty="0" smtClean="0">
                <a:solidFill>
                  <a:schemeClr val="bg1"/>
                </a:solidFill>
                <a:latin typeface="Arial" panose="020B0604020202020204" pitchFamily="34" charset="0"/>
              </a:rPr>
              <a:t>over parts of Central Africa during week-1 and week-2.</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76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4" name="Rectangle 5">
            <a:extLst>
              <a:ext uri="{FF2B5EF4-FFF2-40B4-BE49-F238E27FC236}">
                <a16:creationId xmlns:a16="http://schemas.microsoft.com/office/drawing/2014/main" id="{3FFEE440-DD80-4946-8112-21B498022674}"/>
              </a:ext>
            </a:extLst>
          </p:cNvPr>
          <p:cNvSpPr>
            <a:spLocks noChangeArrowheads="1"/>
          </p:cNvSpPr>
          <p:nvPr/>
        </p:nvSpPr>
        <p:spPr bwMode="auto">
          <a:xfrm>
            <a:off x="304800" y="1981200"/>
            <a:ext cx="8458200" cy="43434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latin typeface="Arial" panose="020B0604020202020204" pitchFamily="34" charset="0"/>
                <a:cs typeface="Arial" panose="020B0604020202020204" pitchFamily="34" charset="0"/>
              </a:rPr>
              <a:t>The West African Monsoon retreated significantly.  However, sizable rainfall amounts fell over Liberia and Cote d'Ivoire.  Below average rainfall </a:t>
            </a:r>
            <a:r>
              <a:rPr lang="en-US" altLang="en-US" b="1" dirty="0" err="1">
                <a:solidFill>
                  <a:schemeClr val="bg1"/>
                </a:solidFill>
                <a:latin typeface="Arial" panose="020B0604020202020204" pitchFamily="34" charset="0"/>
                <a:cs typeface="Arial" panose="020B0604020202020204" pitchFamily="34" charset="0"/>
              </a:rPr>
              <a:t>siustained</a:t>
            </a:r>
            <a:r>
              <a:rPr lang="en-US" altLang="en-US" b="1" dirty="0">
                <a:solidFill>
                  <a:schemeClr val="bg1"/>
                </a:solidFill>
                <a:latin typeface="Arial" panose="020B0604020202020204" pitchFamily="34" charset="0"/>
                <a:cs typeface="Arial" panose="020B0604020202020204" pitchFamily="34" charset="0"/>
              </a:rPr>
              <a:t> moisture deficits in southwestern Cameroon, while Ethiopia was relieved from the heavy downpours and flood events of the past several weeks.  Heavy rains fell in southern DRC and Zambia, marking the onset of the rainfall season in southern Africa. </a:t>
            </a:r>
          </a:p>
          <a:p>
            <a:pPr marL="342900" indent="-342900" algn="just" eaLnBrk="1" hangingPunct="1">
              <a:buFontTx/>
              <a:buChar char="•"/>
              <a:tabLst>
                <a:tab pos="1885950" algn="l"/>
              </a:tabLst>
            </a:pP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a:solidFill>
                  <a:schemeClr val="bg1"/>
                </a:solidFill>
                <a:latin typeface="Arial" panose="020B0604020202020204" pitchFamily="34" charset="0"/>
                <a:cs typeface="Arial" panose="020B0604020202020204" pitchFamily="34" charset="0"/>
              </a:rPr>
              <a:t>The NCEP GEFS calls for a moderate to high chance for rainfall to exceed 50 mm in Central Africa both week-1 and week-2</a:t>
            </a:r>
            <a:r>
              <a:rPr lang="en-US" altLang="en-US" b="1" dirty="0" smtClean="0">
                <a:solidFill>
                  <a:schemeClr val="bg1"/>
                </a:solidFill>
                <a:latin typeface="Arial" panose="020B0604020202020204" pitchFamily="34" charset="0"/>
                <a:cs typeface="Arial" panose="020B0604020202020204" pitchFamily="34" charset="0"/>
              </a:rPr>
              <a:t>.</a:t>
            </a:r>
            <a:r>
              <a:rPr lang="en-US" altLang="en-US" b="1" dirty="0" smtClean="0">
                <a:solidFill>
                  <a:schemeClr val="bg1"/>
                </a:solidFill>
              </a:rPr>
              <a:t>. </a:t>
            </a:r>
            <a:endParaRPr lang="en-US" altLang="en-US"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438400"/>
            <a:ext cx="8686800" cy="2308324"/>
          </a:xfrm>
          <a:prstGeom prst="rect">
            <a:avLst/>
          </a:prstGeom>
          <a:noFill/>
        </p:spPr>
        <p:txBody>
          <a:bodyPr wrap="square" rtlCol="0">
            <a:spAutoFit/>
          </a:bodyPr>
          <a:lstStyle/>
          <a:p>
            <a:pPr algn="just" eaLnBrk="1" hangingPunct="1">
              <a:lnSpc>
                <a:spcPct val="90000"/>
              </a:lnSpc>
              <a:spcBef>
                <a:spcPct val="50000"/>
              </a:spcBef>
            </a:pPr>
            <a:r>
              <a:rPr lang="en-US" altLang="en-US" b="1" dirty="0">
                <a:solidFill>
                  <a:schemeClr val="bg1"/>
                </a:solidFill>
              </a:rPr>
              <a:t>During the past 90 days, in West Africa, above-average rainfall was observed across much of the Sahel from Senegal eastward to Chad. The border between Mali and Guinea registered rainfall amounts in the range between 700 and 1000 mm (300 mm above the mean).  In contrast, rainfall was below-average over the southern areas of the Gulf of Guinea region with totals ranging between 100 and 300 mm (50 to 200 mm below the mean).  In East Africa, the heaviest amounts 1000 to 1500 mm (over 500 mm above the mean) occurred over the Ethiopian Highlands.  Well above-average rainfall (over 300 mm above the mean) was also observed in portions of southern Sudan. Rainfall was much above-average over Central Africa from southern Chad southward to the northern two-third of DRC.  Rainfall was locally below-average over southeastern DRC.  </a:t>
            </a:r>
            <a:endParaRPr lang="en-US" altLang="en-US" b="1" dirty="0">
              <a:solidFill>
                <a:schemeClr val="bg1"/>
              </a:solidFill>
            </a:endParaRPr>
          </a:p>
        </p:txBody>
      </p:sp>
    </p:spTree>
    <p:extLst>
      <p:ext uri="{BB962C8B-B14F-4D97-AF65-F5344CB8AC3E}">
        <p14:creationId xmlns:p14="http://schemas.microsoft.com/office/powerpoint/2010/main" val="275963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7" name="Text Box 8">
            <a:extLst>
              <a:ext uri="{FF2B5EF4-FFF2-40B4-BE49-F238E27FC236}">
                <a16:creationId xmlns:a16="http://schemas.microsoft.com/office/drawing/2014/main" id="{6E8EA6AA-748A-2B4D-BB8E-A2C89C4386AA}"/>
              </a:ext>
            </a:extLst>
          </p:cNvPr>
          <p:cNvSpPr txBox="1">
            <a:spLocks noChangeArrowheads="1"/>
          </p:cNvSpPr>
          <p:nvPr/>
        </p:nvSpPr>
        <p:spPr bwMode="auto">
          <a:xfrm>
            <a:off x="79248" y="5105400"/>
            <a:ext cx="8991600" cy="142192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the past 90 days, in West Africa, above-average rainfall was observed across much of the Sahel from Senegal eastward to Chad. The border between Mali and Guinea registered rainfall amounts in the range between 700 and 1000 mm (300 mm above the mean).  In contrast, rainfall was below-average over the southern areas of the Gulf of Guinea region with totals ranging between 100 and 300 mm (50 to 200 mm below the mean).  In East Africa, the heaviest amounts 1000 to 1500 mm (over 500 mm above the mean) occurred over the Ethiopian Highlands.  Well above-average rainfall (over 300 mm above the mean) was also observed in portions of southern Sudan. Rainfall was much above-average over Central Africa from southern Chad southward to the northern two-third of DRC.  Rainfall was locally below-average over southeastern DRC.  </a:t>
            </a:r>
            <a:endParaRPr lang="en-US" altLang="en-US" sz="1200" b="1" dirty="0">
              <a:solidFill>
                <a:schemeClr val="bg1"/>
              </a:solidFill>
            </a:endParaRPr>
          </a:p>
        </p:txBody>
      </p:sp>
    </p:spTree>
    <p:extLst>
      <p:ext uri="{BB962C8B-B14F-4D97-AF65-F5344CB8AC3E}">
        <p14:creationId xmlns:p14="http://schemas.microsoft.com/office/powerpoint/2010/main" val="2061819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8" name="Text Box 8">
            <a:extLst>
              <a:ext uri="{FF2B5EF4-FFF2-40B4-BE49-F238E27FC236}">
                <a16:creationId xmlns:a16="http://schemas.microsoft.com/office/drawing/2014/main" id="{4CD0768F-CA73-BB48-A03D-68AD038359AF}"/>
              </a:ext>
            </a:extLst>
          </p:cNvPr>
          <p:cNvSpPr txBox="1">
            <a:spLocks noChangeArrowheads="1"/>
          </p:cNvSpPr>
          <p:nvPr/>
        </p:nvSpPr>
        <p:spPr bwMode="auto">
          <a:xfrm>
            <a:off x="79248" y="5105400"/>
            <a:ext cx="8991600" cy="92333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the past 30 days, above-average rainfall prevailed over much of West Africa in the areas including the Sahel and the </a:t>
            </a:r>
            <a:r>
              <a:rPr lang="en-US" altLang="en-US" sz="1200" b="1" dirty="0" smtClean="0">
                <a:solidFill>
                  <a:schemeClr val="bg1"/>
                </a:solidFill>
              </a:rPr>
              <a:t>Gulf </a:t>
            </a:r>
            <a:r>
              <a:rPr lang="en-US" altLang="en-US" sz="1200" b="1" dirty="0">
                <a:solidFill>
                  <a:schemeClr val="bg1"/>
                </a:solidFill>
              </a:rPr>
              <a:t>of Guinea region, where totals exceeded </a:t>
            </a:r>
            <a:r>
              <a:rPr lang="en-US" altLang="en-US" sz="1200" b="1" dirty="0" smtClean="0">
                <a:solidFill>
                  <a:schemeClr val="bg1"/>
                </a:solidFill>
              </a:rPr>
              <a:t>300 mm.  </a:t>
            </a:r>
            <a:r>
              <a:rPr lang="en-US" altLang="en-US" sz="1200" b="1" dirty="0">
                <a:solidFill>
                  <a:schemeClr val="bg1"/>
                </a:solidFill>
              </a:rPr>
              <a:t>Local areas in western Sahel registered rainfall </a:t>
            </a:r>
            <a:r>
              <a:rPr lang="en-US" altLang="en-US" sz="1200" b="1" dirty="0" smtClean="0">
                <a:solidFill>
                  <a:schemeClr val="bg1"/>
                </a:solidFill>
              </a:rPr>
              <a:t>50 to 100 mm </a:t>
            </a:r>
            <a:r>
              <a:rPr lang="en-US" altLang="en-US" sz="1200" b="1" dirty="0">
                <a:solidFill>
                  <a:schemeClr val="bg1"/>
                </a:solidFill>
              </a:rPr>
              <a:t>above the mean</a:t>
            </a:r>
            <a:r>
              <a:rPr lang="en-US" altLang="en-US" sz="1200" b="1" dirty="0" smtClean="0">
                <a:solidFill>
                  <a:schemeClr val="bg1"/>
                </a:solidFill>
              </a:rPr>
              <a:t>.  </a:t>
            </a:r>
            <a:r>
              <a:rPr lang="en-US" altLang="en-US" sz="1200" b="1" dirty="0">
                <a:solidFill>
                  <a:schemeClr val="bg1"/>
                </a:solidFill>
              </a:rPr>
              <a:t>In East Africa, moisture surpluses prevailed over the Ethiopian Highlands and southern Sudan.  </a:t>
            </a:r>
            <a:r>
              <a:rPr lang="en-US" altLang="en-US" sz="1200" b="1" dirty="0" smtClean="0">
                <a:solidFill>
                  <a:schemeClr val="bg1"/>
                </a:solidFill>
              </a:rPr>
              <a:t>In contrast, rainfall was below average over many areas in Central Africa, including eastern DRC and Gabon, where </a:t>
            </a:r>
            <a:r>
              <a:rPr lang="en-US" altLang="en-US" sz="1200" b="1" dirty="0">
                <a:solidFill>
                  <a:schemeClr val="bg1"/>
                </a:solidFill>
              </a:rPr>
              <a:t>amounts were less than 300 mm (about 50 to 100 mm below the mean</a:t>
            </a:r>
            <a:r>
              <a:rPr lang="en-US" altLang="en-US" sz="1200" b="1" dirty="0" smtClean="0">
                <a:solidFill>
                  <a:schemeClr val="bg1"/>
                </a:solidFill>
              </a:rPr>
              <a:t>).</a:t>
            </a:r>
            <a:endParaRPr lang="en-US" altLang="en-US" sz="1200" b="1" dirty="0">
              <a:solidFill>
                <a:schemeClr val="bg1"/>
              </a:solidFill>
            </a:endParaRPr>
          </a:p>
        </p:txBody>
      </p:sp>
    </p:spTree>
    <p:extLst>
      <p:ext uri="{BB962C8B-B14F-4D97-AF65-F5344CB8AC3E}">
        <p14:creationId xmlns:p14="http://schemas.microsoft.com/office/powerpoint/2010/main" val="794828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366748"/>
            <a:ext cx="8991600" cy="1089529"/>
          </a:xfrm>
          <a:prstGeom prst="rect">
            <a:avLst/>
          </a:prstGeom>
          <a:noFill/>
          <a:ln w="9525">
            <a:noFill/>
            <a:miter lim="800000"/>
            <a:headEnd/>
            <a:tailEnd/>
          </a:ln>
        </p:spPr>
        <p:txBody>
          <a:bodyPr wrap="square">
            <a:spAutoFit/>
          </a:bodyPr>
          <a:lstStyle/>
          <a:p>
            <a:pPr algn="just" eaLnBrk="1" hangingPunct="1">
              <a:lnSpc>
                <a:spcPct val="90000"/>
              </a:lnSpc>
              <a:spcBef>
                <a:spcPct val="50000"/>
              </a:spcBef>
              <a:buFontTx/>
              <a:buNone/>
            </a:pPr>
            <a:r>
              <a:rPr lang="en-US" altLang="en-US" sz="1200" b="1" dirty="0">
                <a:solidFill>
                  <a:schemeClr val="bg1"/>
                </a:solidFill>
                <a:latin typeface="Arial" panose="020B0604020202020204" pitchFamily="34" charset="0"/>
              </a:rPr>
              <a:t>During the past 7 days, </a:t>
            </a:r>
            <a:r>
              <a:rPr lang="en-US" altLang="en-US" sz="1200" b="1" dirty="0" smtClean="0">
                <a:solidFill>
                  <a:schemeClr val="bg1"/>
                </a:solidFill>
                <a:latin typeface="Arial" panose="020B0604020202020204" pitchFamily="34" charset="0"/>
              </a:rPr>
              <a:t>much of the West African Monsoon activity was confined to areas in the Gulf of Guinea region, including Liberia, Cote d’Ivoire, and Benin, where totals ranged between 50 mm and 150 mm (25-100 mm above the mean) Light to moderate rains fell in the Sahel.  In East Africa, light or no rain alleviated flooding in western Ethiopia and souther</a:t>
            </a:r>
            <a:r>
              <a:rPr lang="en-US" altLang="en-US" sz="1200" b="1" dirty="0" smtClean="0">
                <a:solidFill>
                  <a:schemeClr val="bg1"/>
                </a:solidFill>
                <a:latin typeface="Arial" panose="020B0604020202020204" pitchFamily="34" charset="0"/>
              </a:rPr>
              <a:t>n Sudan.  In central Africa, light rains sustained moisture deficits in southwestern Cameroon.  In contrast, heavy downpours marked the onset of the seasonal rains in southern Africa as Zambia and Mozambique registered 75mm to 200 mm (25mm-100 mm above the mean).</a:t>
            </a:r>
            <a:endParaRPr lang="en-US" altLang="en-US" sz="1200" b="1" dirty="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13" name="Text Box 3">
            <a:extLst>
              <a:ext uri="{FF2B5EF4-FFF2-40B4-BE49-F238E27FC236}">
                <a16:creationId xmlns:a16="http://schemas.microsoft.com/office/drawing/2014/main" id="{87D1E3F2-FD57-8548-A359-931CD19E96B8}"/>
              </a:ext>
            </a:extLst>
          </p:cNvPr>
          <p:cNvSpPr txBox="1">
            <a:spLocks noChangeArrowheads="1"/>
          </p:cNvSpPr>
          <p:nvPr/>
        </p:nvSpPr>
        <p:spPr bwMode="auto">
          <a:xfrm>
            <a:off x="530225" y="5562600"/>
            <a:ext cx="8382000" cy="9787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b="1" dirty="0" smtClean="0">
                <a:solidFill>
                  <a:schemeClr val="bg1"/>
                </a:solidFill>
              </a:rPr>
              <a:t>The low-level wind anomalies (left panel) did not present any significant feature, while the upper-level wind anomalies (right panel) featured an anomalous trough over northwestern Africa and a ridge extending from the Sahara </a:t>
            </a:r>
            <a:r>
              <a:rPr lang="en-US" altLang="en-US" b="1" dirty="0" smtClean="0">
                <a:solidFill>
                  <a:schemeClr val="bg1"/>
                </a:solidFill>
              </a:rPr>
              <a:t>desert to the central areas of the Sahel.  </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9225" name="Picture 13">
            <a:extLst>
              <a:ext uri="{FF2B5EF4-FFF2-40B4-BE49-F238E27FC236}">
                <a16:creationId xmlns:a16="http://schemas.microsoft.com/office/drawing/2014/main" id="{1AC17F70-5FC2-9744-A5BC-7DEADF9480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62513" y="3324832"/>
            <a:ext cx="3386135" cy="263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5">
            <a:extLst>
              <a:ext uri="{FF2B5EF4-FFF2-40B4-BE49-F238E27FC236}">
                <a16:creationId xmlns:a16="http://schemas.microsoft.com/office/drawing/2014/main" id="{DE9F32B5-2027-FE41-BB3B-C98438CB30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23863" y="3429000"/>
            <a:ext cx="3386135" cy="263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7">
            <a:extLst>
              <a:ext uri="{FF2B5EF4-FFF2-40B4-BE49-F238E27FC236}">
                <a16:creationId xmlns:a16="http://schemas.microsoft.com/office/drawing/2014/main" id="{3E566A53-E54E-B04E-8587-D06E715902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4862513" y="566738"/>
            <a:ext cx="3386135" cy="263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H="1" flipV="1">
            <a:off x="2819400" y="1981200"/>
            <a:ext cx="2262994" cy="1522414"/>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V="1">
            <a:off x="685800" y="1586307"/>
            <a:ext cx="1286681" cy="202208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352800" y="762000"/>
            <a:ext cx="1676400" cy="12192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D01EA5D6-1EF5-9640-90B3-63DFBE51ED44}"/>
              </a:ext>
            </a:extLst>
          </p:cNvPr>
          <p:cNvSpPr txBox="1">
            <a:spLocks noChangeArrowheads="1"/>
          </p:cNvSpPr>
          <p:nvPr/>
        </p:nvSpPr>
        <p:spPr bwMode="auto">
          <a:xfrm>
            <a:off x="85725" y="6087045"/>
            <a:ext cx="8924925" cy="847155"/>
          </a:xfrm>
          <a:prstGeom prst="rect">
            <a:avLst/>
          </a:prstGeom>
          <a:noFill/>
          <a:ln>
            <a:noFill/>
          </a:ln>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FontTx/>
              <a:buNone/>
              <a:defRPr/>
            </a:pPr>
            <a:r>
              <a:rPr lang="en-US" altLang="en-US" sz="1250" b="1" dirty="0">
                <a:solidFill>
                  <a:schemeClr val="bg1"/>
                </a:solidFill>
                <a:latin typeface="Arial" charset="0"/>
                <a:cs typeface="+mn-cs"/>
              </a:rPr>
              <a:t>Daily evolution of rainfall over the last 90 days at selected locations shows that moderate to locally heavy rainfall sustained moisture surpluses over Guinea Conakry (bottom left) and many parts of DRC (top right). </a:t>
            </a:r>
            <a:r>
              <a:rPr lang="en-US" altLang="en-US" sz="1400" b="1" dirty="0">
                <a:solidFill>
                  <a:schemeClr val="bg1"/>
                </a:solidFill>
                <a:latin typeface="Arial" charset="0"/>
              </a:rPr>
              <a:t>The rainfall time series also revealed a break in the dry spell observed during the past several weeks with a return of the rains in recent days across Gabon (bottom right).</a:t>
            </a:r>
            <a:endParaRPr lang="en-US" altLang="en-US" sz="1250" b="1" dirty="0">
              <a:solidFill>
                <a:schemeClr val="bg1"/>
              </a:solidFill>
              <a:latin typeface="Arial" charset="0"/>
              <a:cs typeface="+mn-cs"/>
            </a:endParaRPr>
          </a:p>
        </p:txBody>
      </p:sp>
    </p:spTree>
    <p:extLst>
      <p:ext uri="{BB962C8B-B14F-4D97-AF65-F5344CB8AC3E}">
        <p14:creationId xmlns:p14="http://schemas.microsoft.com/office/powerpoint/2010/main" val="1926216001"/>
      </p:ext>
    </p:extLst>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184344</TotalTime>
  <Words>1118</Words>
  <Application>Microsoft Office PowerPoint</Application>
  <PresentationFormat>On-screen Show (4:3)</PresentationFormat>
  <Paragraphs>44</Paragraphs>
  <Slides>11</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PowerPoint Presentation</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Wassila Thiaw</cp:lastModifiedBy>
  <cp:revision>9484</cp:revision>
  <cp:lastPrinted>2018-07-09T15:13:07Z</cp:lastPrinted>
  <dcterms:created xsi:type="dcterms:W3CDTF">2001-08-31T10:39:36Z</dcterms:created>
  <dcterms:modified xsi:type="dcterms:W3CDTF">2020-10-16T15:53:24Z</dcterms:modified>
</cp:coreProperties>
</file>