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13" r:id="rId5"/>
    <p:sldId id="514" r:id="rId6"/>
    <p:sldId id="477" r:id="rId7"/>
    <p:sldId id="482" r:id="rId8"/>
    <p:sldId id="496" r:id="rId9"/>
    <p:sldId id="506" r:id="rId10"/>
    <p:sldId id="515"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90" autoAdjust="0"/>
    <p:restoredTop sz="90894" autoAdjust="0"/>
  </p:normalViewPr>
  <p:slideViewPr>
    <p:cSldViewPr>
      <p:cViewPr varScale="1">
        <p:scale>
          <a:sx n="67" d="100"/>
          <a:sy n="67" d="100"/>
        </p:scale>
        <p:origin x="79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10/19/2020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12156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125362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62376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835"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a:solidFill>
                  <a:schemeClr val="bg1"/>
                </a:solidFill>
              </a:rPr>
              <a:t>19 October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
        <p:nvSpPr>
          <p:cNvPr id="7" name="Content Placeholder 2">
            <a:extLst>
              <a:ext uri="{FF2B5EF4-FFF2-40B4-BE49-F238E27FC236}">
                <a16:creationId xmlns:a16="http://schemas.microsoft.com/office/drawing/2014/main" id="{6D1AEF50-726D-DA46-A22D-7DBC779AF387}"/>
              </a:ext>
            </a:extLst>
          </p:cNvPr>
          <p:cNvSpPr>
            <a:spLocks noGrp="1"/>
          </p:cNvSpPr>
          <p:nvPr>
            <p:ph idx="1"/>
          </p:nvPr>
        </p:nvSpPr>
        <p:spPr>
          <a:xfrm>
            <a:off x="152400" y="1219200"/>
            <a:ext cx="8763000" cy="5257800"/>
          </a:xfrm>
        </p:spPr>
        <p:txBody>
          <a:bodyPr/>
          <a:lstStyle/>
          <a:p>
            <a:pPr algn="just"/>
            <a:r>
              <a:rPr lang="en-US" altLang="en-US" sz="1800" b="1" kern="1200" dirty="0">
                <a:solidFill>
                  <a:srgbClr val="FFFFFF"/>
                </a:solidFill>
                <a:latin typeface="Arial" panose="020B0604020202020204" pitchFamily="34" charset="0"/>
                <a:cs typeface="Arial" panose="020B0604020202020204" pitchFamily="34" charset="0"/>
              </a:rPr>
              <a:t>During the past </a:t>
            </a:r>
            <a:r>
              <a:rPr lang="en-US" altLang="en-US" sz="1800" b="1" kern="1200" dirty="0" smtClean="0">
                <a:solidFill>
                  <a:srgbClr val="FFFFFF"/>
                </a:solidFill>
                <a:latin typeface="Arial" panose="020B0604020202020204" pitchFamily="34" charset="0"/>
                <a:cs typeface="Arial" panose="020B0604020202020204" pitchFamily="34" charset="0"/>
              </a:rPr>
              <a:t>30 to 90 </a:t>
            </a:r>
            <a:r>
              <a:rPr lang="en-US" altLang="en-US" sz="1800" b="1" kern="1200" dirty="0">
                <a:solidFill>
                  <a:srgbClr val="FFFFFF"/>
                </a:solidFill>
                <a:latin typeface="Arial" panose="020B0604020202020204" pitchFamily="34" charset="0"/>
                <a:cs typeface="Arial" panose="020B0604020202020204" pitchFamily="34" charset="0"/>
              </a:rPr>
              <a:t>days, in West Africa, above-average rainfall was observed across much of the </a:t>
            </a:r>
            <a:r>
              <a:rPr lang="en-US" altLang="en-US" sz="1800" b="1" kern="1200" dirty="0" smtClean="0">
                <a:solidFill>
                  <a:srgbClr val="FFFFFF"/>
                </a:solidFill>
                <a:latin typeface="Arial" panose="020B0604020202020204" pitchFamily="34" charset="0"/>
                <a:cs typeface="Arial" panose="020B0604020202020204" pitchFamily="34" charset="0"/>
              </a:rPr>
              <a:t>Sahel.  </a:t>
            </a:r>
            <a:r>
              <a:rPr lang="en-US" altLang="en-US" sz="1800" b="1" kern="1200" dirty="0">
                <a:solidFill>
                  <a:srgbClr val="FFFFFF"/>
                </a:solidFill>
                <a:latin typeface="Arial" panose="020B0604020202020204" pitchFamily="34" charset="0"/>
                <a:cs typeface="Arial" panose="020B0604020202020204" pitchFamily="34" charset="0"/>
              </a:rPr>
              <a:t>In contrast, rainfall was below-average over the southern areas of the Gulf of Guinea </a:t>
            </a:r>
            <a:r>
              <a:rPr lang="en-US" altLang="en-US" sz="1800" b="1" kern="1200" dirty="0" smtClean="0">
                <a:solidFill>
                  <a:srgbClr val="FFFFFF"/>
                </a:solidFill>
                <a:latin typeface="Arial" panose="020B0604020202020204" pitchFamily="34" charset="0"/>
                <a:cs typeface="Arial" panose="020B0604020202020204" pitchFamily="34" charset="0"/>
              </a:rPr>
              <a:t>region.  In Central Africa, rainfall was below average along the coast and above average </a:t>
            </a:r>
            <a:r>
              <a:rPr lang="en-US" altLang="en-US" sz="1800" b="1" kern="1200" dirty="0">
                <a:solidFill>
                  <a:srgbClr val="FFFFFF"/>
                </a:solidFill>
                <a:latin typeface="Arial" panose="020B0604020202020204" pitchFamily="34" charset="0"/>
                <a:cs typeface="Arial" panose="020B0604020202020204" pitchFamily="34" charset="0"/>
              </a:rPr>
              <a:t>in </a:t>
            </a:r>
            <a:r>
              <a:rPr lang="en-US" altLang="en-US" sz="1800" b="1" kern="1200" dirty="0" smtClean="0">
                <a:solidFill>
                  <a:srgbClr val="FFFFFF"/>
                </a:solidFill>
                <a:latin typeface="Arial" panose="020B0604020202020204" pitchFamily="34" charset="0"/>
                <a:cs typeface="Arial" panose="020B0604020202020204" pitchFamily="34" charset="0"/>
              </a:rPr>
              <a:t>interior Central Africa.  </a:t>
            </a:r>
            <a:r>
              <a:rPr lang="en-US" altLang="en-US" sz="1800" b="1" kern="1200" dirty="0">
                <a:solidFill>
                  <a:srgbClr val="FFFFFF"/>
                </a:solidFill>
                <a:latin typeface="Arial" panose="020B0604020202020204" pitchFamily="34" charset="0"/>
                <a:cs typeface="Arial" panose="020B0604020202020204" pitchFamily="34" charset="0"/>
              </a:rPr>
              <a:t>In East Africa, </a:t>
            </a:r>
            <a:r>
              <a:rPr lang="en-US" altLang="en-US" sz="1800" b="1" kern="1200" dirty="0" smtClean="0">
                <a:solidFill>
                  <a:srgbClr val="FFFFFF"/>
                </a:solidFill>
                <a:latin typeface="Arial" panose="020B0604020202020204" pitchFamily="34" charset="0"/>
                <a:cs typeface="Arial" panose="020B0604020202020204" pitchFamily="34" charset="0"/>
              </a:rPr>
              <a:t>rainfall was above average in much of the Greater Horn of Africa, except for eastern </a:t>
            </a:r>
            <a:r>
              <a:rPr lang="en-US" altLang="en-US" sz="1800" b="1" kern="1200" dirty="0">
                <a:solidFill>
                  <a:srgbClr val="FFFFFF"/>
                </a:solidFill>
                <a:latin typeface="Arial" panose="020B0604020202020204" pitchFamily="34" charset="0"/>
                <a:cs typeface="Arial" panose="020B0604020202020204" pitchFamily="34" charset="0"/>
              </a:rPr>
              <a:t>Kenya and southern Somalia.  </a:t>
            </a:r>
            <a:r>
              <a:rPr lang="en-US" altLang="en-US" sz="1800" b="1" kern="1200" dirty="0" smtClean="0">
                <a:solidFill>
                  <a:srgbClr val="FFFFFF"/>
                </a:solidFill>
                <a:latin typeface="Arial" panose="020B0604020202020204" pitchFamily="34" charset="0"/>
                <a:cs typeface="Arial" panose="020B0604020202020204" pitchFamily="34" charset="0"/>
              </a:rPr>
              <a:t>Rainfall was above average in southern Africa.</a:t>
            </a:r>
          </a:p>
          <a:p>
            <a:endParaRPr lang="en-US" altLang="en-US" sz="600" b="1" dirty="0">
              <a:solidFill>
                <a:schemeClr val="bg1"/>
              </a:solidFill>
              <a:latin typeface="Arial" panose="020B0604020202020204" pitchFamily="34" charset="0"/>
              <a:cs typeface="Arial" panose="020B0604020202020204" pitchFamily="34" charset="0"/>
            </a:endParaRPr>
          </a:p>
          <a:p>
            <a:pPr algn="just"/>
            <a:r>
              <a:rPr lang="en-US" altLang="en-US" sz="1800" b="1" kern="1200" dirty="0">
                <a:solidFill>
                  <a:srgbClr val="FFFFFF"/>
                </a:solidFill>
                <a:latin typeface="Arial" panose="020B0604020202020204" pitchFamily="34" charset="0"/>
                <a:cs typeface="Arial" panose="020B0604020202020204" pitchFamily="34" charset="0"/>
              </a:rPr>
              <a:t>During the past 7 days, the West Africa monsoon continued its withdrawal.  However, the western end of the Sahel </a:t>
            </a:r>
            <a:r>
              <a:rPr lang="en-US" altLang="en-US" sz="1800" b="1" kern="1200" dirty="0" smtClean="0">
                <a:solidFill>
                  <a:srgbClr val="FFFFFF"/>
                </a:solidFill>
                <a:latin typeface="Arial" panose="020B0604020202020204" pitchFamily="34" charset="0"/>
                <a:cs typeface="Arial" panose="020B0604020202020204" pitchFamily="34" charset="0"/>
              </a:rPr>
              <a:t>and the Gulf of Guinea region registered </a:t>
            </a:r>
            <a:r>
              <a:rPr lang="en-US" altLang="en-US" sz="1800" b="1" kern="1200" dirty="0">
                <a:solidFill>
                  <a:srgbClr val="FFFFFF"/>
                </a:solidFill>
                <a:latin typeface="Arial" panose="020B0604020202020204" pitchFamily="34" charset="0"/>
                <a:cs typeface="Arial" panose="020B0604020202020204" pitchFamily="34" charset="0"/>
              </a:rPr>
              <a:t>moderate </a:t>
            </a:r>
            <a:r>
              <a:rPr lang="en-US" altLang="en-US" sz="1800" b="1" kern="1200" dirty="0" smtClean="0">
                <a:solidFill>
                  <a:srgbClr val="FFFFFF"/>
                </a:solidFill>
                <a:latin typeface="Arial" panose="020B0604020202020204" pitchFamily="34" charset="0"/>
                <a:cs typeface="Arial" panose="020B0604020202020204" pitchFamily="34" charset="0"/>
              </a:rPr>
              <a:t>the heavy rains.  </a:t>
            </a:r>
            <a:r>
              <a:rPr lang="en-US" altLang="en-US" sz="1800" b="1" kern="1200" dirty="0">
                <a:solidFill>
                  <a:srgbClr val="FFFFFF"/>
                </a:solidFill>
                <a:latin typeface="Arial" panose="020B0604020202020204" pitchFamily="34" charset="0"/>
                <a:cs typeface="Arial" panose="020B0604020202020204" pitchFamily="34" charset="0"/>
              </a:rPr>
              <a:t>In Central Africa, light rains sustained moisture deficits </a:t>
            </a:r>
            <a:r>
              <a:rPr lang="en-US" altLang="en-US" sz="1800" b="1" kern="1200" dirty="0" smtClean="0">
                <a:solidFill>
                  <a:srgbClr val="FFFFFF"/>
                </a:solidFill>
                <a:latin typeface="Arial" panose="020B0604020202020204" pitchFamily="34" charset="0"/>
                <a:cs typeface="Arial" panose="020B0604020202020204" pitchFamily="34" charset="0"/>
              </a:rPr>
              <a:t>along the coast, </a:t>
            </a:r>
            <a:r>
              <a:rPr lang="en-US" altLang="en-US" sz="1800" b="1" kern="1200" dirty="0">
                <a:solidFill>
                  <a:srgbClr val="FFFFFF"/>
                </a:solidFill>
                <a:latin typeface="Arial" panose="020B0604020202020204" pitchFamily="34" charset="0"/>
                <a:cs typeface="Arial" panose="020B0604020202020204" pitchFamily="34" charset="0"/>
              </a:rPr>
              <a:t>while moderate rains </a:t>
            </a:r>
            <a:r>
              <a:rPr lang="en-US" altLang="en-US" sz="1800" b="1" kern="1200" dirty="0" smtClean="0">
                <a:solidFill>
                  <a:srgbClr val="FFFFFF"/>
                </a:solidFill>
                <a:latin typeface="Arial" panose="020B0604020202020204" pitchFamily="34" charset="0"/>
                <a:cs typeface="Arial" panose="020B0604020202020204" pitchFamily="34" charset="0"/>
              </a:rPr>
              <a:t>resulted </a:t>
            </a:r>
            <a:r>
              <a:rPr lang="en-US" altLang="en-US" sz="1800" b="1" kern="1200" dirty="0">
                <a:solidFill>
                  <a:srgbClr val="FFFFFF"/>
                </a:solidFill>
                <a:latin typeface="Arial" panose="020B0604020202020204" pitchFamily="34" charset="0"/>
                <a:cs typeface="Arial" panose="020B0604020202020204" pitchFamily="34" charset="0"/>
              </a:rPr>
              <a:t>in moisture surpluses </a:t>
            </a:r>
            <a:r>
              <a:rPr lang="en-US" altLang="en-US" sz="1800" b="1" kern="1200" dirty="0" smtClean="0">
                <a:solidFill>
                  <a:srgbClr val="FFFFFF"/>
                </a:solidFill>
                <a:latin typeface="Arial" panose="020B0604020202020204" pitchFamily="34" charset="0"/>
                <a:cs typeface="Arial" panose="020B0604020202020204" pitchFamily="34" charset="0"/>
              </a:rPr>
              <a:t>in the interior.  </a:t>
            </a:r>
            <a:r>
              <a:rPr lang="en-US" altLang="en-US" sz="1800" b="1" kern="1200" dirty="0">
                <a:solidFill>
                  <a:srgbClr val="FFFFFF"/>
                </a:solidFill>
                <a:latin typeface="Arial" panose="020B0604020202020204" pitchFamily="34" charset="0"/>
                <a:cs typeface="Arial" panose="020B0604020202020204" pitchFamily="34" charset="0"/>
              </a:rPr>
              <a:t>In East Africa, heavy rains returned to western Ethiopia, </a:t>
            </a:r>
            <a:r>
              <a:rPr lang="en-US" altLang="en-US" sz="1800" b="1" kern="1200" dirty="0" smtClean="0">
                <a:solidFill>
                  <a:srgbClr val="FFFFFF"/>
                </a:solidFill>
                <a:latin typeface="Arial" panose="020B0604020202020204" pitchFamily="34" charset="0"/>
                <a:cs typeface="Arial" panose="020B0604020202020204" pitchFamily="34" charset="0"/>
              </a:rPr>
              <a:t>while drier than normal </a:t>
            </a:r>
            <a:r>
              <a:rPr lang="en-US" altLang="en-US" sz="1800" b="1" kern="1200" dirty="0">
                <a:solidFill>
                  <a:srgbClr val="FFFFFF"/>
                </a:solidFill>
                <a:latin typeface="Arial" panose="020B0604020202020204" pitchFamily="34" charset="0"/>
                <a:cs typeface="Arial" panose="020B0604020202020204" pitchFamily="34" charset="0"/>
              </a:rPr>
              <a:t>conditions prevailed over eastern Kenya and southern Somalia.  In Southern Africa, moderate to heavy rains </a:t>
            </a:r>
            <a:r>
              <a:rPr lang="en-US" altLang="en-US" sz="1800" b="1" kern="1200" dirty="0" smtClean="0">
                <a:solidFill>
                  <a:srgbClr val="FFFFFF"/>
                </a:solidFill>
                <a:latin typeface="Arial" panose="020B0604020202020204" pitchFamily="34" charset="0"/>
                <a:cs typeface="Arial" panose="020B0604020202020204" pitchFamily="34" charset="0"/>
              </a:rPr>
              <a:t>resulted </a:t>
            </a:r>
            <a:r>
              <a:rPr lang="en-US" altLang="en-US" sz="1800" b="1" kern="1200" dirty="0">
                <a:solidFill>
                  <a:srgbClr val="FFFFFF"/>
                </a:solidFill>
                <a:latin typeface="Arial" panose="020B0604020202020204" pitchFamily="34" charset="0"/>
                <a:cs typeface="Arial" panose="020B0604020202020204" pitchFamily="34" charset="0"/>
              </a:rPr>
              <a:t>in moisture surpluses in </a:t>
            </a:r>
            <a:r>
              <a:rPr lang="en-US" altLang="en-US" sz="1800" b="1" kern="1200" dirty="0" smtClean="0">
                <a:solidFill>
                  <a:srgbClr val="FFFFFF"/>
                </a:solidFill>
                <a:latin typeface="Arial" panose="020B0604020202020204" pitchFamily="34" charset="0"/>
                <a:cs typeface="Arial" panose="020B0604020202020204" pitchFamily="34" charset="0"/>
              </a:rPr>
              <a:t>many areas in the region. </a:t>
            </a:r>
            <a:endParaRPr lang="en-US" altLang="en-US" sz="1800" b="1" kern="1200" dirty="0">
              <a:solidFill>
                <a:srgbClr val="FFFFFF"/>
              </a:solidFill>
              <a:latin typeface="Arial" panose="020B0604020202020204" pitchFamily="34" charset="0"/>
              <a:cs typeface="Arial" panose="020B0604020202020204" pitchFamily="34" charset="0"/>
            </a:endParaRPr>
          </a:p>
          <a:p>
            <a:endParaRPr lang="en-US" altLang="en-US" sz="1000" b="1" kern="1200" dirty="0">
              <a:solidFill>
                <a:srgbClr val="FFFFFF"/>
              </a:solidFill>
              <a:latin typeface="Arial" panose="020B0604020202020204" pitchFamily="34" charset="0"/>
              <a:cs typeface="Arial" panose="020B0604020202020204" pitchFamily="34" charset="0"/>
            </a:endParaRPr>
          </a:p>
          <a:p>
            <a:pPr algn="just"/>
            <a:r>
              <a:rPr lang="en-US" altLang="en-US" sz="1800" b="1" dirty="0">
                <a:solidFill>
                  <a:schemeClr val="bg1"/>
                </a:solidFill>
                <a:latin typeface="Arial" panose="020B0604020202020204" pitchFamily="34" charset="0"/>
              </a:rPr>
              <a:t>There is an increased chance for rainfall to exceed 50 mm over portions of the northern areas of Central Africa for both week-1 </a:t>
            </a:r>
            <a:r>
              <a:rPr lang="en-US" altLang="en-US" sz="1800" b="1" dirty="0" smtClean="0">
                <a:solidFill>
                  <a:schemeClr val="bg1"/>
                </a:solidFill>
                <a:latin typeface="Arial" panose="020B0604020202020204" pitchFamily="34" charset="0"/>
              </a:rPr>
              <a:t>and week-2.</a:t>
            </a:r>
            <a:endParaRPr lang="en-US" altLang="en-US" sz="1800" b="1" dirty="0">
              <a:solidFill>
                <a:schemeClr val="bg1"/>
              </a:solidFill>
              <a:latin typeface="Arial" panose="020B0604020202020204" pitchFamily="34" charset="0"/>
            </a:endParaRPr>
          </a:p>
          <a:p>
            <a:endParaRPr lang="en-US" altLang="en-US" sz="1800" b="1" kern="1200" dirty="0">
              <a:solidFill>
                <a:srgbClr val="FFFFFF"/>
              </a:solidFill>
              <a:latin typeface="Arial" panose="020B0604020202020204" pitchFamily="34" charset="0"/>
              <a:cs typeface="Arial" panose="020B0604020202020204" pitchFamily="34" charset="0"/>
            </a:endParaRPr>
          </a:p>
          <a:p>
            <a:endParaRPr lang="en-US" altLang="en-US" sz="1800" b="1" dirty="0">
              <a:solidFill>
                <a:schemeClr val="bg1"/>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00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4" name="Rectangle 5">
            <a:extLst>
              <a:ext uri="{FF2B5EF4-FFF2-40B4-BE49-F238E27FC236}">
                <a16:creationId xmlns:a16="http://schemas.microsoft.com/office/drawing/2014/main" id="{3FFEE440-DD80-4946-8112-21B498022674}"/>
              </a:ext>
            </a:extLst>
          </p:cNvPr>
          <p:cNvSpPr>
            <a:spLocks noChangeArrowheads="1"/>
          </p:cNvSpPr>
          <p:nvPr/>
        </p:nvSpPr>
        <p:spPr bwMode="auto">
          <a:xfrm>
            <a:off x="304800" y="1981200"/>
            <a:ext cx="8458200" cy="4343400"/>
          </a:xfrm>
          <a:prstGeom prst="rect">
            <a:avLst/>
          </a:prstGeom>
          <a:noFill/>
          <a:ln w="9525">
            <a:noFill/>
            <a:miter lim="800000"/>
            <a:headEnd/>
            <a:tailEnd/>
          </a:ln>
        </p:spPr>
        <p:txBody>
          <a:bodyPr/>
          <a:lstStyle/>
          <a:p>
            <a:pPr marL="285750" indent="-285750" algn="just">
              <a:buFont typeface="Arial" panose="020B0604020202020204" pitchFamily="34" charset="0"/>
              <a:buChar char="•"/>
            </a:pPr>
            <a:r>
              <a:rPr lang="en-US" altLang="en-US" b="1" dirty="0" smtClean="0">
                <a:solidFill>
                  <a:schemeClr val="bg1"/>
                </a:solidFill>
                <a:latin typeface="Arial" panose="020B0604020202020204" pitchFamily="34" charset="0"/>
                <a:cs typeface="Arial" panose="020B0604020202020204" pitchFamily="34" charset="0"/>
              </a:rPr>
              <a:t>The </a:t>
            </a:r>
            <a:r>
              <a:rPr lang="en-US" altLang="en-US" b="1" dirty="0">
                <a:solidFill>
                  <a:schemeClr val="bg1"/>
                </a:solidFill>
                <a:latin typeface="Arial" panose="020B0604020202020204" pitchFamily="34" charset="0"/>
                <a:cs typeface="Arial" panose="020B0604020202020204" pitchFamily="34" charset="0"/>
              </a:rPr>
              <a:t>West Africa monsoon continued </a:t>
            </a:r>
            <a:r>
              <a:rPr lang="en-US" altLang="en-US" b="1" dirty="0" smtClean="0">
                <a:solidFill>
                  <a:schemeClr val="bg1"/>
                </a:solidFill>
                <a:latin typeface="Arial" panose="020B0604020202020204" pitchFamily="34" charset="0"/>
                <a:cs typeface="Arial" panose="020B0604020202020204" pitchFamily="34" charset="0"/>
              </a:rPr>
              <a:t>to retreat.  </a:t>
            </a:r>
            <a:r>
              <a:rPr lang="en-US" altLang="en-US" b="1" dirty="0">
                <a:solidFill>
                  <a:schemeClr val="bg1"/>
                </a:solidFill>
                <a:latin typeface="Arial" panose="020B0604020202020204" pitchFamily="34" charset="0"/>
                <a:cs typeface="Arial" panose="020B0604020202020204" pitchFamily="34" charset="0"/>
              </a:rPr>
              <a:t>However, the western end of the Sahel registered </a:t>
            </a:r>
            <a:r>
              <a:rPr lang="en-US" altLang="en-US" b="1" dirty="0" smtClean="0">
                <a:solidFill>
                  <a:schemeClr val="bg1"/>
                </a:solidFill>
                <a:latin typeface="Arial" panose="020B0604020202020204" pitchFamily="34" charset="0"/>
                <a:cs typeface="Arial" panose="020B0604020202020204" pitchFamily="34" charset="0"/>
              </a:rPr>
              <a:t>significant rainfall amounts.  Heavy </a:t>
            </a:r>
            <a:r>
              <a:rPr lang="en-US" altLang="en-US" b="1" dirty="0">
                <a:solidFill>
                  <a:schemeClr val="bg1"/>
                </a:solidFill>
                <a:latin typeface="Arial" panose="020B0604020202020204" pitchFamily="34" charset="0"/>
                <a:cs typeface="Arial" panose="020B0604020202020204" pitchFamily="34" charset="0"/>
              </a:rPr>
              <a:t>rains returned to western Ethiopia, while </a:t>
            </a:r>
            <a:r>
              <a:rPr lang="en-US" altLang="en-US" b="1" dirty="0" smtClean="0">
                <a:solidFill>
                  <a:schemeClr val="bg1"/>
                </a:solidFill>
                <a:latin typeface="Arial" panose="020B0604020202020204" pitchFamily="34" charset="0"/>
                <a:cs typeface="Arial" panose="020B0604020202020204" pitchFamily="34" charset="0"/>
              </a:rPr>
              <a:t>the short rainfall season is equatorial East Africa is off to a slow start.  Moderate </a:t>
            </a:r>
            <a:r>
              <a:rPr lang="en-US" altLang="en-US" b="1" dirty="0">
                <a:solidFill>
                  <a:schemeClr val="bg1"/>
                </a:solidFill>
                <a:latin typeface="Arial" panose="020B0604020202020204" pitchFamily="34" charset="0"/>
                <a:cs typeface="Arial" panose="020B0604020202020204" pitchFamily="34" charset="0"/>
              </a:rPr>
              <a:t>to heavy </a:t>
            </a:r>
            <a:r>
              <a:rPr lang="en-US" altLang="en-US" b="1" dirty="0" smtClean="0">
                <a:solidFill>
                  <a:schemeClr val="bg1"/>
                </a:solidFill>
                <a:latin typeface="Arial" panose="020B0604020202020204" pitchFamily="34" charset="0"/>
                <a:cs typeface="Arial" panose="020B0604020202020204" pitchFamily="34" charset="0"/>
              </a:rPr>
              <a:t>rains resulted </a:t>
            </a:r>
            <a:r>
              <a:rPr lang="en-US" altLang="en-US" b="1" dirty="0">
                <a:solidFill>
                  <a:schemeClr val="bg1"/>
                </a:solidFill>
                <a:latin typeface="Arial" panose="020B0604020202020204" pitchFamily="34" charset="0"/>
                <a:cs typeface="Arial" panose="020B0604020202020204" pitchFamily="34" charset="0"/>
              </a:rPr>
              <a:t>in moisture surpluses in </a:t>
            </a:r>
            <a:r>
              <a:rPr lang="en-US" altLang="en-US" b="1" dirty="0" smtClean="0">
                <a:solidFill>
                  <a:schemeClr val="bg1"/>
                </a:solidFill>
                <a:latin typeface="Arial" panose="020B0604020202020204" pitchFamily="34" charset="0"/>
                <a:cs typeface="Arial" panose="020B0604020202020204" pitchFamily="34" charset="0"/>
              </a:rPr>
              <a:t>portions of southern Africa. </a:t>
            </a:r>
            <a:endParaRPr lang="en-US" altLang="en-US"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altLang="en-US"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en-US" b="1" dirty="0">
                <a:solidFill>
                  <a:schemeClr val="bg1"/>
                </a:solidFill>
                <a:latin typeface="Arial" panose="020B0604020202020204" pitchFamily="34" charset="0"/>
                <a:cs typeface="Arial" panose="020B0604020202020204" pitchFamily="34" charset="0"/>
              </a:rPr>
              <a:t>The week-1 and week-2 forecasts call for an increased chance for </a:t>
            </a:r>
            <a:r>
              <a:rPr lang="en-US" altLang="en-US" b="1" dirty="0" smtClean="0">
                <a:solidFill>
                  <a:schemeClr val="bg1"/>
                </a:solidFill>
                <a:latin typeface="Arial" panose="020B0604020202020204" pitchFamily="34" charset="0"/>
                <a:cs typeface="Arial" panose="020B0604020202020204" pitchFamily="34" charset="0"/>
              </a:rPr>
              <a:t>rainfall to exceed 50 mm over parts of the northern areas in Central </a:t>
            </a:r>
            <a:r>
              <a:rPr lang="en-US" altLang="en-US" b="1" dirty="0">
                <a:solidFill>
                  <a:schemeClr val="bg1"/>
                </a:solidFill>
                <a:latin typeface="Arial" panose="020B0604020202020204" pitchFamily="34" charset="0"/>
                <a:cs typeface="Arial" panose="020B0604020202020204" pitchFamily="34" charset="0"/>
              </a:rPr>
              <a:t>Africa.</a:t>
            </a:r>
            <a:endParaRPr lang="en-US" altLang="en-US"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6800" y="1213104"/>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7" name="Text Box 8">
            <a:extLst>
              <a:ext uri="{FF2B5EF4-FFF2-40B4-BE49-F238E27FC236}">
                <a16:creationId xmlns:a16="http://schemas.microsoft.com/office/drawing/2014/main" id="{6E8EA6AA-748A-2B4D-BB8E-A2C89C4386AA}"/>
              </a:ext>
            </a:extLst>
          </p:cNvPr>
          <p:cNvSpPr txBox="1">
            <a:spLocks noChangeArrowheads="1"/>
          </p:cNvSpPr>
          <p:nvPr/>
        </p:nvSpPr>
        <p:spPr bwMode="auto">
          <a:xfrm>
            <a:off x="79248" y="5103674"/>
            <a:ext cx="8991600" cy="1754326"/>
          </a:xfrm>
          <a:prstGeom prst="rect">
            <a:avLst/>
          </a:prstGeom>
          <a:noFill/>
          <a:ln w="9525">
            <a:noFill/>
            <a:miter lim="800000"/>
            <a:headEnd/>
            <a:tailEnd/>
          </a:ln>
        </p:spPr>
        <p:txBody>
          <a:bodyPr wrap="square">
            <a:spAutoFit/>
          </a:bodyPr>
          <a:lstStyle/>
          <a:p>
            <a:pPr algn="just" eaLnBrk="1" hangingPunct="1">
              <a:lnSpc>
                <a:spcPct val="90000"/>
              </a:lnSpc>
              <a:spcBef>
                <a:spcPct val="50000"/>
              </a:spcBef>
              <a:buFontTx/>
              <a:buNone/>
            </a:pPr>
            <a:r>
              <a:rPr lang="en-US" altLang="en-US" sz="1200" b="1" dirty="0">
                <a:solidFill>
                  <a:schemeClr val="bg1"/>
                </a:solidFill>
                <a:latin typeface="Arial" panose="020B0604020202020204" pitchFamily="34" charset="0"/>
              </a:rPr>
              <a:t>During the past 90 days, </a:t>
            </a:r>
            <a:r>
              <a:rPr lang="en-US" altLang="en-US" sz="1200" b="1" dirty="0" smtClean="0">
                <a:solidFill>
                  <a:schemeClr val="bg1"/>
                </a:solidFill>
                <a:latin typeface="Arial" panose="020B0604020202020204" pitchFamily="34" charset="0"/>
              </a:rPr>
              <a:t>in </a:t>
            </a:r>
            <a:r>
              <a:rPr lang="en-US" altLang="en-US" sz="1200" b="1" dirty="0">
                <a:solidFill>
                  <a:schemeClr val="bg1"/>
                </a:solidFill>
                <a:latin typeface="Arial" panose="020B0604020202020204" pitchFamily="34" charset="0"/>
              </a:rPr>
              <a:t>West Africa, above-average rainfall was observed across much of the Sahel from Senegal eastward to Chad</a:t>
            </a:r>
            <a:r>
              <a:rPr lang="en-US" altLang="en-US" sz="1200" b="1" dirty="0" smtClean="0">
                <a:solidFill>
                  <a:schemeClr val="bg1"/>
                </a:solidFill>
                <a:latin typeface="Arial" panose="020B0604020202020204" pitchFamily="34" charset="0"/>
              </a:rPr>
              <a:t>.  </a:t>
            </a:r>
            <a:r>
              <a:rPr lang="en-US" altLang="en-US" sz="1200" b="1" dirty="0">
                <a:solidFill>
                  <a:schemeClr val="bg1"/>
                </a:solidFill>
                <a:latin typeface="Arial" panose="020B0604020202020204" pitchFamily="34" charset="0"/>
              </a:rPr>
              <a:t>In contrast, rainfall was below-average over the southern areas of the Gulf of Guinea region with totals ranging between 100 and 300 mm (50 to 200 mm below the mean). </a:t>
            </a:r>
            <a:r>
              <a:rPr lang="en-US" altLang="en-US" sz="1200" b="1" dirty="0" smtClean="0">
                <a:solidFill>
                  <a:schemeClr val="bg1"/>
                </a:solidFill>
                <a:latin typeface="Arial" panose="020B0604020202020204" pitchFamily="34" charset="0"/>
              </a:rPr>
              <a:t>The moisture deficits extended to western Central Africa in the area encompassing Cameroon, Gabon and southeastern Congo.  Rainfall </a:t>
            </a:r>
            <a:r>
              <a:rPr lang="en-US" altLang="en-US" sz="1200" b="1" dirty="0">
                <a:solidFill>
                  <a:schemeClr val="bg1"/>
                </a:solidFill>
                <a:latin typeface="Arial" panose="020B0604020202020204" pitchFamily="34" charset="0"/>
              </a:rPr>
              <a:t>was much above-average </a:t>
            </a:r>
            <a:r>
              <a:rPr lang="en-US" altLang="en-US" sz="1200" b="1" dirty="0" smtClean="0">
                <a:solidFill>
                  <a:schemeClr val="bg1"/>
                </a:solidFill>
                <a:latin typeface="Arial" panose="020B0604020202020204" pitchFamily="34" charset="0"/>
              </a:rPr>
              <a:t>in the remainder of Central Africa from southern Chad to the northern two third of DRC.  Rainfall was locally below average in southeastern DRC.  In </a:t>
            </a:r>
            <a:r>
              <a:rPr lang="en-US" altLang="en-US" sz="1200" b="1" dirty="0">
                <a:solidFill>
                  <a:schemeClr val="bg1"/>
                </a:solidFill>
                <a:latin typeface="Arial" panose="020B0604020202020204" pitchFamily="34" charset="0"/>
              </a:rPr>
              <a:t>East Africa, the heaviest amounts 1000 to 1500 mm (over 500 mm above the mean) occurred over the Ethiopian </a:t>
            </a:r>
            <a:r>
              <a:rPr lang="en-US" altLang="en-US" sz="1200" b="1" dirty="0" smtClean="0">
                <a:solidFill>
                  <a:schemeClr val="bg1"/>
                </a:solidFill>
                <a:latin typeface="Arial" panose="020B0604020202020204" pitchFamily="34" charset="0"/>
              </a:rPr>
              <a:t>Highlands and locally over southern Sudan.  </a:t>
            </a:r>
            <a:r>
              <a:rPr lang="en-US" altLang="en-US" sz="1200" b="1" dirty="0">
                <a:solidFill>
                  <a:schemeClr val="bg1"/>
                </a:solidFill>
                <a:latin typeface="Arial" panose="020B0604020202020204" pitchFamily="34" charset="0"/>
              </a:rPr>
              <a:t>Well above-average rainfall (over 300 mm above the mean) was also observed </a:t>
            </a:r>
            <a:r>
              <a:rPr lang="en-US" altLang="en-US" sz="1200" b="1" dirty="0" smtClean="0">
                <a:solidFill>
                  <a:schemeClr val="bg1"/>
                </a:solidFill>
                <a:latin typeface="Arial" panose="020B0604020202020204" pitchFamily="34" charset="0"/>
              </a:rPr>
              <a:t>over south Sudan and Uganda.  Rainfall was below-average over eastern Kenya and southern Somalia.  In southern Africa, moisture surpluses prevailed over Zambia, Zimbabwe, and the northern tip of Madagascar.  Rainfall was below-average on eastern South Africa.</a:t>
            </a:r>
            <a:endParaRPr lang="en-US" altLang="en-US" sz="1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06181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8" name="Text Box 8">
            <a:extLst>
              <a:ext uri="{FF2B5EF4-FFF2-40B4-BE49-F238E27FC236}">
                <a16:creationId xmlns:a16="http://schemas.microsoft.com/office/drawing/2014/main" id="{4CD0768F-CA73-BB48-A03D-68AD038359AF}"/>
              </a:ext>
            </a:extLst>
          </p:cNvPr>
          <p:cNvSpPr txBox="1">
            <a:spLocks noChangeArrowheads="1"/>
          </p:cNvSpPr>
          <p:nvPr/>
        </p:nvSpPr>
        <p:spPr bwMode="auto">
          <a:xfrm>
            <a:off x="79248" y="5105400"/>
            <a:ext cx="8991600" cy="1255728"/>
          </a:xfrm>
          <a:prstGeom prst="rect">
            <a:avLst/>
          </a:prstGeom>
          <a:noFill/>
          <a:ln w="9525">
            <a:noFill/>
            <a:miter lim="800000"/>
            <a:headEnd/>
            <a:tailEnd/>
          </a:ln>
        </p:spPr>
        <p:txBody>
          <a:bodyPr wrap="square">
            <a:spAutoFit/>
          </a:bodyPr>
          <a:lstStyle/>
          <a:p>
            <a:pPr algn="just" eaLnBrk="1" hangingPunct="1">
              <a:lnSpc>
                <a:spcPct val="90000"/>
              </a:lnSpc>
              <a:spcBef>
                <a:spcPct val="50000"/>
              </a:spcBef>
              <a:buFontTx/>
              <a:buNone/>
            </a:pPr>
            <a:r>
              <a:rPr lang="en-US" altLang="en-US" sz="1200" b="1" dirty="0">
                <a:solidFill>
                  <a:schemeClr val="bg1"/>
                </a:solidFill>
                <a:latin typeface="Arial" panose="020B0604020202020204" pitchFamily="34" charset="0"/>
              </a:rPr>
              <a:t>During the past 30 days, above-average rainfall prevailed over much of West Africa in the areas including the </a:t>
            </a:r>
            <a:r>
              <a:rPr lang="en-US" altLang="en-US" sz="1200" b="1" dirty="0" smtClean="0">
                <a:solidFill>
                  <a:schemeClr val="bg1"/>
                </a:solidFill>
                <a:latin typeface="Arial" panose="020B0604020202020204" pitchFamily="34" charset="0"/>
              </a:rPr>
              <a:t>western end of the Sahel </a:t>
            </a:r>
            <a:r>
              <a:rPr lang="en-US" altLang="en-US" sz="1200" b="1" dirty="0">
                <a:solidFill>
                  <a:schemeClr val="bg1"/>
                </a:solidFill>
                <a:latin typeface="Arial" panose="020B0604020202020204" pitchFamily="34" charset="0"/>
              </a:rPr>
              <a:t>and the Gulf of Guinea region, where totals exceeded 300 mm. </a:t>
            </a:r>
            <a:r>
              <a:rPr lang="en-US" altLang="en-US" sz="1200" b="1" dirty="0" smtClean="0">
                <a:solidFill>
                  <a:schemeClr val="bg1"/>
                </a:solidFill>
                <a:latin typeface="Arial" panose="020B0604020202020204" pitchFamily="34" charset="0"/>
              </a:rPr>
              <a:t>In Central Africa, rainfall was below average along the coastal areas and the eastern half of DRC.  Rainfall was above average in western DRC extending into Congo.  Rainfall was also above average over southern Chad.  In East Africa, </a:t>
            </a:r>
            <a:r>
              <a:rPr lang="en-US" altLang="en-US" sz="1200" b="1" dirty="0">
                <a:solidFill>
                  <a:schemeClr val="bg1"/>
                </a:solidFill>
                <a:latin typeface="Arial" panose="020B0604020202020204" pitchFamily="34" charset="0"/>
              </a:rPr>
              <a:t>moisture surpluses prevailed over the Ethiopian Highlands and southern Sudan.  </a:t>
            </a:r>
            <a:r>
              <a:rPr lang="en-US" altLang="en-US" sz="1200" b="1" dirty="0" smtClean="0">
                <a:solidFill>
                  <a:schemeClr val="bg1"/>
                </a:solidFill>
                <a:latin typeface="Arial" panose="020B0604020202020204" pitchFamily="34" charset="0"/>
              </a:rPr>
              <a:t>Above average rainfall was also observed over much of South Sudan and Uganda.  In </a:t>
            </a:r>
            <a:r>
              <a:rPr lang="en-US" altLang="en-US" sz="1200" b="1" dirty="0">
                <a:solidFill>
                  <a:schemeClr val="bg1"/>
                </a:solidFill>
                <a:latin typeface="Arial" panose="020B0604020202020204" pitchFamily="34" charset="0"/>
              </a:rPr>
              <a:t>contrast</a:t>
            </a:r>
            <a:r>
              <a:rPr lang="en-US" altLang="en-US" sz="1200" b="1" dirty="0" smtClean="0">
                <a:solidFill>
                  <a:schemeClr val="bg1"/>
                </a:solidFill>
                <a:latin typeface="Arial" panose="020B0604020202020204" pitchFamily="34" charset="0"/>
              </a:rPr>
              <a:t>, rainfall was below average over eastern Kenya and southern Somalia.  In Southern Africa, rainfall was above average over Zambia, Zimbabwe, and Malawi.  Rainfall was below average over eastern South Africa.</a:t>
            </a:r>
            <a:endParaRPr lang="en-US" altLang="en-US" sz="1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79482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366748"/>
            <a:ext cx="8991600" cy="14219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latin typeface="Arial" panose="020B0604020202020204" pitchFamily="34" charset="0"/>
              </a:rPr>
              <a:t>During the past 7 days, </a:t>
            </a:r>
            <a:r>
              <a:rPr lang="en-US" altLang="en-US" sz="1200" b="1" dirty="0" smtClean="0">
                <a:solidFill>
                  <a:schemeClr val="bg1"/>
                </a:solidFill>
                <a:latin typeface="Arial" panose="020B0604020202020204" pitchFamily="34" charset="0"/>
              </a:rPr>
              <a:t>the West Africa monsoon continued its withdrawal.  However, the western end of the Sahel registered moderate rains approaching 100 to 150 mm (25-50 mm above the mean) locally over central Senegal.  Moderate to heavy rains (50 to 150 mm; 25-100 mm above the mean) fell over the Gulf of Guinea region from Guinea to western Ghana.  Rainfall was heavy in pockets over Nigeria.  In Central Africa, light rains sustained moisture deficits in Cameroon and Gabon, while moderate rains (50 – 150 mm) resulted in moisture surpluses over portions of CAR, Congo, and DRC.  In East Africa, heavy rains returned to western Ethiopia, while light rains or dry conditions prevailed over eastern Kenya and southern Somalia.  In Southern Africa, moderate to heavy rains (50-150 mm; 10-100mm </a:t>
            </a:r>
            <a:r>
              <a:rPr lang="en-US" altLang="en-US" sz="1200" b="1" dirty="0">
                <a:solidFill>
                  <a:schemeClr val="bg1"/>
                </a:solidFill>
                <a:latin typeface="Arial" panose="020B0604020202020204" pitchFamily="34" charset="0"/>
              </a:rPr>
              <a:t>a</a:t>
            </a:r>
            <a:r>
              <a:rPr lang="en-US" altLang="en-US" sz="1200" b="1" dirty="0" smtClean="0">
                <a:solidFill>
                  <a:schemeClr val="bg1"/>
                </a:solidFill>
                <a:latin typeface="Arial" panose="020B0604020202020204" pitchFamily="34" charset="0"/>
              </a:rPr>
              <a:t>bove the mean) resulted in moisture surpluses in the area encompassing Zambia, southern Tanzania, and Malawi. </a:t>
            </a:r>
            <a:endParaRPr lang="en-US" altLang="en-US" sz="1200" b="1" dirty="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13" name="Text Box 3">
            <a:extLst>
              <a:ext uri="{FF2B5EF4-FFF2-40B4-BE49-F238E27FC236}">
                <a16:creationId xmlns:a16="http://schemas.microsoft.com/office/drawing/2014/main" id="{87D1E3F2-FD57-8548-A359-931CD19E96B8}"/>
              </a:ext>
            </a:extLst>
          </p:cNvPr>
          <p:cNvSpPr txBox="1">
            <a:spLocks noChangeArrowheads="1"/>
          </p:cNvSpPr>
          <p:nvPr/>
        </p:nvSpPr>
        <p:spPr bwMode="auto">
          <a:xfrm>
            <a:off x="530225" y="556260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The low level wind </a:t>
            </a:r>
            <a:r>
              <a:rPr lang="en-US" altLang="en-US" sz="1200" b="1" dirty="0">
                <a:solidFill>
                  <a:schemeClr val="bg1"/>
                </a:solidFill>
              </a:rPr>
              <a:t>anomaly (left panel) featured </a:t>
            </a:r>
            <a:r>
              <a:rPr lang="en-US" altLang="en-US" sz="1200" b="1" dirty="0" smtClean="0">
                <a:solidFill>
                  <a:schemeClr val="bg1"/>
                </a:solidFill>
              </a:rPr>
              <a:t>a prominent westerly flow pattern along the Gulf of Guinea coast and an anomalous cyclonic flow over the Arabian Peninsula.   The upper level (right panel) revealed a strengthening of the Mascarene and the St Helena High Pressure systems across southern Africa, both consistent with La Nina conditions and the moisture surpluses observed in southern Africa.  </a:t>
            </a:r>
            <a:endParaRPr lang="en-US" altLang="en-US" sz="1200" b="1" dirty="0">
              <a:solidFill>
                <a:schemeClr val="bg1"/>
              </a:solidFill>
            </a:endParaRPr>
          </a:p>
        </p:txBody>
      </p:sp>
      <p:sp>
        <p:nvSpPr>
          <p:cNvPr id="7" name="Oval 6">
            <a:extLst>
              <a:ext uri="{FF2B5EF4-FFF2-40B4-BE49-F238E27FC236}">
                <a16:creationId xmlns:a16="http://schemas.microsoft.com/office/drawing/2014/main" id="{3406FF3F-1A83-4943-AE14-D63DE432F6C1}"/>
              </a:ext>
            </a:extLst>
          </p:cNvPr>
          <p:cNvSpPr/>
          <p:nvPr/>
        </p:nvSpPr>
        <p:spPr>
          <a:xfrm rot="5041233">
            <a:off x="1380524" y="2462324"/>
            <a:ext cx="596426" cy="1627799"/>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a:extLst>
              <a:ext uri="{FF2B5EF4-FFF2-40B4-BE49-F238E27FC236}">
                <a16:creationId xmlns:a16="http://schemas.microsoft.com/office/drawing/2014/main" id="{3AAFD6DE-610B-AB4B-82A9-353A8461C5C7}"/>
              </a:ext>
            </a:extLst>
          </p:cNvPr>
          <p:cNvSpPr/>
          <p:nvPr/>
        </p:nvSpPr>
        <p:spPr>
          <a:xfrm rot="5041233">
            <a:off x="3011772" y="1864431"/>
            <a:ext cx="1626125" cy="133861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Oval 8">
            <a:extLst>
              <a:ext uri="{FF2B5EF4-FFF2-40B4-BE49-F238E27FC236}">
                <a16:creationId xmlns:a16="http://schemas.microsoft.com/office/drawing/2014/main" id="{3AAFD6DE-610B-AB4B-82A9-353A8461C5C7}"/>
              </a:ext>
            </a:extLst>
          </p:cNvPr>
          <p:cNvSpPr/>
          <p:nvPr/>
        </p:nvSpPr>
        <p:spPr>
          <a:xfrm rot="5400000">
            <a:off x="5902784" y="2480551"/>
            <a:ext cx="1905000" cy="3497099"/>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525" y="523875"/>
            <a:ext cx="3343275" cy="260032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429000"/>
            <a:ext cx="3343275" cy="2600325"/>
          </a:xfrm>
          <a:prstGeom prst="rect">
            <a:avLst/>
          </a:prstGeom>
        </p:spPr>
      </p:pic>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9226" name="Picture 15">
            <a:extLst>
              <a:ext uri="{FF2B5EF4-FFF2-40B4-BE49-F238E27FC236}">
                <a16:creationId xmlns:a16="http://schemas.microsoft.com/office/drawing/2014/main" id="{DE9F32B5-2027-FE41-BB3B-C98438CB30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23863" y="3429000"/>
            <a:ext cx="3386134" cy="263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flipV="1">
            <a:off x="3581400" y="2590196"/>
            <a:ext cx="1500994" cy="91341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V="1">
            <a:off x="609600" y="1447800"/>
            <a:ext cx="1085850" cy="216058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85613" y="914400"/>
            <a:ext cx="1524000" cy="762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D01EA5D6-1EF5-9640-90B3-63DFBE51ED44}"/>
              </a:ext>
            </a:extLst>
          </p:cNvPr>
          <p:cNvSpPr txBox="1">
            <a:spLocks noChangeArrowheads="1"/>
          </p:cNvSpPr>
          <p:nvPr/>
        </p:nvSpPr>
        <p:spPr bwMode="auto">
          <a:xfrm>
            <a:off x="85725" y="6087045"/>
            <a:ext cx="8924925" cy="611706"/>
          </a:xfrm>
          <a:prstGeom prst="rect">
            <a:avLst/>
          </a:prstGeom>
          <a:noFill/>
          <a:ln>
            <a:noFill/>
          </a:ln>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250" b="1" dirty="0">
                <a:solidFill>
                  <a:schemeClr val="bg1"/>
                </a:solidFill>
                <a:latin typeface="Arial" charset="0"/>
                <a:cs typeface="+mn-cs"/>
              </a:rPr>
              <a:t>Daily evolution of rainfall over the last 90 days at selected locations shows that </a:t>
            </a:r>
            <a:r>
              <a:rPr lang="en-US" altLang="en-US" sz="1250" b="1" dirty="0" smtClean="0">
                <a:solidFill>
                  <a:schemeClr val="bg1"/>
                </a:solidFill>
                <a:latin typeface="Arial" charset="0"/>
                <a:cs typeface="+mn-cs"/>
              </a:rPr>
              <a:t>steady rains continued to fall over Senegal (bottom left).  After a short break, rainfall returned to western Ethiopia during the past week (top </a:t>
            </a:r>
            <a:r>
              <a:rPr lang="en-US" altLang="en-US" sz="1250" b="1" dirty="0">
                <a:solidFill>
                  <a:schemeClr val="bg1"/>
                </a:solidFill>
                <a:latin typeface="Arial" charset="0"/>
                <a:cs typeface="+mn-cs"/>
              </a:rPr>
              <a:t>right</a:t>
            </a:r>
            <a:r>
              <a:rPr lang="en-US" altLang="en-US" sz="1250" b="1" dirty="0" smtClean="0">
                <a:solidFill>
                  <a:schemeClr val="bg1"/>
                </a:solidFill>
                <a:latin typeface="Arial" charset="0"/>
                <a:cs typeface="+mn-cs"/>
              </a:rPr>
              <a:t>).  Moderate to heavy rains in northern Zimbabwe, indicated a good start to the rainfall season in southern Africa. </a:t>
            </a:r>
            <a:endParaRPr lang="en-US" altLang="en-US" sz="1250" b="1" dirty="0">
              <a:solidFill>
                <a:schemeClr val="bg1"/>
              </a:solidFill>
              <a:latin typeface="Arial" charset="0"/>
              <a:cs typeface="+mn-cs"/>
            </a:endParaRPr>
          </a:p>
        </p:txBody>
      </p:sp>
    </p:spTree>
    <p:extLst>
      <p:ext uri="{BB962C8B-B14F-4D97-AF65-F5344CB8AC3E}">
        <p14:creationId xmlns:p14="http://schemas.microsoft.com/office/powerpoint/2010/main" val="192621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497192" y="1524000"/>
            <a:ext cx="358226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20 – 26 October, 2020</a:t>
            </a:r>
            <a:endParaRPr lang="en-US" altLang="en-US" dirty="0"/>
          </a:p>
        </p:txBody>
      </p:sp>
      <p:sp>
        <p:nvSpPr>
          <p:cNvPr id="22535" name="TextBox 10"/>
          <p:cNvSpPr txBox="1">
            <a:spLocks noChangeArrowheads="1"/>
          </p:cNvSpPr>
          <p:nvPr/>
        </p:nvSpPr>
        <p:spPr bwMode="auto">
          <a:xfrm>
            <a:off x="4284333" y="1524000"/>
            <a:ext cx="471077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27 October – 02 November, 2020</a:t>
            </a:r>
            <a:endParaRPr lang="en-US" altLang="en-US" dirty="0"/>
          </a:p>
        </p:txBody>
      </p:sp>
      <p:sp>
        <p:nvSpPr>
          <p:cNvPr id="9" name="Rectangle 8">
            <a:extLst>
              <a:ext uri="{FF2B5EF4-FFF2-40B4-BE49-F238E27FC236}">
                <a16:creationId xmlns:a16="http://schemas.microsoft.com/office/drawing/2014/main" id="{CE69B72C-9FAF-6E48-A50D-ECA855472CCD}"/>
              </a:ext>
            </a:extLst>
          </p:cNvPr>
          <p:cNvSpPr/>
          <p:nvPr/>
        </p:nvSpPr>
        <p:spPr>
          <a:xfrm>
            <a:off x="76200" y="5257800"/>
            <a:ext cx="8991600" cy="461665"/>
          </a:xfrm>
          <a:prstGeom prst="rect">
            <a:avLst/>
          </a:prstGeom>
        </p:spPr>
        <p:txBody>
          <a:bodyPr wrap="square">
            <a:spAutoFit/>
          </a:bodyPr>
          <a:lstStyle/>
          <a:p>
            <a:pPr eaLnBrk="1" hangingPunct="1"/>
            <a:r>
              <a:rPr lang="en-US" altLang="en-US" sz="1200" b="1" dirty="0" smtClean="0">
                <a:solidFill>
                  <a:schemeClr val="bg1"/>
                </a:solidFill>
              </a:rPr>
              <a:t>There is an increased chance for rainfall to exceed 50 mm over portions of the northern areas of Central Africa for both week-1 (left panel) and week-2 (right panel).</a:t>
            </a:r>
            <a:endParaRPr lang="en-US" altLang="en-US" sz="1200" b="1" dirty="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185177</TotalTime>
  <Words>1102</Words>
  <Application>Microsoft Office PowerPoint</Application>
  <PresentationFormat>On-screen Show (4:3)</PresentationFormat>
  <Paragraphs>44</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9559</cp:revision>
  <cp:lastPrinted>2018-07-09T15:13:07Z</cp:lastPrinted>
  <dcterms:created xsi:type="dcterms:W3CDTF">2001-08-31T10:39:36Z</dcterms:created>
  <dcterms:modified xsi:type="dcterms:W3CDTF">2020-10-19T13:48:02Z</dcterms:modified>
</cp:coreProperties>
</file>