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7" autoAdjust="0"/>
    <p:restoredTop sz="90813" autoAdjust="0"/>
  </p:normalViewPr>
  <p:slideViewPr>
    <p:cSldViewPr>
      <p:cViewPr varScale="1">
        <p:scale>
          <a:sx n="67" d="100"/>
          <a:sy n="67" d="100"/>
        </p:scale>
        <p:origin x="118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11/2/2020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3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02 November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410200"/>
          </a:xfrm>
        </p:spPr>
        <p:txBody>
          <a:bodyPr/>
          <a:lstStyle/>
          <a:p>
            <a:pPr algn="just"/>
            <a:r>
              <a:rPr lang="en-US" altLang="en-US" sz="1800" b="1" dirty="0">
                <a:solidFill>
                  <a:schemeClr val="bg1"/>
                </a:solidFill>
                <a:latin typeface="Arial" panose="020B0604020202020204" pitchFamily="34" charset="0"/>
                <a:cs typeface="Arial" panose="020B0604020202020204" pitchFamily="34" charset="0"/>
              </a:rPr>
              <a:t>During the past 30 to 90 days, in West Africa, above-average rainfall was observed across much of the Sahel.  In contrast, rainfall was below-average over the southern areas of the Gulf of Guinea region.  In Central Africa, rainfall was below average along the coast and above average in interior Central Africa.  In East Africa, rainfall was above average in much of the Greater Horn of Africa, except for eastern Kenya and southern Somalia.  Rainfall was above average in </a:t>
            </a:r>
            <a:r>
              <a:rPr lang="en-US" altLang="en-US" sz="1800" b="1" dirty="0" smtClean="0">
                <a:solidFill>
                  <a:schemeClr val="bg1"/>
                </a:solidFill>
                <a:latin typeface="Arial" panose="020B0604020202020204" pitchFamily="34" charset="0"/>
                <a:cs typeface="Arial" panose="020B0604020202020204" pitchFamily="34" charset="0"/>
              </a:rPr>
              <a:t>parts of southern </a:t>
            </a:r>
            <a:r>
              <a:rPr lang="en-US" altLang="en-US" sz="1800" b="1" dirty="0">
                <a:solidFill>
                  <a:schemeClr val="bg1"/>
                </a:solidFill>
                <a:latin typeface="Arial" panose="020B0604020202020204" pitchFamily="34" charset="0"/>
                <a:cs typeface="Arial" panose="020B0604020202020204" pitchFamily="34" charset="0"/>
              </a:rPr>
              <a:t>Africa.</a:t>
            </a:r>
          </a:p>
          <a:p>
            <a:pPr algn="just"/>
            <a:endParaRPr lang="en-US" altLang="en-US" sz="800" b="1" dirty="0">
              <a:solidFill>
                <a:schemeClr val="bg1"/>
              </a:solidFill>
              <a:latin typeface="Arial" panose="020B0604020202020204" pitchFamily="34" charset="0"/>
              <a:cs typeface="Arial" panose="020B0604020202020204" pitchFamily="34" charset="0"/>
            </a:endParaRPr>
          </a:p>
          <a:p>
            <a:pPr algn="just"/>
            <a:r>
              <a:rPr lang="en-US" altLang="en-US" sz="1800" b="1" kern="1200" dirty="0" smtClean="0">
                <a:solidFill>
                  <a:srgbClr val="FFFFFF"/>
                </a:solidFill>
                <a:latin typeface="Arial" panose="020B0604020202020204" pitchFamily="34" charset="0"/>
                <a:cs typeface="Arial" panose="020B0604020202020204" pitchFamily="34" charset="0"/>
              </a:rPr>
              <a:t>Over </a:t>
            </a:r>
            <a:r>
              <a:rPr lang="en-US" altLang="en-US" sz="1800" b="1" kern="1200" dirty="0">
                <a:solidFill>
                  <a:srgbClr val="FFFFFF"/>
                </a:solidFill>
                <a:latin typeface="Arial" panose="020B0604020202020204" pitchFamily="34" charset="0"/>
                <a:cs typeface="Arial" panose="020B0604020202020204" pitchFamily="34" charset="0"/>
              </a:rPr>
              <a:t>the past 7 </a:t>
            </a:r>
            <a:r>
              <a:rPr lang="en-US" altLang="en-US" sz="1800" b="1" kern="1200" dirty="0" smtClean="0">
                <a:solidFill>
                  <a:srgbClr val="FFFFFF"/>
                </a:solidFill>
                <a:latin typeface="Arial" panose="020B0604020202020204" pitchFamily="34" charset="0"/>
                <a:cs typeface="Arial" panose="020B0604020202020204" pitchFamily="34" charset="0"/>
              </a:rPr>
              <a:t>days </a:t>
            </a:r>
            <a:r>
              <a:rPr lang="en-US" altLang="en-US" sz="1800" b="1" kern="1200" dirty="0" smtClean="0">
                <a:solidFill>
                  <a:srgbClr val="FFFFFF"/>
                </a:solidFill>
                <a:latin typeface="Arial" panose="020B0604020202020204" pitchFamily="34" charset="0"/>
                <a:cs typeface="Arial" panose="020B0604020202020204" pitchFamily="34" charset="0"/>
              </a:rPr>
              <a:t>seasonable dry weather prevailed over the Sahel as the </a:t>
            </a:r>
            <a:r>
              <a:rPr lang="en-US" altLang="en-US" sz="1800" b="1" kern="1200" dirty="0">
                <a:solidFill>
                  <a:srgbClr val="FFFFFF"/>
                </a:solidFill>
                <a:latin typeface="Arial" panose="020B0604020202020204" pitchFamily="34" charset="0"/>
                <a:cs typeface="Arial" panose="020B0604020202020204" pitchFamily="34" charset="0"/>
              </a:rPr>
              <a:t>West African monsoon </a:t>
            </a:r>
            <a:r>
              <a:rPr lang="en-US" altLang="en-US" sz="1800" b="1" kern="1200" dirty="0" smtClean="0">
                <a:solidFill>
                  <a:srgbClr val="FFFFFF"/>
                </a:solidFill>
                <a:latin typeface="Arial" panose="020B0604020202020204" pitchFamily="34" charset="0"/>
                <a:cs typeface="Arial" panose="020B0604020202020204" pitchFamily="34" charset="0"/>
              </a:rPr>
              <a:t>became inactive</a:t>
            </a:r>
            <a:r>
              <a:rPr lang="en-US" altLang="en-US" sz="1800" b="1" kern="1200" dirty="0">
                <a:solidFill>
                  <a:srgbClr val="FFFFFF"/>
                </a:solidFill>
                <a:latin typeface="Arial" panose="020B0604020202020204" pitchFamily="34" charset="0"/>
                <a:cs typeface="Arial" panose="020B0604020202020204" pitchFamily="34" charset="0"/>
              </a:rPr>
              <a:t>. Rainfall was below average across much of the Gulf of Guinea </a:t>
            </a:r>
            <a:r>
              <a:rPr lang="en-US" altLang="en-US" sz="1800" b="1" kern="1200" dirty="0" smtClean="0">
                <a:solidFill>
                  <a:srgbClr val="FFFFFF"/>
                </a:solidFill>
                <a:latin typeface="Arial" panose="020B0604020202020204" pitchFamily="34" charset="0"/>
                <a:cs typeface="Arial" panose="020B0604020202020204" pitchFamily="34" charset="0"/>
              </a:rPr>
              <a:t>Region.  </a:t>
            </a:r>
            <a:r>
              <a:rPr lang="en-US" altLang="en-US" sz="1800" b="1" kern="1200" dirty="0">
                <a:solidFill>
                  <a:srgbClr val="FFFFFF"/>
                </a:solidFill>
                <a:latin typeface="Arial" panose="020B0604020202020204" pitchFamily="34" charset="0"/>
                <a:cs typeface="Arial" panose="020B0604020202020204" pitchFamily="34" charset="0"/>
              </a:rPr>
              <a:t>In Central Africa, excessive rainfall </a:t>
            </a:r>
            <a:r>
              <a:rPr lang="en-US" altLang="en-US" sz="1800" b="1" kern="1200" dirty="0" smtClean="0">
                <a:solidFill>
                  <a:srgbClr val="FFFFFF"/>
                </a:solidFill>
                <a:latin typeface="Arial" panose="020B0604020202020204" pitchFamily="34" charset="0"/>
                <a:cs typeface="Arial" panose="020B0604020202020204" pitchFamily="34" charset="0"/>
              </a:rPr>
              <a:t>pounded </a:t>
            </a:r>
            <a:r>
              <a:rPr lang="en-US" altLang="en-US" sz="1800" b="1" kern="1200" dirty="0">
                <a:solidFill>
                  <a:srgbClr val="FFFFFF"/>
                </a:solidFill>
                <a:latin typeface="Arial" panose="020B0604020202020204" pitchFamily="34" charset="0"/>
                <a:cs typeface="Arial" panose="020B0604020202020204" pitchFamily="34" charset="0"/>
              </a:rPr>
              <a:t>parts of northern DRC with moisture surpluses exceeding 100 mm. Rainfall was slightly below average over parts of DRC and Gabon.  Average rains </a:t>
            </a:r>
            <a:r>
              <a:rPr lang="en-US" altLang="en-US" sz="1800" b="1" kern="1200" dirty="0" smtClean="0">
                <a:solidFill>
                  <a:srgbClr val="FFFFFF"/>
                </a:solidFill>
                <a:latin typeface="Arial" panose="020B0604020202020204" pitchFamily="34" charset="0"/>
                <a:cs typeface="Arial" panose="020B0604020202020204" pitchFamily="34" charset="0"/>
              </a:rPr>
              <a:t>were </a:t>
            </a:r>
            <a:r>
              <a:rPr lang="en-US" altLang="en-US" sz="1800" b="1" kern="1200" dirty="0">
                <a:solidFill>
                  <a:srgbClr val="FFFFFF"/>
                </a:solidFill>
                <a:latin typeface="Arial" panose="020B0604020202020204" pitchFamily="34" charset="0"/>
                <a:cs typeface="Arial" panose="020B0604020202020204" pitchFamily="34" charset="0"/>
              </a:rPr>
              <a:t>observed across much of the Greater Horn of </a:t>
            </a:r>
            <a:r>
              <a:rPr lang="en-US" altLang="en-US" sz="1800" b="1" kern="1200" dirty="0" smtClean="0">
                <a:solidFill>
                  <a:srgbClr val="FFFFFF"/>
                </a:solidFill>
                <a:latin typeface="Arial" panose="020B0604020202020204" pitchFamily="34" charset="0"/>
                <a:cs typeface="Arial" panose="020B0604020202020204" pitchFamily="34" charset="0"/>
              </a:rPr>
              <a:t>Africa.  However, light rains sustained moisture deficits in southern Somalia.  In </a:t>
            </a:r>
            <a:r>
              <a:rPr lang="en-US" altLang="en-US" sz="1800" b="1" kern="1200" dirty="0">
                <a:solidFill>
                  <a:srgbClr val="FFFFFF"/>
                </a:solidFill>
                <a:latin typeface="Arial" panose="020B0604020202020204" pitchFamily="34" charset="0"/>
                <a:cs typeface="Arial" panose="020B0604020202020204" pitchFamily="34" charset="0"/>
              </a:rPr>
              <a:t>Southern Africa, dry conditions prevailed across the east-central part encompassing Zambia, Zimbabwe and southern Mozambique.  Moderate to heavy rains </a:t>
            </a:r>
            <a:r>
              <a:rPr lang="en-US" altLang="en-US" sz="1800" b="1" kern="1200" dirty="0" smtClean="0">
                <a:solidFill>
                  <a:srgbClr val="FFFFFF"/>
                </a:solidFill>
                <a:latin typeface="Arial" panose="020B0604020202020204" pitchFamily="34" charset="0"/>
                <a:cs typeface="Arial" panose="020B0604020202020204" pitchFamily="34" charset="0"/>
              </a:rPr>
              <a:t>soaked </a:t>
            </a:r>
            <a:r>
              <a:rPr lang="en-US" altLang="en-US" sz="1800" b="1" kern="1200" dirty="0">
                <a:solidFill>
                  <a:srgbClr val="FFFFFF"/>
                </a:solidFill>
                <a:latin typeface="Arial" panose="020B0604020202020204" pitchFamily="34" charset="0"/>
                <a:cs typeface="Arial" panose="020B0604020202020204" pitchFamily="34" charset="0"/>
              </a:rPr>
              <a:t>eastern South Africa. .</a:t>
            </a:r>
            <a:endParaRPr lang="en-US" altLang="en-US" sz="1800" b="1" kern="1200" dirty="0">
              <a:solidFill>
                <a:srgbClr val="FFFFFF"/>
              </a:solidFill>
              <a:latin typeface="Arial" panose="020B0604020202020204" pitchFamily="34" charset="0"/>
              <a:cs typeface="Arial" panose="020B0604020202020204" pitchFamily="34" charset="0"/>
            </a:endParaRPr>
          </a:p>
          <a:p>
            <a:pPr algn="just"/>
            <a:endParaRPr lang="en-US" altLang="en-US" sz="800" b="1" kern="1200" dirty="0">
              <a:solidFill>
                <a:srgbClr val="FFFFFF"/>
              </a:solidFill>
              <a:latin typeface="Arial" panose="020B0604020202020204" pitchFamily="34" charset="0"/>
              <a:cs typeface="Arial" panose="020B0604020202020204" pitchFamily="34" charset="0"/>
            </a:endParaRPr>
          </a:p>
          <a:p>
            <a:pPr algn="just"/>
            <a:r>
              <a:rPr lang="en-US" altLang="en-US" sz="1800" b="1" dirty="0">
                <a:solidFill>
                  <a:schemeClr val="bg1"/>
                </a:solidFill>
                <a:latin typeface="Arial" panose="020B0604020202020204" pitchFamily="34" charset="0"/>
                <a:cs typeface="Arial" panose="020B0604020202020204" pitchFamily="34" charset="0"/>
              </a:rPr>
              <a:t>The </a:t>
            </a:r>
            <a:r>
              <a:rPr lang="en-US" altLang="en-US" sz="1800" b="1" dirty="0" smtClean="0">
                <a:solidFill>
                  <a:schemeClr val="bg1"/>
                </a:solidFill>
                <a:latin typeface="Arial" panose="020B0604020202020204" pitchFamily="34" charset="0"/>
                <a:cs typeface="Arial" panose="020B0604020202020204" pitchFamily="34" charset="0"/>
              </a:rPr>
              <a:t>GEFS indicates </a:t>
            </a:r>
            <a:r>
              <a:rPr lang="en-US" altLang="en-US" sz="1800" b="1" dirty="0">
                <a:solidFill>
                  <a:schemeClr val="bg1"/>
                </a:solidFill>
                <a:latin typeface="Arial" panose="020B0604020202020204" pitchFamily="34" charset="0"/>
                <a:cs typeface="Arial" panose="020B0604020202020204" pitchFamily="34" charset="0"/>
              </a:rPr>
              <a:t>a moderate to high chance for rainfall to exceed 50 mm over </a:t>
            </a:r>
            <a:r>
              <a:rPr lang="en-US" altLang="en-US" sz="1800" b="1" dirty="0" smtClean="0">
                <a:solidFill>
                  <a:schemeClr val="bg1"/>
                </a:solidFill>
                <a:latin typeface="Arial" panose="020B0604020202020204" pitchFamily="34" charset="0"/>
                <a:cs typeface="Arial" panose="020B0604020202020204" pitchFamily="34" charset="0"/>
              </a:rPr>
              <a:t>parts of Central </a:t>
            </a:r>
            <a:r>
              <a:rPr lang="en-US" altLang="en-US" sz="1800" b="1" dirty="0">
                <a:solidFill>
                  <a:schemeClr val="bg1"/>
                </a:solidFill>
                <a:latin typeface="Arial" panose="020B0604020202020204" pitchFamily="34" charset="0"/>
                <a:cs typeface="Arial" panose="020B0604020202020204" pitchFamily="34" charset="0"/>
              </a:rPr>
              <a:t>Africa and pockets in equatorial East Africa.  </a:t>
            </a:r>
            <a:endParaRPr lang="en-US" sz="1800"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Below average rains sustained moisture </a:t>
            </a:r>
            <a:r>
              <a:rPr lang="en-US" altLang="en-US" b="1" dirty="0" smtClean="0">
                <a:solidFill>
                  <a:schemeClr val="bg1"/>
                </a:solidFill>
              </a:rPr>
              <a:t>deficits in southern Somalia.  Dry conditions alleviated flooding in the </a:t>
            </a:r>
            <a:r>
              <a:rPr lang="en-US" altLang="en-US" b="1" dirty="0" smtClean="0">
                <a:solidFill>
                  <a:schemeClr val="bg1"/>
                </a:solidFill>
              </a:rPr>
              <a:t>Western </a:t>
            </a:r>
            <a:r>
              <a:rPr lang="en-US" altLang="en-US" b="1" dirty="0" smtClean="0">
                <a:solidFill>
                  <a:schemeClr val="bg1"/>
                </a:solidFill>
              </a:rPr>
              <a:t>Ethiopian Highlands.  </a:t>
            </a:r>
            <a:r>
              <a:rPr lang="en-US" altLang="en-US" b="1" dirty="0" smtClean="0">
                <a:solidFill>
                  <a:schemeClr val="bg1"/>
                </a:solidFill>
              </a:rPr>
              <a:t>Heavy rains soaked eastern South Africa</a:t>
            </a:r>
            <a:r>
              <a:rPr lang="en-US" altLang="en-US" b="1" dirty="0" smtClean="0">
                <a:solidFill>
                  <a:schemeClr val="bg1"/>
                </a:solidFill>
              </a:rPr>
              <a:t>.</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smtClean="0">
                <a:solidFill>
                  <a:schemeClr val="bg1"/>
                </a:solidFill>
              </a:rPr>
              <a:t>The </a:t>
            </a:r>
            <a:r>
              <a:rPr lang="en-US" altLang="en-US" b="1" dirty="0">
                <a:solidFill>
                  <a:schemeClr val="bg1"/>
                </a:solidFill>
              </a:rPr>
              <a:t>week-1 outlooks indicate a </a:t>
            </a:r>
            <a:r>
              <a:rPr lang="en-US" altLang="en-US" b="1" dirty="0" smtClean="0">
                <a:solidFill>
                  <a:schemeClr val="bg1"/>
                </a:solidFill>
              </a:rPr>
              <a:t>moderate to high </a:t>
            </a:r>
            <a:r>
              <a:rPr lang="en-US" altLang="en-US" b="1" dirty="0">
                <a:solidFill>
                  <a:schemeClr val="bg1"/>
                </a:solidFill>
              </a:rPr>
              <a:t>chance for </a:t>
            </a:r>
            <a:r>
              <a:rPr lang="en-US" altLang="en-US" b="1" dirty="0" smtClean="0">
                <a:solidFill>
                  <a:schemeClr val="bg1"/>
                </a:solidFill>
              </a:rPr>
              <a:t>rainfall </a:t>
            </a:r>
            <a:r>
              <a:rPr lang="en-US" altLang="en-US" b="1" dirty="0">
                <a:solidFill>
                  <a:schemeClr val="bg1"/>
                </a:solidFill>
              </a:rPr>
              <a:t>to exceed 50 mm over Central Africa and pockets in equatorial East Africa.  For </a:t>
            </a:r>
            <a:r>
              <a:rPr lang="en-US" altLang="en-US" b="1" dirty="0" smtClean="0">
                <a:solidFill>
                  <a:schemeClr val="bg1"/>
                </a:solidFill>
              </a:rPr>
              <a:t>week-2, </a:t>
            </a:r>
            <a:r>
              <a:rPr lang="en-US" altLang="en-US" b="1" dirty="0">
                <a:solidFill>
                  <a:schemeClr val="bg1"/>
                </a:solidFill>
              </a:rPr>
              <a:t>the chance for rainfall to exceed 50 mm is </a:t>
            </a:r>
            <a:r>
              <a:rPr lang="en-US" altLang="en-US" b="1" dirty="0" smtClean="0">
                <a:solidFill>
                  <a:schemeClr val="bg1"/>
                </a:solidFill>
              </a:rPr>
              <a:t>limited </a:t>
            </a:r>
            <a:r>
              <a:rPr lang="en-US" altLang="en-US" b="1" dirty="0">
                <a:solidFill>
                  <a:schemeClr val="bg1"/>
                </a:solidFill>
              </a:rPr>
              <a:t>to Gabon, </a:t>
            </a:r>
            <a:r>
              <a:rPr lang="en-US" altLang="en-US" b="1" dirty="0" smtClean="0">
                <a:solidFill>
                  <a:schemeClr val="bg1"/>
                </a:solidFill>
              </a:rPr>
              <a:t>southern Congo</a:t>
            </a:r>
            <a:r>
              <a:rPr lang="en-US" altLang="en-US" b="1" dirty="0">
                <a:solidFill>
                  <a:schemeClr val="bg1"/>
                </a:solidFill>
              </a:rPr>
              <a:t>, and eastern DRC</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0540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Over </a:t>
            </a:r>
            <a:r>
              <a:rPr lang="en-US" altLang="en-US" sz="1140" b="1" dirty="0">
                <a:solidFill>
                  <a:schemeClr val="bg1"/>
                </a:solidFill>
              </a:rPr>
              <a:t>the past 90 days, in West Africa, above-average rainfall was observed across much of the Sahel from Senegal eastward to Chad.  </a:t>
            </a:r>
            <a:r>
              <a:rPr lang="en-US" altLang="en-US" sz="1140" b="1" dirty="0" smtClean="0">
                <a:solidFill>
                  <a:schemeClr val="bg1"/>
                </a:solidFill>
              </a:rPr>
              <a:t>Rainfall was also above-average from Guinea to much of Cote D’Ivoire.  In </a:t>
            </a:r>
            <a:r>
              <a:rPr lang="en-US" altLang="en-US" sz="1140" b="1" dirty="0">
                <a:solidFill>
                  <a:schemeClr val="bg1"/>
                </a:solidFill>
              </a:rPr>
              <a:t>contrast, rainfall was below-average over the southern areas of the Gulf of Guinea </a:t>
            </a:r>
            <a:r>
              <a:rPr lang="en-US" altLang="en-US" sz="1140" b="1" dirty="0" smtClean="0">
                <a:solidFill>
                  <a:schemeClr val="bg1"/>
                </a:solidFill>
              </a:rPr>
              <a:t>region from northeastern Cote d’Ivoire eastward to Nigeria.  The </a:t>
            </a:r>
            <a:r>
              <a:rPr lang="en-US" altLang="en-US" sz="1140" b="1" dirty="0">
                <a:solidFill>
                  <a:schemeClr val="bg1"/>
                </a:solidFill>
              </a:rPr>
              <a:t>moisture deficits extended to western Central Africa in the area encompassing Cameroon, Gabon and southeastern Congo.  Rainfall was much above-average in the remainder of Central Africa from southern Chad to the northern two third of DRC.  Rainfall was locally below average in southeastern DRC.  In East Africa, the heaviest amounts </a:t>
            </a:r>
            <a:r>
              <a:rPr lang="en-US" altLang="en-US" sz="1140" b="1" dirty="0" smtClean="0">
                <a:solidFill>
                  <a:schemeClr val="bg1"/>
                </a:solidFill>
              </a:rPr>
              <a:t>500 </a:t>
            </a:r>
            <a:r>
              <a:rPr lang="en-US" altLang="en-US" sz="1140" b="1" dirty="0">
                <a:solidFill>
                  <a:schemeClr val="bg1"/>
                </a:solidFill>
              </a:rPr>
              <a:t>to 1500 mm </a:t>
            </a:r>
            <a:r>
              <a:rPr lang="en-US" altLang="en-US" sz="1140" b="1" dirty="0" smtClean="0">
                <a:solidFill>
                  <a:schemeClr val="bg1"/>
                </a:solidFill>
              </a:rPr>
              <a:t>(200 – 500 </a:t>
            </a:r>
            <a:r>
              <a:rPr lang="en-US" altLang="en-US" sz="1140" b="1" dirty="0">
                <a:solidFill>
                  <a:schemeClr val="bg1"/>
                </a:solidFill>
              </a:rPr>
              <a:t>mm above the mean) occurred over the Ethiopian Highlands and locally over southern Sudan.  Well above-average rainfall (over 300 mm above the mean) was also observed over south Sudan and Uganda.  Rainfall was below-average over eastern Kenya and southern Somalia.  In southern Africa, moisture surpluses prevailed over Zambia, Zimbabwe, and the northern tip of Madagascar.  Rainfall was below-average </a:t>
            </a:r>
            <a:r>
              <a:rPr lang="en-US" altLang="en-US" sz="1140" b="1" dirty="0" smtClean="0">
                <a:solidFill>
                  <a:schemeClr val="bg1"/>
                </a:solidFill>
              </a:rPr>
              <a:t>from northcentral Angola to eastern </a:t>
            </a:r>
            <a:r>
              <a:rPr lang="en-US" altLang="en-US" sz="1140" b="1" dirty="0">
                <a:solidFill>
                  <a:schemeClr val="bg1"/>
                </a:solidFill>
              </a:rPr>
              <a:t>South </a:t>
            </a:r>
            <a:r>
              <a:rPr lang="en-US" altLang="en-US" sz="1140" b="1" dirty="0" smtClean="0">
                <a:solidFill>
                  <a:schemeClr val="bg1"/>
                </a:solidFill>
              </a:rPr>
              <a:t>Africa and the southern two third of 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25780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rainfall totals diminished over West Africa as the West African Monsoon has been retreating over the past several weeks.  However, rainfall was above-average over portions of the Sahel and across much of the Gulf of Guinea region.  The exceptions were pockets along coastal Benin and eastern Nigeria.  In </a:t>
            </a:r>
            <a:r>
              <a:rPr lang="en-US" altLang="en-US" sz="1140" b="1" dirty="0">
                <a:solidFill>
                  <a:schemeClr val="bg1"/>
                </a:solidFill>
              </a:rPr>
              <a:t>Central Africa, rainfall was below average along the coastal areas and </a:t>
            </a:r>
            <a:r>
              <a:rPr lang="en-US" altLang="en-US" sz="1140" b="1" dirty="0" smtClean="0">
                <a:solidFill>
                  <a:schemeClr val="bg1"/>
                </a:solidFill>
              </a:rPr>
              <a:t>over south </a:t>
            </a:r>
            <a:r>
              <a:rPr lang="en-US" altLang="en-US" sz="1140" b="1" dirty="0" smtClean="0">
                <a:solidFill>
                  <a:schemeClr val="bg1"/>
                </a:solidFill>
              </a:rPr>
              <a:t>eastern CAR and pockets in northern </a:t>
            </a:r>
            <a:r>
              <a:rPr lang="en-US" altLang="en-US" sz="1140" b="1" dirty="0" smtClean="0">
                <a:solidFill>
                  <a:schemeClr val="bg1"/>
                </a:solidFill>
              </a:rPr>
              <a:t>DRC.  </a:t>
            </a:r>
            <a:r>
              <a:rPr lang="en-US" altLang="en-US" sz="1140" b="1" dirty="0">
                <a:solidFill>
                  <a:schemeClr val="bg1"/>
                </a:solidFill>
              </a:rPr>
              <a:t>Rainfall was above average </a:t>
            </a:r>
            <a:r>
              <a:rPr lang="en-US" altLang="en-US" sz="1140" b="1" dirty="0" smtClean="0">
                <a:solidFill>
                  <a:schemeClr val="bg1"/>
                </a:solidFill>
              </a:rPr>
              <a:t>over </a:t>
            </a:r>
            <a:r>
              <a:rPr lang="en-US" altLang="en-US" sz="1140" b="1" dirty="0" smtClean="0">
                <a:solidFill>
                  <a:schemeClr val="bg1"/>
                </a:solidFill>
              </a:rPr>
              <a:t>southeastern Congo, western and eastern DRC.  </a:t>
            </a:r>
            <a:r>
              <a:rPr lang="en-US" altLang="en-US" sz="1140" b="1" dirty="0">
                <a:solidFill>
                  <a:schemeClr val="bg1"/>
                </a:solidFill>
              </a:rPr>
              <a:t>In East Africa, moisture surpluses prevailed over the Ethiopian Highlands and </a:t>
            </a:r>
            <a:r>
              <a:rPr lang="en-US" altLang="en-US" sz="1140" b="1" dirty="0" smtClean="0">
                <a:solidFill>
                  <a:schemeClr val="bg1"/>
                </a:solidFill>
              </a:rPr>
              <a:t>over southern Sudan along the border with South Sudan.  </a:t>
            </a:r>
            <a:r>
              <a:rPr lang="en-US" altLang="en-US" sz="1140" b="1" dirty="0">
                <a:solidFill>
                  <a:schemeClr val="bg1"/>
                </a:solidFill>
              </a:rPr>
              <a:t>Above average rainfall was also observed over </a:t>
            </a:r>
            <a:r>
              <a:rPr lang="en-US" altLang="en-US" sz="1140" b="1" dirty="0" smtClean="0">
                <a:solidFill>
                  <a:schemeClr val="bg1"/>
                </a:solidFill>
              </a:rPr>
              <a:t>parts of South </a:t>
            </a:r>
            <a:r>
              <a:rPr lang="en-US" altLang="en-US" sz="1140" b="1" dirty="0" smtClean="0">
                <a:solidFill>
                  <a:schemeClr val="bg1"/>
                </a:solidFill>
              </a:rPr>
              <a:t>Sudan, </a:t>
            </a:r>
            <a:r>
              <a:rPr lang="en-US" altLang="en-US" sz="1140" b="1" dirty="0" smtClean="0">
                <a:solidFill>
                  <a:schemeClr val="bg1"/>
                </a:solidFill>
              </a:rPr>
              <a:t>northern Uganda</a:t>
            </a:r>
            <a:r>
              <a:rPr lang="en-US" altLang="en-US" sz="1140" b="1" dirty="0" smtClean="0">
                <a:solidFill>
                  <a:schemeClr val="bg1"/>
                </a:solidFill>
              </a:rPr>
              <a:t>, and western Kenya.  </a:t>
            </a:r>
            <a:r>
              <a:rPr lang="en-US" altLang="en-US" sz="1140" b="1" dirty="0">
                <a:solidFill>
                  <a:schemeClr val="bg1"/>
                </a:solidFill>
              </a:rPr>
              <a:t>In contrast, rainfall was below average over eastern Kenya and southern Somalia.  In Southern Africa, rainfall was above average over Zambia, </a:t>
            </a:r>
            <a:r>
              <a:rPr lang="en-US" altLang="en-US" sz="1140" b="1" dirty="0" smtClean="0">
                <a:solidFill>
                  <a:schemeClr val="bg1"/>
                </a:solidFill>
              </a:rPr>
              <a:t>local areas in Zimbabwe</a:t>
            </a:r>
            <a:r>
              <a:rPr lang="en-US" altLang="en-US" sz="1140" b="1" dirty="0">
                <a:solidFill>
                  <a:schemeClr val="bg1"/>
                </a:solidFill>
              </a:rPr>
              <a:t>, and </a:t>
            </a:r>
            <a:r>
              <a:rPr lang="en-US" altLang="en-US" sz="1140" b="1" dirty="0" smtClean="0">
                <a:solidFill>
                  <a:schemeClr val="bg1"/>
                </a:solidFill>
              </a:rPr>
              <a:t>southern Malawi</a:t>
            </a:r>
            <a:r>
              <a:rPr lang="en-US" altLang="en-US" sz="1140" b="1" dirty="0">
                <a:solidFill>
                  <a:schemeClr val="bg1"/>
                </a:solidFill>
              </a:rPr>
              <a:t>.  Rainfall was below average over </a:t>
            </a:r>
            <a:r>
              <a:rPr lang="en-US" altLang="en-US" sz="1140" b="1" dirty="0" smtClean="0">
                <a:solidFill>
                  <a:schemeClr val="bg1"/>
                </a:solidFill>
              </a:rPr>
              <a:t>the southern two-third of 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81600"/>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7 days, in West Africa, </a:t>
            </a:r>
            <a:r>
              <a:rPr lang="en-US" altLang="en-US" sz="1140" b="1" dirty="0" smtClean="0">
                <a:solidFill>
                  <a:schemeClr val="bg1"/>
                </a:solidFill>
              </a:rPr>
              <a:t>seasonable dry weather prevailed over the Sahel as the West African monsoon became inactive.  </a:t>
            </a:r>
            <a:r>
              <a:rPr lang="en-US" altLang="en-US" sz="1140" b="1" dirty="0" smtClean="0">
                <a:solidFill>
                  <a:schemeClr val="bg1"/>
                </a:solidFill>
              </a:rPr>
              <a:t>Rainfall was </a:t>
            </a:r>
            <a:r>
              <a:rPr lang="en-US" altLang="en-US" sz="1140" b="1" dirty="0" smtClean="0">
                <a:solidFill>
                  <a:schemeClr val="bg1"/>
                </a:solidFill>
              </a:rPr>
              <a:t>below </a:t>
            </a:r>
            <a:r>
              <a:rPr lang="en-US" altLang="en-US" sz="1140" b="1" dirty="0" smtClean="0">
                <a:solidFill>
                  <a:schemeClr val="bg1"/>
                </a:solidFill>
              </a:rPr>
              <a:t>average across much of the Gulf of Guinea Region, except for pockets along </a:t>
            </a:r>
            <a:r>
              <a:rPr lang="en-US" altLang="en-US" sz="1140" b="1" dirty="0" smtClean="0">
                <a:solidFill>
                  <a:schemeClr val="bg1"/>
                </a:solidFill>
              </a:rPr>
              <a:t>coastal Cote d’Ivoire, </a:t>
            </a:r>
            <a:r>
              <a:rPr lang="en-US" altLang="en-US" sz="1140" b="1" dirty="0" smtClean="0">
                <a:solidFill>
                  <a:schemeClr val="bg1"/>
                </a:solidFill>
              </a:rPr>
              <a:t>where totals ranged between </a:t>
            </a:r>
            <a:r>
              <a:rPr lang="en-US" altLang="en-US" sz="1140" b="1" dirty="0" smtClean="0">
                <a:solidFill>
                  <a:schemeClr val="bg1"/>
                </a:solidFill>
              </a:rPr>
              <a:t>25 </a:t>
            </a:r>
            <a:r>
              <a:rPr lang="en-US" altLang="en-US" sz="1140" b="1" dirty="0" smtClean="0">
                <a:solidFill>
                  <a:schemeClr val="bg1"/>
                </a:solidFill>
              </a:rPr>
              <a:t>and </a:t>
            </a:r>
            <a:r>
              <a:rPr lang="en-US" altLang="en-US" sz="1140" b="1" dirty="0" smtClean="0">
                <a:solidFill>
                  <a:schemeClr val="bg1"/>
                </a:solidFill>
              </a:rPr>
              <a:t>75 </a:t>
            </a:r>
            <a:r>
              <a:rPr lang="en-US" altLang="en-US" sz="1140" b="1" dirty="0" smtClean="0">
                <a:solidFill>
                  <a:schemeClr val="bg1"/>
                </a:solidFill>
              </a:rPr>
              <a:t>mm (10-50 mm above the mean).  In Central Africa, </a:t>
            </a:r>
            <a:r>
              <a:rPr lang="en-US" altLang="en-US" sz="1140" b="1" dirty="0">
                <a:solidFill>
                  <a:schemeClr val="bg1"/>
                </a:solidFill>
              </a:rPr>
              <a:t>excessive rainfall locally approaching 300 mm </a:t>
            </a:r>
            <a:r>
              <a:rPr lang="en-US" altLang="en-US" sz="1140" b="1" dirty="0" smtClean="0">
                <a:solidFill>
                  <a:schemeClr val="bg1"/>
                </a:solidFill>
              </a:rPr>
              <a:t>pounded parts </a:t>
            </a:r>
            <a:r>
              <a:rPr lang="en-US" altLang="en-US" sz="1140" b="1" dirty="0" smtClean="0">
                <a:solidFill>
                  <a:schemeClr val="bg1"/>
                </a:solidFill>
              </a:rPr>
              <a:t>of northern </a:t>
            </a:r>
            <a:r>
              <a:rPr lang="en-US" altLang="en-US" sz="1140" b="1" dirty="0" smtClean="0">
                <a:solidFill>
                  <a:schemeClr val="bg1"/>
                </a:solidFill>
              </a:rPr>
              <a:t>DRC </a:t>
            </a:r>
            <a:r>
              <a:rPr lang="en-US" altLang="en-US" sz="1140" b="1" dirty="0">
                <a:solidFill>
                  <a:schemeClr val="bg1"/>
                </a:solidFill>
              </a:rPr>
              <a:t>with moisture surpluses exceeding 100 mm. </a:t>
            </a:r>
            <a:r>
              <a:rPr lang="en-US" altLang="en-US" sz="1140" b="1" dirty="0" smtClean="0">
                <a:solidFill>
                  <a:schemeClr val="bg1"/>
                </a:solidFill>
              </a:rPr>
              <a:t>Rainfall was slightly below average over parts of DRC and Gabon.  Average rains with totals ranging between 10 and 75 mm were observed across much of the Greater Horn of Africa.  In </a:t>
            </a:r>
            <a:r>
              <a:rPr lang="en-US" altLang="en-US" sz="1140" b="1" dirty="0" smtClean="0">
                <a:solidFill>
                  <a:schemeClr val="bg1"/>
                </a:solidFill>
              </a:rPr>
              <a:t>Southern Africa, dry conditions prevailed across </a:t>
            </a:r>
            <a:r>
              <a:rPr lang="en-US" altLang="en-US" sz="1140" b="1" dirty="0" smtClean="0">
                <a:solidFill>
                  <a:schemeClr val="bg1"/>
                </a:solidFill>
              </a:rPr>
              <a:t>the east-central part encompassing Zambia, Zimbabwe and southern Mozambique.  </a:t>
            </a:r>
            <a:r>
              <a:rPr lang="en-US" altLang="en-US" sz="1140" b="1" dirty="0" smtClean="0">
                <a:solidFill>
                  <a:schemeClr val="bg1"/>
                </a:solidFill>
              </a:rPr>
              <a:t>Moderate to h</a:t>
            </a:r>
            <a:r>
              <a:rPr lang="en-US" altLang="en-US" sz="1140" b="1" dirty="0" smtClean="0">
                <a:solidFill>
                  <a:schemeClr val="bg1"/>
                </a:solidFill>
              </a:rPr>
              <a:t>eavy rains (75 – 100 mm (25 – 50 mm above the mean) soaked eastern South Africa.  </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An anomalous </a:t>
            </a:r>
            <a:r>
              <a:rPr lang="en-US" altLang="en-US" sz="1200" b="1" dirty="0" smtClean="0">
                <a:solidFill>
                  <a:schemeClr val="bg1"/>
                </a:solidFill>
              </a:rPr>
              <a:t>mid-level cyclonic circulation (</a:t>
            </a:r>
            <a:r>
              <a:rPr lang="en-US" altLang="en-US" sz="1200" b="1" dirty="0" smtClean="0">
                <a:solidFill>
                  <a:schemeClr val="bg1"/>
                </a:solidFill>
              </a:rPr>
              <a:t>left panel) </a:t>
            </a:r>
            <a:r>
              <a:rPr lang="en-US" altLang="en-US" sz="1200" b="1" dirty="0" smtClean="0">
                <a:solidFill>
                  <a:schemeClr val="bg1"/>
                </a:solidFill>
              </a:rPr>
              <a:t>dominated sub-Saharan Africa north of the equator.  At upper-level, a triplet </a:t>
            </a:r>
            <a:r>
              <a:rPr lang="en-US" altLang="en-US" sz="1200" b="1" dirty="0" err="1" smtClean="0">
                <a:solidFill>
                  <a:schemeClr val="bg1"/>
                </a:solidFill>
              </a:rPr>
              <a:t>Anticyclonic</a:t>
            </a:r>
            <a:r>
              <a:rPr lang="en-US" altLang="en-US" sz="1200" b="1" dirty="0" smtClean="0">
                <a:solidFill>
                  <a:schemeClr val="bg1"/>
                </a:solidFill>
              </a:rPr>
              <a:t>-Cyclonic-</a:t>
            </a:r>
            <a:r>
              <a:rPr lang="en-US" altLang="en-US" sz="1200" b="1" dirty="0" err="1" smtClean="0">
                <a:solidFill>
                  <a:schemeClr val="bg1"/>
                </a:solidFill>
              </a:rPr>
              <a:t>Anticyclonic</a:t>
            </a:r>
            <a:r>
              <a:rPr lang="en-US" altLang="en-US" sz="1200" b="1" dirty="0" smtClean="0">
                <a:solidFill>
                  <a:schemeClr val="bg1"/>
                </a:solidFill>
              </a:rPr>
              <a:t> pattern prevailed across northern Africa and the Arabian Peninsula, while both the St Helena High and the Mascarene </a:t>
            </a:r>
            <a:r>
              <a:rPr lang="en-US" altLang="en-US" sz="1200" b="1" dirty="0" smtClean="0">
                <a:solidFill>
                  <a:schemeClr val="bg1"/>
                </a:solidFill>
              </a:rPr>
              <a:t>high pressure systems across southern Africa weakened.</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325" y="3495675"/>
            <a:ext cx="3343275" cy="2600325"/>
          </a:xfrm>
          <a:prstGeom prst="rect">
            <a:avLst/>
          </a:prstGeom>
        </p:spPr>
      </p:pic>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3">
            <a:extLst>
              <a:ext uri="{FF2B5EF4-FFF2-40B4-BE49-F238E27FC236}">
                <a16:creationId xmlns:a16="http://schemas.microsoft.com/office/drawing/2014/main" id="{1AC17F70-5FC2-9744-A5BC-7DEADF9480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8157" y="3462338"/>
            <a:ext cx="3386136"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7">
            <a:extLst>
              <a:ext uri="{FF2B5EF4-FFF2-40B4-BE49-F238E27FC236}">
                <a16:creationId xmlns:a16="http://schemas.microsoft.com/office/drawing/2014/main" id="{3E566A53-E54E-B04E-8587-D06E715902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62513" y="566738"/>
            <a:ext cx="3386135"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609599" y="1676399"/>
            <a:ext cx="1600201" cy="1931989"/>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038600" y="1904999"/>
            <a:ext cx="1162048" cy="1752601"/>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471861" y="620715"/>
            <a:ext cx="1728787" cy="903286"/>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a:t>
            </a:r>
            <a:r>
              <a:rPr lang="en-US" altLang="en-US" sz="1200" b="1" dirty="0" smtClean="0">
                <a:solidFill>
                  <a:schemeClr val="bg1"/>
                </a:solidFill>
                <a:latin typeface="Arial" charset="0"/>
                <a:cs typeface="+mn-cs"/>
              </a:rPr>
              <a:t>dry conditions sustained moisture deficits </a:t>
            </a:r>
            <a:r>
              <a:rPr lang="en-US" altLang="en-US" sz="1200" b="1" dirty="0" smtClean="0">
                <a:solidFill>
                  <a:schemeClr val="bg1"/>
                </a:solidFill>
                <a:latin typeface="Arial" charset="0"/>
              </a:rPr>
              <a:t>over central </a:t>
            </a:r>
            <a:r>
              <a:rPr lang="en-US" altLang="en-US" sz="1200" b="1" dirty="0">
                <a:solidFill>
                  <a:schemeClr val="bg1"/>
                </a:solidFill>
                <a:latin typeface="Arial" charset="0"/>
              </a:rPr>
              <a:t>Cote d’Ivoire (bottom left)</a:t>
            </a:r>
            <a:r>
              <a:rPr lang="en-US" altLang="en-US" sz="1200" b="1" dirty="0">
                <a:solidFill>
                  <a:schemeClr val="bg1"/>
                </a:solidFill>
                <a:latin typeface="Arial" charset="0"/>
                <a:cs typeface="+mn-cs"/>
              </a:rPr>
              <a:t>. Moisture surpluses </a:t>
            </a:r>
            <a:r>
              <a:rPr lang="en-US" altLang="en-US" sz="1200" b="1" dirty="0" smtClean="0">
                <a:solidFill>
                  <a:schemeClr val="bg1"/>
                </a:solidFill>
                <a:latin typeface="Arial" charset="0"/>
                <a:cs typeface="+mn-cs"/>
              </a:rPr>
              <a:t>increased </a:t>
            </a:r>
            <a:r>
              <a:rPr lang="en-US" altLang="en-US" sz="1200" b="1" dirty="0">
                <a:solidFill>
                  <a:schemeClr val="bg1"/>
                </a:solidFill>
                <a:latin typeface="Arial" charset="0"/>
                <a:cs typeface="+mn-cs"/>
              </a:rPr>
              <a:t>over southern Sudan </a:t>
            </a:r>
            <a:r>
              <a:rPr lang="en-US" altLang="en-US" sz="1200" b="1" dirty="0" smtClean="0">
                <a:solidFill>
                  <a:schemeClr val="bg1"/>
                </a:solidFill>
                <a:latin typeface="Arial" charset="0"/>
                <a:cs typeface="+mn-cs"/>
              </a:rPr>
              <a:t>as light </a:t>
            </a:r>
            <a:r>
              <a:rPr lang="en-US" altLang="en-US" sz="1200" b="1" dirty="0" err="1" smtClean="0">
                <a:solidFill>
                  <a:schemeClr val="bg1"/>
                </a:solidFill>
                <a:latin typeface="Arial" charset="0"/>
                <a:cs typeface="+mn-cs"/>
              </a:rPr>
              <a:t>raisn</a:t>
            </a:r>
            <a:r>
              <a:rPr lang="en-US" altLang="en-US" sz="1200" b="1" dirty="0" smtClean="0">
                <a:solidFill>
                  <a:schemeClr val="bg1"/>
                </a:solidFill>
                <a:latin typeface="Arial" charset="0"/>
                <a:cs typeface="+mn-cs"/>
              </a:rPr>
              <a:t> continued to fall (top </a:t>
            </a:r>
            <a:r>
              <a:rPr lang="en-US" altLang="en-US" sz="1200" b="1" dirty="0">
                <a:solidFill>
                  <a:schemeClr val="bg1"/>
                </a:solidFill>
                <a:latin typeface="Arial" charset="0"/>
                <a:cs typeface="+mn-cs"/>
              </a:rPr>
              <a:t>right), while </a:t>
            </a:r>
            <a:r>
              <a:rPr lang="en-US" altLang="en-US" sz="1200" b="1" dirty="0" smtClean="0">
                <a:solidFill>
                  <a:schemeClr val="bg1"/>
                </a:solidFill>
                <a:latin typeface="Arial" charset="0"/>
                <a:cs typeface="+mn-cs"/>
              </a:rPr>
              <a:t>southern Somalia is off to a slow start to the short rainfall season (bottom </a:t>
            </a:r>
            <a:r>
              <a:rPr lang="en-US" altLang="en-US" sz="1200" b="1" dirty="0">
                <a:solidFill>
                  <a:schemeClr val="bg1"/>
                </a:solidFill>
                <a:latin typeface="Arial" charset="0"/>
                <a:cs typeface="+mn-cs"/>
              </a:rPr>
              <a:t>right). </a:t>
            </a:r>
          </a:p>
        </p:txBody>
      </p:sp>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89790" y="1524000"/>
            <a:ext cx="379706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03 – 09 </a:t>
            </a:r>
            <a:r>
              <a:rPr lang="en-US" altLang="en-US" b="1" dirty="0">
                <a:solidFill>
                  <a:srgbClr val="FFFF00"/>
                </a:solidFill>
              </a:rPr>
              <a:t>November, 2020</a:t>
            </a:r>
            <a:endParaRPr lang="en-US" altLang="en-US" dirty="0"/>
          </a:p>
        </p:txBody>
      </p:sp>
      <p:sp>
        <p:nvSpPr>
          <p:cNvPr id="22535" name="TextBox 10"/>
          <p:cNvSpPr txBox="1">
            <a:spLocks noChangeArrowheads="1"/>
          </p:cNvSpPr>
          <p:nvPr/>
        </p:nvSpPr>
        <p:spPr bwMode="auto">
          <a:xfrm>
            <a:off x="4706721" y="1524000"/>
            <a:ext cx="386599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10 </a:t>
            </a:r>
            <a:r>
              <a:rPr lang="en-US" altLang="en-US" b="1" dirty="0">
                <a:solidFill>
                  <a:srgbClr val="FFFF00"/>
                </a:solidFill>
              </a:rPr>
              <a:t>– </a:t>
            </a:r>
            <a:r>
              <a:rPr lang="en-US" altLang="en-US" b="1" dirty="0" smtClean="0">
                <a:solidFill>
                  <a:srgbClr val="FFFF00"/>
                </a:solidFill>
              </a:rPr>
              <a:t>16 November, </a:t>
            </a:r>
            <a:r>
              <a:rPr lang="en-US" altLang="en-US" b="1" dirty="0">
                <a:solidFill>
                  <a:srgbClr val="FFFF00"/>
                </a:solidFill>
              </a:rPr>
              <a:t>2020</a:t>
            </a:r>
            <a:endParaRPr lang="en-US" altLang="en-US" dirty="0"/>
          </a:p>
        </p:txBody>
      </p:sp>
      <p:sp>
        <p:nvSpPr>
          <p:cNvPr id="7"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Central Africa and pockets in equatorial East Africa.  For week-2 (right panel), the chance for rainfall to exceed 50 mm is confined to Gabon, </a:t>
            </a:r>
            <a:r>
              <a:rPr lang="en-US" altLang="en-US" sz="1200" b="1" dirty="0" smtClean="0">
                <a:solidFill>
                  <a:schemeClr val="bg1"/>
                </a:solidFill>
              </a:rPr>
              <a:t>southern Congo</a:t>
            </a:r>
            <a:r>
              <a:rPr lang="en-US" altLang="en-US" sz="1200" b="1" dirty="0" smtClean="0">
                <a:solidFill>
                  <a:schemeClr val="bg1"/>
                </a:solidFill>
              </a:rPr>
              <a:t>, and eastern DRC.</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181512</TotalTime>
  <Words>1148</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9264</cp:revision>
  <cp:lastPrinted>2018-07-09T15:13:07Z</cp:lastPrinted>
  <dcterms:created xsi:type="dcterms:W3CDTF">2001-08-31T10:39:36Z</dcterms:created>
  <dcterms:modified xsi:type="dcterms:W3CDTF">2020-11-02T13:43:56Z</dcterms:modified>
</cp:coreProperties>
</file>