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509" r:id="rId2"/>
    <p:sldId id="326" r:id="rId3"/>
    <p:sldId id="485" r:id="rId4"/>
    <p:sldId id="502" r:id="rId5"/>
    <p:sldId id="501" r:id="rId6"/>
    <p:sldId id="512" r:id="rId7"/>
    <p:sldId id="482" r:id="rId8"/>
    <p:sldId id="496" r:id="rId9"/>
    <p:sldId id="506" r:id="rId10"/>
    <p:sldId id="511" r:id="rId11"/>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7" autoAdjust="0"/>
    <p:restoredTop sz="90813" autoAdjust="0"/>
  </p:normalViewPr>
  <p:slideViewPr>
    <p:cSldViewPr>
      <p:cViewPr varScale="1">
        <p:scale>
          <a:sx n="67" d="100"/>
          <a:sy n="67" d="100"/>
        </p:scale>
        <p:origin x="1188"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11/24/2020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762"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55728"/>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23 November </a:t>
            </a:r>
            <a:r>
              <a:rPr lang="en-US" altLang="en-US" sz="2800" b="1" dirty="0">
                <a:solidFill>
                  <a:schemeClr val="bg1"/>
                </a:solidFill>
              </a:rPr>
              <a:t>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839200" cy="5410200"/>
          </a:xfrm>
        </p:spPr>
        <p:txBody>
          <a:bodyPr/>
          <a:lstStyle/>
          <a:p>
            <a:pPr algn="just"/>
            <a:r>
              <a:rPr lang="en-US" altLang="en-US" sz="1600" b="1" dirty="0">
                <a:solidFill>
                  <a:schemeClr val="bg1"/>
                </a:solidFill>
                <a:latin typeface="Arial" panose="020B0604020202020204" pitchFamily="34" charset="0"/>
                <a:cs typeface="Arial" panose="020B0604020202020204" pitchFamily="34" charset="0"/>
              </a:rPr>
              <a:t>During the past 30 to 90 days, in West Africa, rainfall was above average over much of the Sahel, but as the West African monsoon retreated, seasonable dry weather prevailed over the Sahel during the past several weeks, while rainfall was below average over the northern areas of the Gulf of Guinea region.  However, rainfall was above average along the coast.  In Central Africa, rainfall was above average across much of the region, except for the western areas, which continued to register below average rainfall over the past several weeks.  In East Africa, rainfall was above average </a:t>
            </a:r>
            <a:r>
              <a:rPr lang="en-US" altLang="en-US" sz="1600" b="1" dirty="0" smtClean="0">
                <a:solidFill>
                  <a:schemeClr val="bg1"/>
                </a:solidFill>
                <a:latin typeface="Arial" panose="020B0604020202020204" pitchFamily="34" charset="0"/>
                <a:cs typeface="Arial" panose="020B0604020202020204" pitchFamily="34" charset="0"/>
              </a:rPr>
              <a:t>over portions of equatorial East Africa, including Tanzania, while below-average rainfall was observed over northern </a:t>
            </a:r>
            <a:r>
              <a:rPr lang="en-US" altLang="en-US" sz="1600" b="1" dirty="0">
                <a:solidFill>
                  <a:schemeClr val="bg1"/>
                </a:solidFill>
                <a:latin typeface="Arial" panose="020B0604020202020204" pitchFamily="34" charset="0"/>
                <a:cs typeface="Arial" panose="020B0604020202020204" pitchFamily="34" charset="0"/>
              </a:rPr>
              <a:t>and southern Somalia, and southeastern Kenya.  Rainfall was much above average over the northern areas of southern Africa, but below average over the southern areas of Mozambique and Madagascar.</a:t>
            </a:r>
          </a:p>
          <a:p>
            <a:pPr algn="just"/>
            <a:endParaRPr lang="en-US" altLang="en-US" sz="1600" b="1" dirty="0">
              <a:solidFill>
                <a:schemeClr val="bg1"/>
              </a:solidFill>
              <a:latin typeface="Arial" panose="020B0604020202020204" pitchFamily="34" charset="0"/>
              <a:cs typeface="Arial" panose="020B0604020202020204" pitchFamily="34" charset="0"/>
            </a:endParaRPr>
          </a:p>
          <a:p>
            <a:pPr algn="just"/>
            <a:r>
              <a:rPr lang="en-US" altLang="en-US" sz="1600" b="1" dirty="0">
                <a:solidFill>
                  <a:schemeClr val="bg1"/>
                </a:solidFill>
                <a:latin typeface="Arial" panose="020B0604020202020204" pitchFamily="34" charset="0"/>
                <a:cs typeface="Arial" panose="020B0604020202020204" pitchFamily="34" charset="0"/>
              </a:rPr>
              <a:t>Moderate to heavy rainfall sustained moisture surpluses across eastern Angola, Zambia and much of Botswana.  Above-average rainfall was also observed over much of Tanzania, while suppressed rainfall prevailed over much of southeastern Africa.</a:t>
            </a:r>
          </a:p>
          <a:p>
            <a:pPr algn="just"/>
            <a:endParaRPr lang="en-US" altLang="en-US" sz="1600" b="1" dirty="0">
              <a:solidFill>
                <a:schemeClr val="bg1"/>
              </a:solidFill>
              <a:latin typeface="Arial" panose="020B0604020202020204" pitchFamily="34" charset="0"/>
              <a:cs typeface="Arial" panose="020B0604020202020204" pitchFamily="34" charset="0"/>
            </a:endParaRPr>
          </a:p>
          <a:p>
            <a:pPr algn="just"/>
            <a:r>
              <a:rPr lang="en-US" altLang="en-US" sz="1600" b="1" dirty="0">
                <a:solidFill>
                  <a:schemeClr val="bg1"/>
                </a:solidFill>
                <a:latin typeface="Arial" panose="020B0604020202020204" pitchFamily="34" charset="0"/>
                <a:cs typeface="Arial" panose="020B0604020202020204" pitchFamily="34" charset="0"/>
              </a:rPr>
              <a:t>The week-1 and week-2 outlooks indicate a moderate to high chance for rainfall to exceed 50 mm across Gabon, Congo, southern and eastern DRC, Zambia, and the Lake Victoria region including Tanzania.</a:t>
            </a: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981200"/>
            <a:ext cx="8458200" cy="4572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smtClean="0">
                <a:solidFill>
                  <a:schemeClr val="bg1"/>
                </a:solidFill>
              </a:rPr>
              <a:t>Moderate to heavy rainfall sustained moisture surpluses across eastern Angola, Zambia and much of Botswana.  Above-average rainfall was also observed over much of Tanzania, while suppressed rainfall prevailed over much of southeastern Africa.</a:t>
            </a:r>
            <a:endParaRPr lang="en-US" altLang="en-US" b="1" dirty="0">
              <a:solidFill>
                <a:schemeClr val="bg1"/>
              </a:solidFill>
            </a:endParaRPr>
          </a:p>
          <a:p>
            <a:pPr marL="342900" indent="-342900" algn="just" eaLnBrk="1" hangingPunct="1">
              <a:buFontTx/>
              <a:buChar char="•"/>
              <a:tabLst>
                <a:tab pos="1885950" algn="l"/>
              </a:tabLst>
            </a:pPr>
            <a:endParaRPr lang="en-US" altLang="en-US" b="1" dirty="0">
              <a:solidFill>
                <a:schemeClr val="bg1"/>
              </a:solidFill>
            </a:endParaRPr>
          </a:p>
          <a:p>
            <a:pPr marL="342900" indent="-342900" algn="just" eaLnBrk="1" hangingPunct="1">
              <a:buFontTx/>
              <a:buChar char="•"/>
              <a:tabLst>
                <a:tab pos="1885950" algn="l"/>
              </a:tabLst>
            </a:pPr>
            <a:r>
              <a:rPr lang="en-US" altLang="en-US" b="1" dirty="0">
                <a:solidFill>
                  <a:schemeClr val="bg1"/>
                </a:solidFill>
              </a:rPr>
              <a:t>The </a:t>
            </a:r>
            <a:r>
              <a:rPr lang="en-US" altLang="en-US" b="1" dirty="0" smtClean="0">
                <a:solidFill>
                  <a:schemeClr val="bg1"/>
                </a:solidFill>
              </a:rPr>
              <a:t>week-1 and week-2 </a:t>
            </a:r>
            <a:r>
              <a:rPr lang="en-US" altLang="en-US" b="1" dirty="0">
                <a:solidFill>
                  <a:schemeClr val="bg1"/>
                </a:solidFill>
              </a:rPr>
              <a:t>outlooks indicate a moderate to high chance for rainfall to exceed 50 mm </a:t>
            </a:r>
            <a:r>
              <a:rPr lang="en-US" altLang="en-US" b="1" dirty="0" smtClean="0">
                <a:solidFill>
                  <a:schemeClr val="bg1"/>
                </a:solidFill>
              </a:rPr>
              <a:t>across Gabon, Congo, southern and eastern DRC, Zambia, and the Lake Victoria region including Tanzania.</a:t>
            </a:r>
            <a:endParaRPr lang="en-US" altLang="en-US"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79248" y="5029200"/>
            <a:ext cx="8991600" cy="1828834"/>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Over the past 90 days, in West Africa, above-average rainfall was observed across much of the Sahel from Senegal eastward to Chad.  Rainfall was also above-average from Guinea to much of Cote D’Ivoire.  In contrast, rainfall was below-average over the southern areas of the Gulf of Guinea region from northeastern Cote d’Ivoire eastward to Nigeria.  The moisture deficits extended to the western areas of Cameroon and Gabon.  Rainfall was also below average over pockets in CAR southeastern DRC.  Rainfall was much above-average in the remainder of Central Africa from southern Chad to much of DRC.  In East Africa, the heaviest amounts 500 to 1500 mm (200 – 500 mm above the mean) occurred over the Ethiopian </a:t>
            </a:r>
            <a:r>
              <a:rPr lang="en-US" altLang="en-US" sz="1140" b="1" dirty="0" smtClean="0">
                <a:solidFill>
                  <a:schemeClr val="bg1"/>
                </a:solidFill>
              </a:rPr>
              <a:t>Highlands. Well </a:t>
            </a:r>
            <a:r>
              <a:rPr lang="en-US" altLang="en-US" sz="1140" b="1" dirty="0">
                <a:solidFill>
                  <a:schemeClr val="bg1"/>
                </a:solidFill>
              </a:rPr>
              <a:t>above-average rainfall (over 300 mm above the mean) was also observed over </a:t>
            </a:r>
            <a:r>
              <a:rPr lang="en-US" altLang="en-US" sz="1140" b="1" dirty="0" smtClean="0">
                <a:solidFill>
                  <a:schemeClr val="bg1"/>
                </a:solidFill>
              </a:rPr>
              <a:t>South </a:t>
            </a:r>
            <a:r>
              <a:rPr lang="en-US" altLang="en-US" sz="1140" b="1" dirty="0">
                <a:solidFill>
                  <a:schemeClr val="bg1"/>
                </a:solidFill>
              </a:rPr>
              <a:t>Sudan and Uganda.  Rainfall was below-average over </a:t>
            </a:r>
            <a:r>
              <a:rPr lang="en-US" altLang="en-US" sz="1140" b="1" dirty="0" smtClean="0">
                <a:solidFill>
                  <a:schemeClr val="bg1"/>
                </a:solidFill>
              </a:rPr>
              <a:t>southeastern Ethiopia, southeastern </a:t>
            </a:r>
            <a:r>
              <a:rPr lang="en-US" altLang="en-US" sz="1140" b="1" dirty="0">
                <a:solidFill>
                  <a:schemeClr val="bg1"/>
                </a:solidFill>
              </a:rPr>
              <a:t>Kenya and southern Somalia.  In southern Africa, moisture surpluses prevailed over Zambia, Zimbabwe, Botswana, and the northern areas of Madagascar.  Rainfall was below-average over central and southern Angola into Namibia and South Africa.  The southern areas of Mozambique and Madagascar also registered below average rainfall.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79248" y="5192493"/>
            <a:ext cx="8991600" cy="1513107"/>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rainfall totals diminished over West Africa as the West African Monsoon retreated over the past several weeks. Rainfall was below-average over much of the northern areas of the Gulf of Guinea region, while the coastal areas received above average rains.  In Central Africa, rainfall was below average over </a:t>
            </a:r>
            <a:r>
              <a:rPr lang="en-US" altLang="en-US" sz="1140" b="1" dirty="0" smtClean="0">
                <a:solidFill>
                  <a:schemeClr val="bg1"/>
                </a:solidFill>
              </a:rPr>
              <a:t>parts of Cameroon and </a:t>
            </a:r>
            <a:r>
              <a:rPr lang="en-US" altLang="en-US" sz="1140" b="1" dirty="0">
                <a:solidFill>
                  <a:schemeClr val="bg1"/>
                </a:solidFill>
              </a:rPr>
              <a:t>Gabon, and much of CAR.  Rainfall was also below average over pockets in DRC.  Rainfall was above average over </a:t>
            </a:r>
            <a:r>
              <a:rPr lang="en-US" altLang="en-US" sz="1140" b="1" dirty="0" smtClean="0">
                <a:solidFill>
                  <a:schemeClr val="bg1"/>
                </a:solidFill>
              </a:rPr>
              <a:t>much of Congo and </a:t>
            </a:r>
            <a:r>
              <a:rPr lang="en-US" altLang="en-US" sz="1140" b="1" dirty="0">
                <a:solidFill>
                  <a:schemeClr val="bg1"/>
                </a:solidFill>
              </a:rPr>
              <a:t>DRC.  In East Africa, moisture </a:t>
            </a:r>
            <a:r>
              <a:rPr lang="en-US" altLang="en-US" sz="1140" b="1" dirty="0" smtClean="0">
                <a:solidFill>
                  <a:schemeClr val="bg1"/>
                </a:solidFill>
              </a:rPr>
              <a:t>surpluses </a:t>
            </a:r>
            <a:r>
              <a:rPr lang="en-US" altLang="en-US" sz="1140" b="1" dirty="0">
                <a:solidFill>
                  <a:schemeClr val="bg1"/>
                </a:solidFill>
              </a:rPr>
              <a:t>prevailed over </a:t>
            </a:r>
            <a:r>
              <a:rPr lang="en-US" altLang="en-US" sz="1140" b="1" dirty="0" smtClean="0">
                <a:solidFill>
                  <a:schemeClr val="bg1"/>
                </a:solidFill>
              </a:rPr>
              <a:t>local areas in </a:t>
            </a:r>
            <a:r>
              <a:rPr lang="en-US" altLang="en-US" sz="1140" b="1" dirty="0">
                <a:solidFill>
                  <a:schemeClr val="bg1"/>
                </a:solidFill>
              </a:rPr>
              <a:t>Ethiopia, </a:t>
            </a:r>
            <a:r>
              <a:rPr lang="en-US" altLang="en-US" sz="1140" b="1" dirty="0" smtClean="0">
                <a:solidFill>
                  <a:schemeClr val="bg1"/>
                </a:solidFill>
              </a:rPr>
              <a:t>southern </a:t>
            </a:r>
            <a:r>
              <a:rPr lang="en-US" altLang="en-US" sz="1140" b="1" dirty="0">
                <a:solidFill>
                  <a:schemeClr val="bg1"/>
                </a:solidFill>
              </a:rPr>
              <a:t>Uganda, and </a:t>
            </a:r>
            <a:r>
              <a:rPr lang="en-US" altLang="en-US" sz="1140" b="1" dirty="0" smtClean="0">
                <a:solidFill>
                  <a:schemeClr val="bg1"/>
                </a:solidFill>
              </a:rPr>
              <a:t>northern </a:t>
            </a:r>
            <a:r>
              <a:rPr lang="en-US" altLang="en-US" sz="1140" b="1" dirty="0">
                <a:solidFill>
                  <a:schemeClr val="bg1"/>
                </a:solidFill>
              </a:rPr>
              <a:t>Kenya.  Rainfall was </a:t>
            </a:r>
            <a:r>
              <a:rPr lang="en-US" altLang="en-US" sz="1140" b="1" dirty="0" smtClean="0">
                <a:solidFill>
                  <a:schemeClr val="bg1"/>
                </a:solidFill>
              </a:rPr>
              <a:t>also above </a:t>
            </a:r>
            <a:r>
              <a:rPr lang="en-US" altLang="en-US" sz="1140" b="1" dirty="0">
                <a:solidFill>
                  <a:schemeClr val="bg1"/>
                </a:solidFill>
              </a:rPr>
              <a:t>average over </a:t>
            </a:r>
            <a:r>
              <a:rPr lang="en-US" altLang="en-US" sz="1140" b="1" dirty="0" smtClean="0">
                <a:solidFill>
                  <a:schemeClr val="bg1"/>
                </a:solidFill>
              </a:rPr>
              <a:t>much of </a:t>
            </a:r>
            <a:r>
              <a:rPr lang="en-US" altLang="en-US" sz="1140" b="1" dirty="0">
                <a:solidFill>
                  <a:schemeClr val="bg1"/>
                </a:solidFill>
              </a:rPr>
              <a:t>Tanzania.  Below average rainfall was observed over </a:t>
            </a:r>
            <a:r>
              <a:rPr lang="en-US" altLang="en-US" sz="1140" b="1" dirty="0" smtClean="0">
                <a:solidFill>
                  <a:schemeClr val="bg1"/>
                </a:solidFill>
              </a:rPr>
              <a:t>many places in </a:t>
            </a:r>
            <a:r>
              <a:rPr lang="en-US" altLang="en-US" sz="1140" b="1" dirty="0">
                <a:solidFill>
                  <a:schemeClr val="bg1"/>
                </a:solidFill>
              </a:rPr>
              <a:t>Ethiopia, northern and southern Somalia.  In Southern Africa, rainfall was much above average over Zambia, Botswana and </a:t>
            </a:r>
            <a:r>
              <a:rPr lang="en-US" altLang="en-US" sz="1140" b="1" dirty="0" smtClean="0">
                <a:solidFill>
                  <a:schemeClr val="bg1"/>
                </a:solidFill>
              </a:rPr>
              <a:t>Zimbabwe</a:t>
            </a:r>
            <a:r>
              <a:rPr lang="en-US" altLang="en-US" sz="1140" b="1" dirty="0">
                <a:solidFill>
                  <a:schemeClr val="bg1"/>
                </a:solidFill>
              </a:rPr>
              <a:t>.  Moisture surpluses were also registered over the central areas of South Africa, including portions of the Maize Triangle, and the northern areas of Madagascar.  Rainfall was below average over the southern areas of Mozambique and Madagascar.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79248" y="5105400"/>
            <a:ext cx="8991600" cy="1615827"/>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East Africa, moderate </a:t>
            </a:r>
            <a:r>
              <a:rPr lang="en-US" altLang="en-US" sz="1100" b="1" dirty="0" smtClean="0">
                <a:solidFill>
                  <a:schemeClr val="bg1"/>
                </a:solidFill>
              </a:rPr>
              <a:t>to locally </a:t>
            </a:r>
            <a:r>
              <a:rPr lang="en-US" altLang="en-US" sz="1100" b="1" dirty="0">
                <a:solidFill>
                  <a:schemeClr val="bg1"/>
                </a:solidFill>
              </a:rPr>
              <a:t>heavy rains (</a:t>
            </a:r>
            <a:r>
              <a:rPr lang="en-US" altLang="en-US" sz="1100" b="1" dirty="0" smtClean="0">
                <a:solidFill>
                  <a:schemeClr val="bg1"/>
                </a:solidFill>
              </a:rPr>
              <a:t>50-150 </a:t>
            </a:r>
            <a:r>
              <a:rPr lang="en-US" altLang="en-US" sz="1100" b="1" dirty="0">
                <a:solidFill>
                  <a:schemeClr val="bg1"/>
                </a:solidFill>
              </a:rPr>
              <a:t>mm; </a:t>
            </a:r>
            <a:r>
              <a:rPr lang="en-US" altLang="en-US" sz="1100" b="1" dirty="0" smtClean="0">
                <a:solidFill>
                  <a:schemeClr val="bg1"/>
                </a:solidFill>
              </a:rPr>
              <a:t>25-100 </a:t>
            </a:r>
            <a:r>
              <a:rPr lang="en-US" altLang="en-US" sz="1100" b="1" dirty="0">
                <a:solidFill>
                  <a:schemeClr val="bg1"/>
                </a:solidFill>
              </a:rPr>
              <a:t>mm above the mean) fell </a:t>
            </a:r>
            <a:r>
              <a:rPr lang="en-US" altLang="en-US" sz="1100" b="1" dirty="0" smtClean="0">
                <a:solidFill>
                  <a:schemeClr val="bg1"/>
                </a:solidFill>
              </a:rPr>
              <a:t>over the central and northern areas of Tanzania and southern Kenya.  Rainfall totals remained below-average over pocket areas in Kenya and southern Somalia.  </a:t>
            </a:r>
            <a:r>
              <a:rPr lang="en-US" altLang="en-US" sz="1100" b="1" dirty="0">
                <a:solidFill>
                  <a:schemeClr val="bg1"/>
                </a:solidFill>
              </a:rPr>
              <a:t>In Southern Africa, </a:t>
            </a:r>
            <a:r>
              <a:rPr lang="en-US" altLang="en-US" sz="1100" b="1" dirty="0" smtClean="0">
                <a:solidFill>
                  <a:schemeClr val="bg1"/>
                </a:solidFill>
              </a:rPr>
              <a:t>another week of heavy </a:t>
            </a:r>
            <a:r>
              <a:rPr lang="en-US" altLang="en-US" sz="1100" b="1" dirty="0">
                <a:solidFill>
                  <a:schemeClr val="bg1"/>
                </a:solidFill>
              </a:rPr>
              <a:t>rains (</a:t>
            </a:r>
            <a:r>
              <a:rPr lang="en-US" altLang="en-US" sz="1100" b="1" dirty="0" smtClean="0">
                <a:solidFill>
                  <a:schemeClr val="bg1"/>
                </a:solidFill>
              </a:rPr>
              <a:t>75-300 </a:t>
            </a:r>
            <a:r>
              <a:rPr lang="en-US" altLang="en-US" sz="1100" b="1" dirty="0">
                <a:solidFill>
                  <a:schemeClr val="bg1"/>
                </a:solidFill>
              </a:rPr>
              <a:t>mm; </a:t>
            </a:r>
            <a:r>
              <a:rPr lang="en-US" altLang="en-US" sz="1100" b="1" dirty="0" smtClean="0">
                <a:solidFill>
                  <a:schemeClr val="bg1"/>
                </a:solidFill>
              </a:rPr>
              <a:t>50-200 </a:t>
            </a:r>
            <a:r>
              <a:rPr lang="en-US" altLang="en-US" sz="1100" b="1" dirty="0">
                <a:solidFill>
                  <a:schemeClr val="bg1"/>
                </a:solidFill>
              </a:rPr>
              <a:t>mm above the </a:t>
            </a:r>
            <a:r>
              <a:rPr lang="en-US" altLang="en-US" sz="1100" b="1" dirty="0" smtClean="0">
                <a:solidFill>
                  <a:schemeClr val="bg1"/>
                </a:solidFill>
              </a:rPr>
              <a:t>mean) sustained moisture surpluses </a:t>
            </a:r>
            <a:r>
              <a:rPr lang="en-US" altLang="en-US" sz="1100" b="1" dirty="0">
                <a:solidFill>
                  <a:schemeClr val="bg1"/>
                </a:solidFill>
              </a:rPr>
              <a:t>in </a:t>
            </a:r>
            <a:r>
              <a:rPr lang="en-US" altLang="en-US" sz="1100" b="1" dirty="0" smtClean="0">
                <a:solidFill>
                  <a:schemeClr val="bg1"/>
                </a:solidFill>
              </a:rPr>
              <a:t>western Zambia and Botswana</a:t>
            </a:r>
            <a:r>
              <a:rPr lang="en-US" altLang="en-US" sz="1100" b="1" dirty="0">
                <a:solidFill>
                  <a:schemeClr val="bg1"/>
                </a:solidFill>
              </a:rPr>
              <a:t>.  Sizable rainfall amounts fell over </a:t>
            </a:r>
            <a:r>
              <a:rPr lang="en-US" altLang="en-US" sz="1100" b="1" dirty="0" smtClean="0">
                <a:solidFill>
                  <a:schemeClr val="bg1"/>
                </a:solidFill>
              </a:rPr>
              <a:t>eastern Angola</a:t>
            </a:r>
            <a:r>
              <a:rPr lang="en-US" altLang="en-US" sz="1100" b="1" dirty="0">
                <a:solidFill>
                  <a:schemeClr val="bg1"/>
                </a:solidFill>
              </a:rPr>
              <a:t>, while </a:t>
            </a:r>
            <a:r>
              <a:rPr lang="en-US" altLang="en-US" sz="1100" b="1" dirty="0" smtClean="0">
                <a:solidFill>
                  <a:schemeClr val="bg1"/>
                </a:solidFill>
              </a:rPr>
              <a:t>below </a:t>
            </a:r>
            <a:r>
              <a:rPr lang="en-US" altLang="en-US" sz="1100" b="1" dirty="0">
                <a:solidFill>
                  <a:schemeClr val="bg1"/>
                </a:solidFill>
              </a:rPr>
              <a:t>average rains (25-50 mm) fell over </a:t>
            </a:r>
            <a:r>
              <a:rPr lang="en-US" altLang="en-US" sz="1100" b="1" dirty="0" smtClean="0">
                <a:solidFill>
                  <a:schemeClr val="bg1"/>
                </a:solidFill>
              </a:rPr>
              <a:t>western Angola, much </a:t>
            </a:r>
            <a:r>
              <a:rPr lang="en-US" altLang="en-US" sz="1100" b="1" dirty="0">
                <a:solidFill>
                  <a:schemeClr val="bg1"/>
                </a:solidFill>
              </a:rPr>
              <a:t>of northwestern Namibia, </a:t>
            </a:r>
            <a:r>
              <a:rPr lang="en-US" altLang="en-US" sz="1100" b="1" dirty="0" smtClean="0">
                <a:solidFill>
                  <a:schemeClr val="bg1"/>
                </a:solidFill>
              </a:rPr>
              <a:t>eastern South </a:t>
            </a:r>
            <a:r>
              <a:rPr lang="en-US" altLang="en-US" sz="1100" b="1" dirty="0">
                <a:solidFill>
                  <a:schemeClr val="bg1"/>
                </a:solidFill>
              </a:rPr>
              <a:t>Africa, eastern Zimbabwe and Mozambique.  </a:t>
            </a:r>
            <a:r>
              <a:rPr lang="en-US" altLang="en-US" sz="1100" b="1" dirty="0" smtClean="0">
                <a:solidFill>
                  <a:schemeClr val="bg1"/>
                </a:solidFill>
              </a:rPr>
              <a:t>Northwestern </a:t>
            </a:r>
            <a:r>
              <a:rPr lang="en-US" altLang="en-US" sz="1100" b="1" dirty="0">
                <a:solidFill>
                  <a:schemeClr val="bg1"/>
                </a:solidFill>
              </a:rPr>
              <a:t>Madagascar saw </a:t>
            </a:r>
            <a:r>
              <a:rPr lang="en-US" altLang="en-US" sz="1100" b="1" dirty="0" smtClean="0">
                <a:solidFill>
                  <a:schemeClr val="bg1"/>
                </a:solidFill>
              </a:rPr>
              <a:t>light to moderate rainfall </a:t>
            </a:r>
            <a:r>
              <a:rPr lang="en-US" altLang="en-US" sz="1100" b="1" dirty="0">
                <a:solidFill>
                  <a:schemeClr val="bg1"/>
                </a:solidFill>
              </a:rPr>
              <a:t>with amounts ranging between 50 and 100 mm; 25-50 mm above the mean), while </a:t>
            </a:r>
            <a:r>
              <a:rPr lang="en-US" altLang="en-US" sz="1100" b="1" dirty="0" smtClean="0">
                <a:solidFill>
                  <a:schemeClr val="bg1"/>
                </a:solidFill>
              </a:rPr>
              <a:t>eastern and southern Madagascar had </a:t>
            </a:r>
            <a:r>
              <a:rPr lang="en-US" altLang="en-US" sz="1100" b="1" smtClean="0">
                <a:solidFill>
                  <a:schemeClr val="bg1"/>
                </a:solidFill>
              </a:rPr>
              <a:t>below-average rainfall.  </a:t>
            </a:r>
            <a:r>
              <a:rPr lang="en-US" altLang="en-US" sz="1100" b="1" dirty="0">
                <a:solidFill>
                  <a:schemeClr val="bg1"/>
                </a:solidFill>
              </a:rPr>
              <a:t>In Central Africa, rainfall was above average over </a:t>
            </a:r>
            <a:r>
              <a:rPr lang="en-US" altLang="en-US" sz="1100" b="1" dirty="0" smtClean="0">
                <a:solidFill>
                  <a:schemeClr val="bg1"/>
                </a:solidFill>
              </a:rPr>
              <a:t>portions of northern </a:t>
            </a:r>
            <a:r>
              <a:rPr lang="en-US" altLang="en-US" sz="1100" b="1" dirty="0">
                <a:solidFill>
                  <a:schemeClr val="bg1"/>
                </a:solidFill>
              </a:rPr>
              <a:t>and southern DRC, southern Congo, </a:t>
            </a:r>
            <a:r>
              <a:rPr lang="en-US" altLang="en-US" sz="1100" b="1" dirty="0" smtClean="0">
                <a:solidFill>
                  <a:schemeClr val="bg1"/>
                </a:solidFill>
              </a:rPr>
              <a:t>while below-average rainfall was registered over Gabon, Equatorial Guinea, Congo.  </a:t>
            </a:r>
            <a:r>
              <a:rPr lang="en-US" altLang="en-US" sz="1100" b="1" dirty="0">
                <a:solidFill>
                  <a:schemeClr val="bg1"/>
                </a:solidFill>
              </a:rPr>
              <a:t>Light rains sustained moisture deficits in </a:t>
            </a:r>
            <a:r>
              <a:rPr lang="en-US" altLang="en-US" sz="1100" b="1" dirty="0" smtClean="0">
                <a:solidFill>
                  <a:schemeClr val="bg1"/>
                </a:solidFill>
              </a:rPr>
              <a:t>parts of Cameroon and CAR.  </a:t>
            </a:r>
            <a:r>
              <a:rPr lang="en-US" altLang="en-US" sz="1100" b="1" dirty="0">
                <a:solidFill>
                  <a:schemeClr val="bg1"/>
                </a:solidFill>
              </a:rPr>
              <a:t>Moderate rains fell along coastal </a:t>
            </a:r>
            <a:r>
              <a:rPr lang="en-US" altLang="en-US" sz="1100" b="1" dirty="0" smtClean="0">
                <a:solidFill>
                  <a:schemeClr val="bg1"/>
                </a:solidFill>
              </a:rPr>
              <a:t>Cote d’Ivoire, </a:t>
            </a:r>
            <a:r>
              <a:rPr lang="en-US" altLang="en-US" sz="1100" b="1" dirty="0">
                <a:solidFill>
                  <a:schemeClr val="bg1"/>
                </a:solidFill>
              </a:rPr>
              <a:t>while seasonable dry weather prevailed across the Sahel. </a:t>
            </a:r>
            <a:endParaRPr lang="en-US" altLang="en-US" sz="1140" b="1" dirty="0">
              <a:solidFill>
                <a:schemeClr val="bg1"/>
              </a:solidFill>
            </a:endParaRPr>
          </a:p>
        </p:txBody>
      </p:sp>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0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06276"/>
            <a:ext cx="8991600" cy="4247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An anomalous </a:t>
            </a:r>
            <a:r>
              <a:rPr lang="en-US" altLang="en-US" sz="1200" b="1" dirty="0">
                <a:solidFill>
                  <a:schemeClr val="bg1"/>
                </a:solidFill>
              </a:rPr>
              <a:t>lower-level westerly </a:t>
            </a:r>
            <a:r>
              <a:rPr lang="en-US" altLang="en-US" sz="1200" b="1" dirty="0" smtClean="0">
                <a:solidFill>
                  <a:schemeClr val="bg1"/>
                </a:solidFill>
              </a:rPr>
              <a:t>flow (left panel) was </a:t>
            </a:r>
            <a:r>
              <a:rPr lang="en-US" altLang="en-US" sz="1200" b="1" dirty="0">
                <a:solidFill>
                  <a:schemeClr val="bg1"/>
                </a:solidFill>
              </a:rPr>
              <a:t>observed along the Gulf of Guinea coast </a:t>
            </a:r>
            <a:r>
              <a:rPr lang="en-US" altLang="en-US" sz="1200" b="1" dirty="0" smtClean="0">
                <a:solidFill>
                  <a:schemeClr val="bg1"/>
                </a:solidFill>
              </a:rPr>
              <a:t>into Central </a:t>
            </a:r>
            <a:r>
              <a:rPr lang="en-US" altLang="en-US" sz="1200" b="1" dirty="0">
                <a:solidFill>
                  <a:schemeClr val="bg1"/>
                </a:solidFill>
              </a:rPr>
              <a:t>Africa. </a:t>
            </a:r>
            <a:r>
              <a:rPr lang="en-US" altLang="en-US" sz="1200" b="1" dirty="0" smtClean="0">
                <a:solidFill>
                  <a:schemeClr val="bg1"/>
                </a:solidFill>
              </a:rPr>
              <a:t>At upper level (right panel), an anomalous </a:t>
            </a:r>
            <a:r>
              <a:rPr lang="en-US" altLang="en-US" sz="1200" b="1" dirty="0" err="1" smtClean="0">
                <a:solidFill>
                  <a:schemeClr val="bg1"/>
                </a:solidFill>
              </a:rPr>
              <a:t>anticyclonic</a:t>
            </a:r>
            <a:r>
              <a:rPr lang="en-US" altLang="en-US" sz="1200" b="1" dirty="0" smtClean="0">
                <a:solidFill>
                  <a:schemeClr val="bg1"/>
                </a:solidFill>
              </a:rPr>
              <a:t> flow prevailed across southern Africa.</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50" y="620713"/>
            <a:ext cx="2743200" cy="262890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2286000" y="2743200"/>
            <a:ext cx="990600" cy="10668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4190999" y="2797172"/>
            <a:ext cx="742951" cy="1012827"/>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3952874" y="1514793"/>
            <a:ext cx="2057401" cy="55134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that moderate to locally heavy rainfall </a:t>
            </a:r>
            <a:r>
              <a:rPr lang="en-US" altLang="en-US" sz="1200" b="1" dirty="0" smtClean="0">
                <a:solidFill>
                  <a:schemeClr val="bg1"/>
                </a:solidFill>
                <a:latin typeface="Arial" charset="0"/>
              </a:rPr>
              <a:t>sustained moisture surpluses over many parts of Botswana (bottom </a:t>
            </a:r>
            <a:r>
              <a:rPr lang="en-US" altLang="en-US" sz="1200" b="1" dirty="0">
                <a:solidFill>
                  <a:schemeClr val="bg1"/>
                </a:solidFill>
                <a:latin typeface="Arial" charset="0"/>
              </a:rPr>
              <a:t>left)</a:t>
            </a:r>
            <a:r>
              <a:rPr lang="en-US" altLang="en-US" sz="1200" b="1" dirty="0">
                <a:solidFill>
                  <a:schemeClr val="bg1"/>
                </a:solidFill>
                <a:latin typeface="Arial" charset="0"/>
                <a:cs typeface="+mn-cs"/>
              </a:rPr>
              <a:t>. Moisture </a:t>
            </a:r>
            <a:r>
              <a:rPr lang="en-US" altLang="en-US" sz="1200" b="1" dirty="0" smtClean="0">
                <a:solidFill>
                  <a:schemeClr val="bg1"/>
                </a:solidFill>
                <a:latin typeface="Arial" charset="0"/>
                <a:cs typeface="+mn-cs"/>
              </a:rPr>
              <a:t>deficits </a:t>
            </a:r>
            <a:r>
              <a:rPr lang="en-US" altLang="en-US" sz="1200" b="1" dirty="0">
                <a:solidFill>
                  <a:schemeClr val="bg1"/>
                </a:solidFill>
                <a:latin typeface="Arial" charset="0"/>
                <a:cs typeface="+mn-cs"/>
              </a:rPr>
              <a:t>continued </a:t>
            </a:r>
            <a:r>
              <a:rPr lang="en-US" altLang="en-US" sz="1200" b="1" dirty="0" smtClean="0">
                <a:solidFill>
                  <a:schemeClr val="bg1"/>
                </a:solidFill>
                <a:latin typeface="Arial" charset="0"/>
                <a:cs typeface="+mn-cs"/>
              </a:rPr>
              <a:t>to prevail over eastern Kenya </a:t>
            </a:r>
            <a:r>
              <a:rPr lang="en-US" altLang="en-US" sz="1200" b="1" dirty="0">
                <a:solidFill>
                  <a:schemeClr val="bg1"/>
                </a:solidFill>
                <a:latin typeface="Arial" charset="0"/>
                <a:cs typeface="+mn-cs"/>
              </a:rPr>
              <a:t>(top </a:t>
            </a:r>
            <a:r>
              <a:rPr lang="en-US" altLang="en-US" sz="1200" b="1" dirty="0" smtClean="0">
                <a:solidFill>
                  <a:schemeClr val="bg1"/>
                </a:solidFill>
                <a:latin typeface="Arial" charset="0"/>
                <a:cs typeface="+mn-cs"/>
              </a:rPr>
              <a:t>right) and southern Madagascar (bottom </a:t>
            </a:r>
            <a:r>
              <a:rPr lang="en-US" altLang="en-US" sz="1200" b="1" dirty="0">
                <a:solidFill>
                  <a:schemeClr val="bg1"/>
                </a:solidFill>
                <a:latin typeface="Arial" charset="0"/>
                <a:cs typeface="+mn-cs"/>
              </a:rPr>
              <a:t>right). </a:t>
            </a:r>
          </a:p>
        </p:txBody>
      </p:sp>
      <p:pic>
        <p:nvPicPr>
          <p:cNvPr id="2" name="Picture 2" descr="https://www.cpc.ncep.noaa.gov/products/international/africa_rfe/africa_rfe_90day_ptts_Ghanzi_Botswana.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3462528"/>
            <a:ext cx="3385893" cy="26334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s://www.cpc.ncep.noaa.gov/products/international/africa_rfe/africa_rfe_90day_ptts_Dif_Kenya.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566928"/>
            <a:ext cx="3385893" cy="26334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s://www.cpc.ncep.noaa.gov/products/international/africa_rfe/africa_rfe_90day_ptts_Fianarantsoa_Madagascar.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6800" y="3462528"/>
            <a:ext cx="3385893" cy="2633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1" y="1828800"/>
            <a:ext cx="4267196" cy="3200397"/>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5576" y="1828800"/>
            <a:ext cx="4267196" cy="320039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4" name="TextBox 2"/>
          <p:cNvSpPr txBox="1">
            <a:spLocks noChangeArrowheads="1"/>
          </p:cNvSpPr>
          <p:nvPr/>
        </p:nvSpPr>
        <p:spPr bwMode="auto">
          <a:xfrm>
            <a:off x="389791" y="1524000"/>
            <a:ext cx="3797066"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Week-1 Valid </a:t>
            </a:r>
            <a:r>
              <a:rPr lang="en-US" altLang="en-US" b="1" dirty="0" smtClean="0">
                <a:solidFill>
                  <a:srgbClr val="FFFF00"/>
                </a:solidFill>
              </a:rPr>
              <a:t>24 – 30 </a:t>
            </a:r>
            <a:r>
              <a:rPr lang="en-US" altLang="en-US" b="1" dirty="0">
                <a:solidFill>
                  <a:srgbClr val="FFFF00"/>
                </a:solidFill>
              </a:rPr>
              <a:t>November, 2020</a:t>
            </a:r>
            <a:endParaRPr lang="en-US" altLang="en-US" dirty="0"/>
          </a:p>
        </p:txBody>
      </p:sp>
      <p:sp>
        <p:nvSpPr>
          <p:cNvPr id="22535" name="TextBox 10"/>
          <p:cNvSpPr txBox="1">
            <a:spLocks noChangeArrowheads="1"/>
          </p:cNvSpPr>
          <p:nvPr/>
        </p:nvSpPr>
        <p:spPr bwMode="auto">
          <a:xfrm>
            <a:off x="4826145" y="1524000"/>
            <a:ext cx="3627148"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1 </a:t>
            </a:r>
            <a:r>
              <a:rPr lang="en-US" altLang="en-US" b="1" dirty="0">
                <a:solidFill>
                  <a:srgbClr val="FFFF00"/>
                </a:solidFill>
              </a:rPr>
              <a:t>– </a:t>
            </a:r>
            <a:r>
              <a:rPr lang="en-US" altLang="en-US" b="1" dirty="0" smtClean="0">
                <a:solidFill>
                  <a:srgbClr val="FFFF00"/>
                </a:solidFill>
              </a:rPr>
              <a:t>7 December, </a:t>
            </a:r>
            <a:r>
              <a:rPr lang="en-US" altLang="en-US" b="1" dirty="0">
                <a:solidFill>
                  <a:srgbClr val="FFFF00"/>
                </a:solidFill>
              </a:rPr>
              <a:t>2020</a:t>
            </a:r>
            <a:endParaRPr lang="en-US" altLang="en-US" dirty="0"/>
          </a:p>
        </p:txBody>
      </p:sp>
      <p:sp>
        <p:nvSpPr>
          <p:cNvPr id="7" name="Text Box 8"/>
          <p:cNvSpPr txBox="1">
            <a:spLocks noChangeArrowheads="1"/>
          </p:cNvSpPr>
          <p:nvPr/>
        </p:nvSpPr>
        <p:spPr bwMode="auto">
          <a:xfrm>
            <a:off x="79248" y="5606276"/>
            <a:ext cx="8991600" cy="424732"/>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 and week-2 (right panel)), the </a:t>
            </a:r>
            <a:r>
              <a:rPr lang="en-US" altLang="en-US" sz="1200" b="1" dirty="0">
                <a:solidFill>
                  <a:schemeClr val="bg1"/>
                </a:solidFill>
              </a:rPr>
              <a:t>NCEP GEFS indicates a </a:t>
            </a:r>
            <a:r>
              <a:rPr lang="en-US" altLang="en-US" sz="1200" b="1" dirty="0" smtClean="0">
                <a:solidFill>
                  <a:schemeClr val="bg1"/>
                </a:solidFill>
              </a:rPr>
              <a:t>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Central Africa and pockets in East Africa.  </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181709</TotalTime>
  <Words>1164</Words>
  <Application>Microsoft Office PowerPoint</Application>
  <PresentationFormat>On-screen Show (4:3)</PresentationFormat>
  <Paragraphs>43</Paragraphs>
  <Slides>10</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Wassila Thiaw</cp:lastModifiedBy>
  <cp:revision>9287</cp:revision>
  <cp:lastPrinted>2018-07-09T15:13:07Z</cp:lastPrinted>
  <dcterms:created xsi:type="dcterms:W3CDTF">2001-08-31T10:39:36Z</dcterms:created>
  <dcterms:modified xsi:type="dcterms:W3CDTF">2020-11-24T13:37:18Z</dcterms:modified>
</cp:coreProperties>
</file>