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509" r:id="rId2"/>
    <p:sldId id="326" r:id="rId3"/>
    <p:sldId id="485" r:id="rId4"/>
    <p:sldId id="502" r:id="rId5"/>
    <p:sldId id="501" r:id="rId6"/>
    <p:sldId id="512" r:id="rId7"/>
    <p:sldId id="482" r:id="rId8"/>
    <p:sldId id="496" r:id="rId9"/>
    <p:sldId id="506" r:id="rId10"/>
    <p:sldId id="511" r:id="rId11"/>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78" autoAdjust="0"/>
    <p:restoredTop sz="90813" autoAdjust="0"/>
  </p:normalViewPr>
  <p:slideViewPr>
    <p:cSldViewPr>
      <p:cViewPr varScale="1">
        <p:scale>
          <a:sx n="67" d="100"/>
          <a:sy n="67" d="100"/>
        </p:scale>
        <p:origin x="1020"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12/14/2020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791"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55728"/>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14 December </a:t>
            </a:r>
            <a:r>
              <a:rPr lang="en-US" altLang="en-US" sz="2800" b="1" dirty="0">
                <a:solidFill>
                  <a:schemeClr val="bg1"/>
                </a:solidFill>
              </a:rPr>
              <a:t>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562600"/>
          </a:xfrm>
        </p:spPr>
        <p:txBody>
          <a:bodyPr/>
          <a:lstStyle/>
          <a:p>
            <a:pPr algn="just"/>
            <a:r>
              <a:rPr lang="en-US" altLang="en-US" sz="1600" b="1" dirty="0">
                <a:solidFill>
                  <a:schemeClr val="bg1"/>
                </a:solidFill>
                <a:latin typeface="Arial" panose="020B0604020202020204" pitchFamily="34" charset="0"/>
                <a:cs typeface="Arial" panose="020B0604020202020204" pitchFamily="34" charset="0"/>
              </a:rPr>
              <a:t>During the past 30 </a:t>
            </a:r>
            <a:r>
              <a:rPr lang="en-US" altLang="en-US" sz="1600" b="1" dirty="0" smtClean="0">
                <a:solidFill>
                  <a:schemeClr val="bg1"/>
                </a:solidFill>
                <a:latin typeface="Arial" panose="020B0604020202020204" pitchFamily="34" charset="0"/>
                <a:cs typeface="Arial" panose="020B0604020202020204" pitchFamily="34" charset="0"/>
              </a:rPr>
              <a:t>to 90 days</a:t>
            </a:r>
            <a:r>
              <a:rPr lang="en-US" altLang="en-US" sz="1600" b="1" dirty="0">
                <a:solidFill>
                  <a:schemeClr val="bg1"/>
                </a:solidFill>
                <a:latin typeface="Arial" panose="020B0604020202020204" pitchFamily="34" charset="0"/>
                <a:cs typeface="Arial" panose="020B0604020202020204" pitchFamily="34" charset="0"/>
              </a:rPr>
              <a:t>, in East Africa, </a:t>
            </a:r>
            <a:r>
              <a:rPr lang="en-US" altLang="en-US" sz="1600" b="1" dirty="0" smtClean="0">
                <a:solidFill>
                  <a:schemeClr val="bg1"/>
                </a:solidFill>
                <a:latin typeface="Arial" panose="020B0604020202020204" pitchFamily="34" charset="0"/>
                <a:cs typeface="Arial" panose="020B0604020202020204" pitchFamily="34" charset="0"/>
              </a:rPr>
              <a:t>moisture </a:t>
            </a:r>
            <a:r>
              <a:rPr lang="en-US" altLang="en-US" sz="1600" b="1" dirty="0">
                <a:solidFill>
                  <a:schemeClr val="bg1"/>
                </a:solidFill>
                <a:latin typeface="Arial" panose="020B0604020202020204" pitchFamily="34" charset="0"/>
                <a:cs typeface="Arial" panose="020B0604020202020204" pitchFamily="34" charset="0"/>
              </a:rPr>
              <a:t>deficits </a:t>
            </a:r>
            <a:r>
              <a:rPr lang="en-US" altLang="en-US" sz="1600" b="1" dirty="0" smtClean="0">
                <a:solidFill>
                  <a:schemeClr val="bg1"/>
                </a:solidFill>
                <a:latin typeface="Arial" panose="020B0604020202020204" pitchFamily="34" charset="0"/>
                <a:cs typeface="Arial" panose="020B0604020202020204" pitchFamily="34" charset="0"/>
              </a:rPr>
              <a:t>prevailed over </a:t>
            </a:r>
            <a:r>
              <a:rPr lang="en-US" altLang="en-US" sz="1600" b="1" dirty="0">
                <a:solidFill>
                  <a:schemeClr val="bg1"/>
                </a:solidFill>
                <a:latin typeface="Arial" panose="020B0604020202020204" pitchFamily="34" charset="0"/>
                <a:cs typeface="Arial" panose="020B0604020202020204" pitchFamily="34" charset="0"/>
              </a:rPr>
              <a:t>southern Somalia, eastern Kenya, and pockets in southern Ethiopia.  Rainfall was above average locally over southwestern Kenya and much of </a:t>
            </a:r>
            <a:r>
              <a:rPr lang="en-US" altLang="en-US" sz="1600" b="1" dirty="0" smtClean="0">
                <a:solidFill>
                  <a:schemeClr val="bg1"/>
                </a:solidFill>
                <a:latin typeface="Arial" panose="020B0604020202020204" pitchFamily="34" charset="0"/>
                <a:cs typeface="Arial" panose="020B0604020202020204" pitchFamily="34" charset="0"/>
              </a:rPr>
              <a:t>Tanzania.  </a:t>
            </a:r>
            <a:r>
              <a:rPr lang="en-US" altLang="en-US" sz="1600" b="1" dirty="0">
                <a:solidFill>
                  <a:schemeClr val="bg1"/>
                </a:solidFill>
                <a:latin typeface="Arial" panose="020B0604020202020204" pitchFamily="34" charset="0"/>
                <a:cs typeface="Arial" panose="020B0604020202020204" pitchFamily="34" charset="0"/>
              </a:rPr>
              <a:t>In southern Africa, </a:t>
            </a:r>
            <a:r>
              <a:rPr lang="en-US" altLang="en-US" sz="1600" b="1" dirty="0" smtClean="0">
                <a:solidFill>
                  <a:schemeClr val="bg1"/>
                </a:solidFill>
                <a:latin typeface="Arial" panose="020B0604020202020204" pitchFamily="34" charset="0"/>
                <a:cs typeface="Arial" panose="020B0604020202020204" pitchFamily="34" charset="0"/>
              </a:rPr>
              <a:t>rainfall was above average over the northern areas of the region, including northern </a:t>
            </a:r>
            <a:r>
              <a:rPr lang="en-US" altLang="en-US" sz="1600" b="1" dirty="0">
                <a:solidFill>
                  <a:schemeClr val="bg1"/>
                </a:solidFill>
                <a:latin typeface="Arial" panose="020B0604020202020204" pitchFamily="34" charset="0"/>
                <a:cs typeface="Arial" panose="020B0604020202020204" pitchFamily="34" charset="0"/>
              </a:rPr>
              <a:t>Madagascar.  </a:t>
            </a:r>
            <a:r>
              <a:rPr lang="en-US" altLang="en-US" sz="1600" b="1" dirty="0" smtClean="0">
                <a:solidFill>
                  <a:schemeClr val="bg1"/>
                </a:solidFill>
                <a:latin typeface="Arial" panose="020B0604020202020204" pitchFamily="34" charset="0"/>
                <a:cs typeface="Arial" panose="020B0604020202020204" pitchFamily="34" charset="0"/>
              </a:rPr>
              <a:t>Rainfall was below average over western </a:t>
            </a:r>
            <a:r>
              <a:rPr lang="en-US" altLang="en-US" sz="1600" b="1" dirty="0">
                <a:solidFill>
                  <a:schemeClr val="bg1"/>
                </a:solidFill>
                <a:latin typeface="Arial" panose="020B0604020202020204" pitchFamily="34" charset="0"/>
                <a:cs typeface="Arial" panose="020B0604020202020204" pitchFamily="34" charset="0"/>
              </a:rPr>
              <a:t>Angola and northern Namibia. </a:t>
            </a:r>
            <a:r>
              <a:rPr lang="en-US" altLang="en-US" sz="1600" b="1" dirty="0" smtClean="0">
                <a:solidFill>
                  <a:schemeClr val="bg1"/>
                </a:solidFill>
                <a:latin typeface="Arial" panose="020B0604020202020204" pitchFamily="34" charset="0"/>
                <a:cs typeface="Arial" panose="020B0604020202020204" pitchFamily="34" charset="0"/>
              </a:rPr>
              <a:t> In </a:t>
            </a:r>
            <a:r>
              <a:rPr lang="en-US" altLang="en-US" sz="1600" b="1" dirty="0">
                <a:solidFill>
                  <a:schemeClr val="bg1"/>
                </a:solidFill>
                <a:latin typeface="Arial" panose="020B0604020202020204" pitchFamily="34" charset="0"/>
                <a:cs typeface="Arial" panose="020B0604020202020204" pitchFamily="34" charset="0"/>
              </a:rPr>
              <a:t>central Africa, rainfall was above average over central and southern DRC, southern Congo, and eastern Gabon.  Rainfall was below average over western Gabon, and the southern areas of Cameroon and CAR.  In West Africa, rainfall was slightly above average in pockets along the Guinean coast. </a:t>
            </a:r>
          </a:p>
          <a:p>
            <a:pPr algn="just"/>
            <a:endParaRPr lang="en-US" altLang="en-US" sz="1600" b="1" dirty="0">
              <a:solidFill>
                <a:schemeClr val="bg1"/>
              </a:solidFill>
              <a:latin typeface="Arial" panose="020B0604020202020204" pitchFamily="34" charset="0"/>
              <a:cs typeface="Arial" panose="020B0604020202020204" pitchFamily="34" charset="0"/>
            </a:endParaRPr>
          </a:p>
          <a:p>
            <a:pPr algn="just"/>
            <a:r>
              <a:rPr lang="en-US" altLang="en-US" sz="1600" b="1" dirty="0" smtClean="0">
                <a:solidFill>
                  <a:schemeClr val="bg1"/>
                </a:solidFill>
                <a:latin typeface="Arial" panose="020B0604020202020204" pitchFamily="34" charset="0"/>
                <a:cs typeface="Arial" panose="020B0604020202020204" pitchFamily="34" charset="0"/>
              </a:rPr>
              <a:t>During the past 7 days</a:t>
            </a:r>
            <a:r>
              <a:rPr lang="en-US" altLang="en-US" sz="1600" b="1" dirty="0">
                <a:solidFill>
                  <a:schemeClr val="bg1"/>
                </a:solidFill>
                <a:latin typeface="Arial" panose="020B0604020202020204" pitchFamily="34" charset="0"/>
                <a:cs typeface="Arial" panose="020B0604020202020204" pitchFamily="34" charset="0"/>
              </a:rPr>
              <a:t>, </a:t>
            </a:r>
            <a:r>
              <a:rPr lang="en-US" altLang="en-US" sz="1600" b="1" dirty="0" smtClean="0">
                <a:solidFill>
                  <a:schemeClr val="bg1"/>
                </a:solidFill>
                <a:latin typeface="Arial" panose="020B0604020202020204" pitchFamily="34" charset="0"/>
                <a:cs typeface="Arial" panose="020B0604020202020204" pitchFamily="34" charset="0"/>
              </a:rPr>
              <a:t>in </a:t>
            </a:r>
            <a:r>
              <a:rPr lang="en-US" altLang="en-US" sz="1600" b="1" dirty="0">
                <a:solidFill>
                  <a:schemeClr val="bg1"/>
                </a:solidFill>
                <a:latin typeface="Arial" panose="020B0604020202020204" pitchFamily="34" charset="0"/>
                <a:cs typeface="Arial" panose="020B0604020202020204" pitchFamily="34" charset="0"/>
              </a:rPr>
              <a:t>East Africa, dry conditions prevailed over much of the Greater Horn of Africa including Ethiopia, Somalia, and northern Kenya. </a:t>
            </a:r>
            <a:r>
              <a:rPr lang="en-US" altLang="en-US" sz="1600" b="1" dirty="0" smtClean="0">
                <a:solidFill>
                  <a:schemeClr val="bg1"/>
                </a:solidFill>
                <a:latin typeface="Arial" panose="020B0604020202020204" pitchFamily="34" charset="0"/>
                <a:cs typeface="Arial" panose="020B0604020202020204" pitchFamily="34" charset="0"/>
              </a:rPr>
              <a:t>In </a:t>
            </a:r>
            <a:r>
              <a:rPr lang="en-US" altLang="en-US" sz="1600" b="1" dirty="0">
                <a:solidFill>
                  <a:schemeClr val="bg1"/>
                </a:solidFill>
                <a:latin typeface="Arial" panose="020B0604020202020204" pitchFamily="34" charset="0"/>
                <a:cs typeface="Arial" panose="020B0604020202020204" pitchFamily="34" charset="0"/>
              </a:rPr>
              <a:t>Southern Africa, heavy rains sustained moisture surpluses </a:t>
            </a:r>
            <a:r>
              <a:rPr lang="en-US" altLang="en-US" sz="1600" b="1" dirty="0" smtClean="0">
                <a:solidFill>
                  <a:schemeClr val="bg1"/>
                </a:solidFill>
                <a:latin typeface="Arial" panose="020B0604020202020204" pitchFamily="34" charset="0"/>
                <a:cs typeface="Arial" panose="020B0604020202020204" pitchFamily="34" charset="0"/>
              </a:rPr>
              <a:t>over the northern areas, including the northern </a:t>
            </a:r>
            <a:r>
              <a:rPr lang="en-US" altLang="en-US" sz="1600" b="1" dirty="0">
                <a:solidFill>
                  <a:schemeClr val="bg1"/>
                </a:solidFill>
                <a:latin typeface="Arial" panose="020B0604020202020204" pitchFamily="34" charset="0"/>
                <a:cs typeface="Arial" panose="020B0604020202020204" pitchFamily="34" charset="0"/>
              </a:rPr>
              <a:t>two third of Madagascar.  In contrast, rainfall was slightly below average over the western </a:t>
            </a:r>
            <a:r>
              <a:rPr lang="en-US" altLang="en-US" sz="1600" b="1" dirty="0" smtClean="0">
                <a:solidFill>
                  <a:schemeClr val="bg1"/>
                </a:solidFill>
                <a:latin typeface="Arial" panose="020B0604020202020204" pitchFamily="34" charset="0"/>
                <a:cs typeface="Arial" panose="020B0604020202020204" pitchFamily="34" charset="0"/>
              </a:rPr>
              <a:t>areas. In </a:t>
            </a:r>
            <a:r>
              <a:rPr lang="en-US" altLang="en-US" sz="1600" b="1" dirty="0">
                <a:solidFill>
                  <a:schemeClr val="bg1"/>
                </a:solidFill>
                <a:latin typeface="Arial" panose="020B0604020202020204" pitchFamily="34" charset="0"/>
                <a:cs typeface="Arial" panose="020B0604020202020204" pitchFamily="34" charset="0"/>
              </a:rPr>
              <a:t>Central Africa, light rains sustained moisture deficits in </a:t>
            </a:r>
            <a:r>
              <a:rPr lang="en-US" altLang="en-US" sz="1600" b="1" dirty="0" smtClean="0">
                <a:solidFill>
                  <a:schemeClr val="bg1"/>
                </a:solidFill>
                <a:latin typeface="Arial" panose="020B0604020202020204" pitchFamily="34" charset="0"/>
                <a:cs typeface="Arial" panose="020B0604020202020204" pitchFamily="34" charset="0"/>
              </a:rPr>
              <a:t>Gabon, while moisture surpluses  prevailed over western </a:t>
            </a:r>
            <a:r>
              <a:rPr lang="en-US" altLang="en-US" sz="1600" b="1" dirty="0">
                <a:solidFill>
                  <a:schemeClr val="bg1"/>
                </a:solidFill>
                <a:latin typeface="Arial" panose="020B0604020202020204" pitchFamily="34" charset="0"/>
                <a:cs typeface="Arial" panose="020B0604020202020204" pitchFamily="34" charset="0"/>
              </a:rPr>
              <a:t>DRC</a:t>
            </a:r>
            <a:r>
              <a:rPr lang="en-US" altLang="en-US" sz="1600" b="1" dirty="0" smtClean="0">
                <a:solidFill>
                  <a:schemeClr val="bg1"/>
                </a:solidFill>
                <a:latin typeface="Arial" panose="020B0604020202020204" pitchFamily="34" charset="0"/>
                <a:cs typeface="Arial" panose="020B0604020202020204" pitchFamily="34" charset="0"/>
              </a:rPr>
              <a:t>.</a:t>
            </a:r>
            <a:endParaRPr lang="en-US" altLang="en-US" sz="1600" b="1" dirty="0" smtClean="0">
              <a:solidFill>
                <a:schemeClr val="bg1"/>
              </a:solidFill>
              <a:latin typeface="Arial" panose="020B0604020202020204" pitchFamily="34" charset="0"/>
              <a:cs typeface="Arial" panose="020B0604020202020204" pitchFamily="34" charset="0"/>
            </a:endParaRPr>
          </a:p>
          <a:p>
            <a:pPr marL="0" indent="0" algn="just">
              <a:buNone/>
            </a:pPr>
            <a:endParaRPr lang="en-US" altLang="en-US" sz="1600" b="1" dirty="0">
              <a:solidFill>
                <a:schemeClr val="bg1"/>
              </a:solidFill>
              <a:latin typeface="Arial" panose="020B0604020202020204" pitchFamily="34" charset="0"/>
              <a:cs typeface="Arial" panose="020B0604020202020204" pitchFamily="34" charset="0"/>
            </a:endParaRPr>
          </a:p>
          <a:p>
            <a:pPr algn="just"/>
            <a:r>
              <a:rPr lang="en-US" altLang="en-US" sz="1600" b="1" dirty="0">
                <a:solidFill>
                  <a:schemeClr val="bg1"/>
                </a:solidFill>
                <a:latin typeface="Arial" panose="020B0604020202020204" pitchFamily="34" charset="0"/>
                <a:cs typeface="Arial" panose="020B0604020202020204" pitchFamily="34" charset="0"/>
              </a:rPr>
              <a:t>The week-1 and week-2 outlooks indicate </a:t>
            </a:r>
            <a:r>
              <a:rPr lang="en-US" altLang="en-US" sz="1600" b="1" dirty="0" smtClean="0">
                <a:solidFill>
                  <a:schemeClr val="bg1"/>
                </a:solidFill>
                <a:latin typeface="Arial" panose="020B0604020202020204" pitchFamily="34" charset="0"/>
                <a:cs typeface="Arial" panose="020B0604020202020204" pitchFamily="34" charset="0"/>
              </a:rPr>
              <a:t>a </a:t>
            </a:r>
            <a:r>
              <a:rPr lang="en-US" altLang="en-US" sz="1600" b="1" dirty="0">
                <a:solidFill>
                  <a:schemeClr val="bg1"/>
                </a:solidFill>
                <a:latin typeface="Arial" panose="020B0604020202020204" pitchFamily="34" charset="0"/>
                <a:cs typeface="Arial" panose="020B0604020202020204" pitchFamily="34" charset="0"/>
              </a:rPr>
              <a:t>moderate to high chance </a:t>
            </a:r>
            <a:r>
              <a:rPr lang="en-US" altLang="en-US" sz="1600" b="1" dirty="0" smtClean="0">
                <a:solidFill>
                  <a:schemeClr val="bg1"/>
                </a:solidFill>
                <a:latin typeface="Arial" panose="020B0604020202020204" pitchFamily="34" charset="0"/>
                <a:cs typeface="Arial" panose="020B0604020202020204" pitchFamily="34" charset="0"/>
              </a:rPr>
              <a:t>for </a:t>
            </a:r>
            <a:r>
              <a:rPr lang="en-US" altLang="en-US" sz="1600" b="1" dirty="0">
                <a:solidFill>
                  <a:schemeClr val="bg1"/>
                </a:solidFill>
                <a:latin typeface="Arial" panose="020B0604020202020204" pitchFamily="34" charset="0"/>
                <a:cs typeface="Arial" panose="020B0604020202020204" pitchFamily="34" charset="0"/>
              </a:rPr>
              <a:t>rainfall to exceed 50 mm over </a:t>
            </a:r>
            <a:r>
              <a:rPr lang="en-US" altLang="en-US" sz="1600" b="1" dirty="0" smtClean="0">
                <a:solidFill>
                  <a:schemeClr val="bg1"/>
                </a:solidFill>
                <a:latin typeface="Arial" panose="020B0604020202020204" pitchFamily="34" charset="0"/>
                <a:cs typeface="Arial" panose="020B0604020202020204" pitchFamily="34" charset="0"/>
              </a:rPr>
              <a:t>southern </a:t>
            </a:r>
            <a:r>
              <a:rPr lang="en-US" altLang="en-US" sz="1600" b="1" dirty="0">
                <a:solidFill>
                  <a:schemeClr val="bg1"/>
                </a:solidFill>
                <a:latin typeface="Arial" panose="020B0604020202020204" pitchFamily="34" charset="0"/>
                <a:cs typeface="Arial" panose="020B0604020202020204" pitchFamily="34" charset="0"/>
              </a:rPr>
              <a:t>Gabon, southeastern DRC and much of Zambia and Zimbabwe.  For week-2, the chance for rainfall to exceed 50 mm is confined to Zambia and northern Zimbabwe.</a:t>
            </a:r>
            <a:endParaRPr lang="en-US" altLang="en-US" sz="160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981200"/>
            <a:ext cx="8458200" cy="4572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a:solidFill>
                  <a:schemeClr val="bg1"/>
                </a:solidFill>
              </a:rPr>
              <a:t>During the past 7 days, </a:t>
            </a:r>
            <a:r>
              <a:rPr lang="en-US" altLang="en-US" b="1" dirty="0">
                <a:solidFill>
                  <a:schemeClr val="bg1"/>
                </a:solidFill>
              </a:rPr>
              <a:t>heavy rains sustained moisture surpluses in Zambia, portions of Botswana, and northern </a:t>
            </a:r>
            <a:r>
              <a:rPr lang="en-US" altLang="en-US" b="1" dirty="0" smtClean="0">
                <a:solidFill>
                  <a:schemeClr val="bg1"/>
                </a:solidFill>
              </a:rPr>
              <a:t>Zimbabwe. Dry </a:t>
            </a:r>
            <a:r>
              <a:rPr lang="en-US" altLang="en-US" b="1" dirty="0">
                <a:solidFill>
                  <a:schemeClr val="bg1"/>
                </a:solidFill>
              </a:rPr>
              <a:t>conditions </a:t>
            </a:r>
            <a:r>
              <a:rPr lang="en-US" altLang="en-US" b="1" dirty="0" smtClean="0">
                <a:solidFill>
                  <a:schemeClr val="bg1"/>
                </a:solidFill>
              </a:rPr>
              <a:t>resulted substantial </a:t>
            </a:r>
            <a:r>
              <a:rPr lang="en-US" altLang="en-US" b="1" dirty="0">
                <a:solidFill>
                  <a:schemeClr val="bg1"/>
                </a:solidFill>
              </a:rPr>
              <a:t>moisture deficits </a:t>
            </a:r>
            <a:r>
              <a:rPr lang="en-US" altLang="en-US" b="1" dirty="0" smtClean="0">
                <a:solidFill>
                  <a:schemeClr val="bg1"/>
                </a:solidFill>
              </a:rPr>
              <a:t>over </a:t>
            </a:r>
            <a:r>
              <a:rPr lang="en-US" altLang="en-US" b="1" dirty="0">
                <a:solidFill>
                  <a:schemeClr val="bg1"/>
                </a:solidFill>
              </a:rPr>
              <a:t>eastern </a:t>
            </a:r>
            <a:r>
              <a:rPr lang="en-US" altLang="en-US" b="1" dirty="0" smtClean="0">
                <a:solidFill>
                  <a:schemeClr val="bg1"/>
                </a:solidFill>
              </a:rPr>
              <a:t>Tanzania. </a:t>
            </a:r>
          </a:p>
          <a:p>
            <a:pPr marL="342900" indent="-342900" algn="just" eaLnBrk="1" hangingPunct="1">
              <a:buFontTx/>
              <a:buChar char="•"/>
              <a:tabLst>
                <a:tab pos="1885950" algn="l"/>
              </a:tabLst>
            </a:pPr>
            <a:endParaRPr lang="en-US" altLang="en-US" b="1" dirty="0">
              <a:solidFill>
                <a:schemeClr val="bg1"/>
              </a:solidFill>
            </a:endParaRPr>
          </a:p>
          <a:p>
            <a:pPr marL="342900" indent="-342900" algn="just" eaLnBrk="1" hangingPunct="1">
              <a:buFontTx/>
              <a:buChar char="•"/>
              <a:tabLst>
                <a:tab pos="1885950" algn="l"/>
              </a:tabLst>
            </a:pPr>
            <a:r>
              <a:rPr lang="en-US" altLang="en-US" b="1" dirty="0">
                <a:solidFill>
                  <a:schemeClr val="bg1"/>
                </a:solidFill>
              </a:rPr>
              <a:t>For </a:t>
            </a:r>
            <a:r>
              <a:rPr lang="en-US" altLang="en-US" b="1" dirty="0" smtClean="0">
                <a:solidFill>
                  <a:schemeClr val="bg1"/>
                </a:solidFill>
              </a:rPr>
              <a:t>week-1, </a:t>
            </a:r>
            <a:r>
              <a:rPr lang="en-US" altLang="en-US" b="1" dirty="0">
                <a:solidFill>
                  <a:schemeClr val="bg1"/>
                </a:solidFill>
              </a:rPr>
              <a:t>the NCEP GEFS indicates a moderate to high chance (over 70%) for rainfall to exceed 50 mm over southern Gabon, southeastern DRC and much of Zambia and Zimbabwe.  For </a:t>
            </a:r>
            <a:r>
              <a:rPr lang="en-US" altLang="en-US" b="1" dirty="0" smtClean="0">
                <a:solidFill>
                  <a:schemeClr val="bg1"/>
                </a:solidFill>
              </a:rPr>
              <a:t>week-2, </a:t>
            </a:r>
            <a:r>
              <a:rPr lang="en-US" altLang="en-US" b="1" dirty="0">
                <a:solidFill>
                  <a:schemeClr val="bg1"/>
                </a:solidFill>
              </a:rPr>
              <a:t>the chance for rainfall to exceed 50 mm is confined to Zambia and northern Zimbabwe</a:t>
            </a:r>
            <a:r>
              <a:rPr lang="en-US" altLang="en-US" b="1" dirty="0" smtClean="0">
                <a:solidFill>
                  <a:schemeClr val="bg1"/>
                </a:solidFill>
              </a:rPr>
              <a:t>.</a:t>
            </a:r>
            <a:endParaRPr lang="en-US" altLang="en-US"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9200"/>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79248" y="5110830"/>
            <a:ext cx="8991600" cy="167097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Over the past 90 days, in </a:t>
            </a:r>
            <a:r>
              <a:rPr lang="en-US" altLang="en-US" sz="1140" b="1" dirty="0" smtClean="0">
                <a:solidFill>
                  <a:schemeClr val="bg1"/>
                </a:solidFill>
              </a:rPr>
              <a:t>East Africa, rainfall was significantly below average over eastern Kenya, southern and northern Somalia, and portions of eastern Ethiopia.  Rainfall was also below average over parts of South Sudan.  Rainfall was above average over southern Sudan, western Ethiopia, and Uganda.  The uptick in rainfall extended to much of northern and western Tanzania.  In southern Africa, persistent rains resulted in sustained moisture surpluses over Zambia, Botswana, and Zimbabwe.  Rainfall was also above average over central Mozambique and northern Madagascar.  Persistent light rains resulted in moisture deficits in western Angola and northern Namibia.  Rainfall was also below average along the border between South Africa and Mozambique and over southern Madagascar.  In Central Africa, rainfall above average over much of DRC and Congo.  Rainfall was below average over northern DRC, and CAR.  Below average rains were also observed over the western areas of Gabon and Cameroon. In West Africa, rainfall was below average in the central areas of the Gulf of Guinea region, and above average along the coast.  Rainfall was generally above average over the Sahel.</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79248" y="5192493"/>
            <a:ext cx="8991600" cy="1513107"/>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a:t>
            </a:r>
            <a:r>
              <a:rPr lang="en-US" altLang="en-US" sz="1140" b="1" dirty="0" smtClean="0">
                <a:solidFill>
                  <a:schemeClr val="bg1"/>
                </a:solidFill>
              </a:rPr>
              <a:t>, </a:t>
            </a:r>
            <a:r>
              <a:rPr lang="en-US" altLang="en-US" sz="1140" b="1" dirty="0" smtClean="0">
                <a:solidFill>
                  <a:schemeClr val="bg1"/>
                </a:solidFill>
              </a:rPr>
              <a:t>in East Africa, several weeks of light rains resulted in moisture deficits over southern Somalia, eastern Kenya, and pockets in southern Ethiopia.  Rainfall was above average locally over southwestern Kenya and much of Tanzania, except for the southeastern areas.  In southern Africa, persistent moderate to heavy rains resulted in moisture surpluses over Zambia, Botswana, and Zimbabwe.  Rainfall was also above average over central Mozambique and northern Madagascar.  Persistent light rains resulted in moisture deficits in western Angola and northern Namibia.  Rainfall was also below average over northeastern South Africa, the northern and southern tips of Mozambique and southern Madagascar.  In central Africa, rainfall was above average over central and southern DRC, southern Congo, and eastern Gabon.  Rainfall was below average over western Gabon, and the southern areas of Cameroon and CAR.  In West Africa, rainfall was </a:t>
            </a:r>
            <a:r>
              <a:rPr lang="en-US" altLang="en-US" sz="1140" b="1" dirty="0" smtClean="0">
                <a:solidFill>
                  <a:schemeClr val="bg1"/>
                </a:solidFill>
              </a:rPr>
              <a:t>s</a:t>
            </a:r>
            <a:r>
              <a:rPr lang="en-US" altLang="en-US" sz="1140" b="1" dirty="0" smtClean="0">
                <a:solidFill>
                  <a:schemeClr val="bg1"/>
                </a:solidFill>
              </a:rPr>
              <a:t>lightly above average in pockets along the Guinean coast. </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9200"/>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105400"/>
            <a:ext cx="8991600" cy="1311128"/>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East Africa, </a:t>
            </a:r>
            <a:r>
              <a:rPr lang="en-US" altLang="en-US" sz="1100" b="1" dirty="0" smtClean="0">
                <a:solidFill>
                  <a:schemeClr val="bg1"/>
                </a:solidFill>
              </a:rPr>
              <a:t>dry conditions prevailed over much of the Greater Horn of Africa including </a:t>
            </a:r>
            <a:r>
              <a:rPr lang="en-US" altLang="en-US" sz="1100" b="1" dirty="0" smtClean="0">
                <a:solidFill>
                  <a:schemeClr val="bg1"/>
                </a:solidFill>
              </a:rPr>
              <a:t>Ethiopia</a:t>
            </a:r>
            <a:r>
              <a:rPr lang="en-US" altLang="en-US" sz="1100" b="1" dirty="0" smtClean="0">
                <a:solidFill>
                  <a:schemeClr val="bg1"/>
                </a:solidFill>
              </a:rPr>
              <a:t>, Somalia, and northern Kenya.  Light </a:t>
            </a:r>
            <a:r>
              <a:rPr lang="en-US" altLang="en-US" sz="1100" b="1" dirty="0" smtClean="0">
                <a:solidFill>
                  <a:schemeClr val="bg1"/>
                </a:solidFill>
              </a:rPr>
              <a:t>rains </a:t>
            </a:r>
            <a:r>
              <a:rPr lang="en-US" altLang="en-US" sz="1100" b="1" dirty="0" smtClean="0">
                <a:solidFill>
                  <a:schemeClr val="bg1"/>
                </a:solidFill>
              </a:rPr>
              <a:t>resulted in slight moisture deficits in southern </a:t>
            </a:r>
            <a:r>
              <a:rPr lang="en-US" altLang="en-US" sz="1100" b="1" dirty="0" smtClean="0">
                <a:solidFill>
                  <a:schemeClr val="bg1"/>
                </a:solidFill>
              </a:rPr>
              <a:t>Kenya, Uganda, and western Tanzania. Dry conditions prevailed over eastern </a:t>
            </a:r>
            <a:r>
              <a:rPr lang="en-US" altLang="en-US" sz="1100" b="1" dirty="0" smtClean="0">
                <a:solidFill>
                  <a:schemeClr val="bg1"/>
                </a:solidFill>
              </a:rPr>
              <a:t>Tanzania, where moisture deficits were most severe.  </a:t>
            </a:r>
            <a:r>
              <a:rPr lang="en-US" altLang="en-US" sz="1100" b="1" dirty="0" smtClean="0">
                <a:solidFill>
                  <a:schemeClr val="bg1"/>
                </a:solidFill>
              </a:rPr>
              <a:t>In </a:t>
            </a:r>
            <a:r>
              <a:rPr lang="en-US" altLang="en-US" sz="1100" b="1" dirty="0">
                <a:solidFill>
                  <a:schemeClr val="bg1"/>
                </a:solidFill>
              </a:rPr>
              <a:t>Southern Africa, </a:t>
            </a:r>
            <a:r>
              <a:rPr lang="en-US" altLang="en-US" sz="1100" b="1" dirty="0" smtClean="0">
                <a:solidFill>
                  <a:schemeClr val="bg1"/>
                </a:solidFill>
              </a:rPr>
              <a:t>heavy rains sustained moisture surpluses in </a:t>
            </a:r>
            <a:r>
              <a:rPr lang="en-US" altLang="en-US" sz="1100" b="1" dirty="0" smtClean="0">
                <a:solidFill>
                  <a:schemeClr val="bg1"/>
                </a:solidFill>
              </a:rPr>
              <a:t>Zambia</a:t>
            </a:r>
            <a:r>
              <a:rPr lang="en-US" altLang="en-US" sz="1100" b="1" dirty="0" smtClean="0">
                <a:solidFill>
                  <a:schemeClr val="bg1"/>
                </a:solidFill>
              </a:rPr>
              <a:t>, </a:t>
            </a:r>
            <a:r>
              <a:rPr lang="en-US" altLang="en-US" sz="1100" b="1" dirty="0" smtClean="0">
                <a:solidFill>
                  <a:schemeClr val="bg1"/>
                </a:solidFill>
              </a:rPr>
              <a:t>portions of Botswana</a:t>
            </a:r>
            <a:r>
              <a:rPr lang="en-US" altLang="en-US" sz="1100" b="1" dirty="0" smtClean="0">
                <a:solidFill>
                  <a:schemeClr val="bg1"/>
                </a:solidFill>
              </a:rPr>
              <a:t>, </a:t>
            </a:r>
            <a:r>
              <a:rPr lang="en-US" altLang="en-US" sz="1100" b="1" dirty="0" smtClean="0">
                <a:solidFill>
                  <a:schemeClr val="bg1"/>
                </a:solidFill>
              </a:rPr>
              <a:t>and northern Zimbabwe.  </a:t>
            </a:r>
            <a:r>
              <a:rPr lang="en-US" altLang="en-US" sz="1100" b="1" dirty="0" smtClean="0">
                <a:solidFill>
                  <a:schemeClr val="bg1"/>
                </a:solidFill>
              </a:rPr>
              <a:t>Rainfall was also above average over </a:t>
            </a:r>
            <a:r>
              <a:rPr lang="en-US" altLang="en-US" sz="1100" b="1" dirty="0" smtClean="0">
                <a:solidFill>
                  <a:schemeClr val="bg1"/>
                </a:solidFill>
              </a:rPr>
              <a:t>the northern two third of Madagascar</a:t>
            </a:r>
            <a:r>
              <a:rPr lang="en-US" altLang="en-US" sz="1100" b="1" dirty="0" smtClean="0">
                <a:solidFill>
                  <a:schemeClr val="bg1"/>
                </a:solidFill>
              </a:rPr>
              <a:t>.  In contrast, rainfall was slightly below average over </a:t>
            </a:r>
            <a:r>
              <a:rPr lang="en-US" altLang="en-US" sz="1100" b="1" dirty="0" smtClean="0">
                <a:solidFill>
                  <a:schemeClr val="bg1"/>
                </a:solidFill>
              </a:rPr>
              <a:t>the western half of Angola</a:t>
            </a:r>
            <a:r>
              <a:rPr lang="en-US" altLang="en-US" sz="1100" b="1" dirty="0" smtClean="0">
                <a:solidFill>
                  <a:schemeClr val="bg1"/>
                </a:solidFill>
              </a:rPr>
              <a:t>, </a:t>
            </a:r>
            <a:r>
              <a:rPr lang="en-US" altLang="en-US" sz="1100" b="1" dirty="0" smtClean="0">
                <a:solidFill>
                  <a:schemeClr val="bg1"/>
                </a:solidFill>
              </a:rPr>
              <a:t>northeastern </a:t>
            </a:r>
            <a:r>
              <a:rPr lang="en-US" altLang="en-US" sz="1100" b="1" dirty="0" smtClean="0">
                <a:solidFill>
                  <a:schemeClr val="bg1"/>
                </a:solidFill>
              </a:rPr>
              <a:t>South </a:t>
            </a:r>
            <a:r>
              <a:rPr lang="en-US" altLang="en-US" sz="1100" b="1" dirty="0" smtClean="0">
                <a:solidFill>
                  <a:schemeClr val="bg1"/>
                </a:solidFill>
              </a:rPr>
              <a:t>Africa and southern Mozambique.  </a:t>
            </a:r>
            <a:r>
              <a:rPr lang="en-US" altLang="en-US" sz="1100" b="1" dirty="0" smtClean="0">
                <a:solidFill>
                  <a:schemeClr val="bg1"/>
                </a:solidFill>
              </a:rPr>
              <a:t>In Central Africa, light rains sustained moisture deficits in Gabon.  Rainfall was locally heavy and above average over pockets in </a:t>
            </a:r>
            <a:r>
              <a:rPr lang="en-US" altLang="en-US" sz="1100" b="1" dirty="0" smtClean="0">
                <a:solidFill>
                  <a:schemeClr val="bg1"/>
                </a:solidFill>
              </a:rPr>
              <a:t>western DRC</a:t>
            </a:r>
            <a:r>
              <a:rPr lang="en-US" altLang="en-US" sz="1100" b="1" dirty="0" smtClean="0">
                <a:solidFill>
                  <a:schemeClr val="bg1"/>
                </a:solidFill>
              </a:rPr>
              <a:t>.  In West Africa </a:t>
            </a:r>
            <a:r>
              <a:rPr lang="en-US" altLang="en-US" sz="1100" b="1" dirty="0" smtClean="0">
                <a:solidFill>
                  <a:schemeClr val="bg1"/>
                </a:solidFill>
              </a:rPr>
              <a:t>moderate </a:t>
            </a:r>
            <a:r>
              <a:rPr lang="en-US" altLang="en-US" sz="1100" b="1" dirty="0" smtClean="0">
                <a:solidFill>
                  <a:schemeClr val="bg1"/>
                </a:solidFill>
              </a:rPr>
              <a:t>rains fell along coastal </a:t>
            </a:r>
            <a:r>
              <a:rPr lang="en-US" altLang="en-US" sz="1100" b="1" dirty="0" smtClean="0">
                <a:solidFill>
                  <a:schemeClr val="bg1"/>
                </a:solidFill>
              </a:rPr>
              <a:t>Gulf of Guinea resulting a  slight uptick in precipitation in local areas.</a:t>
            </a:r>
            <a:endParaRPr lang="en-US" altLang="en-US" sz="114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5209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06276"/>
            <a:ext cx="8991600" cy="5909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low level </a:t>
            </a:r>
            <a:r>
              <a:rPr lang="en-US" altLang="en-US" sz="1200" b="1" dirty="0" smtClean="0">
                <a:solidFill>
                  <a:schemeClr val="bg1"/>
                </a:solidFill>
              </a:rPr>
              <a:t>(left </a:t>
            </a:r>
            <a:r>
              <a:rPr lang="en-US" altLang="en-US" sz="1200" b="1" dirty="0" smtClean="0">
                <a:solidFill>
                  <a:schemeClr val="bg1"/>
                </a:solidFill>
              </a:rPr>
              <a:t>panel), </a:t>
            </a:r>
            <a:r>
              <a:rPr lang="en-US" altLang="en-US" sz="1200" b="1" dirty="0" smtClean="0">
                <a:solidFill>
                  <a:schemeClr val="bg1"/>
                </a:solidFill>
              </a:rPr>
              <a:t>an anomalous anticyclonic circulation prevailed off the coast of Angola, while westerly wind anomalies persisted over Zambia.  At upper </a:t>
            </a:r>
            <a:r>
              <a:rPr lang="en-US" altLang="en-US" sz="1200" b="1" dirty="0" smtClean="0">
                <a:solidFill>
                  <a:schemeClr val="bg1"/>
                </a:solidFill>
              </a:rPr>
              <a:t>level (right panel) </a:t>
            </a:r>
            <a:r>
              <a:rPr lang="en-US" altLang="en-US" sz="1200" b="1" dirty="0" smtClean="0">
                <a:solidFill>
                  <a:schemeClr val="bg1"/>
                </a:solidFill>
              </a:rPr>
              <a:t>an </a:t>
            </a:r>
            <a:r>
              <a:rPr lang="en-US" altLang="en-US" sz="1200" b="1" dirty="0">
                <a:solidFill>
                  <a:schemeClr val="bg1"/>
                </a:solidFill>
              </a:rPr>
              <a:t>anomalous anticyclonic circulation prevailed </a:t>
            </a:r>
            <a:r>
              <a:rPr lang="en-US" altLang="en-US" sz="1200" b="1" dirty="0" smtClean="0">
                <a:solidFill>
                  <a:schemeClr val="bg1"/>
                </a:solidFill>
              </a:rPr>
              <a:t>over southeastern Africa.   </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620713"/>
            <a:ext cx="2743200" cy="2628900"/>
          </a:xfrm>
          <a:prstGeom prst="rect">
            <a:avLst/>
          </a:prstGeom>
          <a:noFill/>
          <a:ln w="381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2286000" y="2514600"/>
            <a:ext cx="1066800" cy="129540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4190999" y="2797172"/>
            <a:ext cx="742951" cy="1012827"/>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919292" y="1514793"/>
            <a:ext cx="2090982" cy="466407"/>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that moderate to locally heavy rainfall </a:t>
            </a:r>
            <a:r>
              <a:rPr lang="en-US" altLang="en-US" sz="1200" b="1" dirty="0" smtClean="0">
                <a:solidFill>
                  <a:schemeClr val="bg1"/>
                </a:solidFill>
                <a:latin typeface="Arial" charset="0"/>
              </a:rPr>
              <a:t>sustained moisture surpluses over western Zambia (bottom </a:t>
            </a:r>
            <a:r>
              <a:rPr lang="en-US" altLang="en-US" sz="1200" b="1" dirty="0">
                <a:solidFill>
                  <a:schemeClr val="bg1"/>
                </a:solidFill>
                <a:latin typeface="Arial" charset="0"/>
              </a:rPr>
              <a:t>left)</a:t>
            </a:r>
            <a:r>
              <a:rPr lang="en-US" altLang="en-US" sz="1200" b="1" dirty="0">
                <a:solidFill>
                  <a:schemeClr val="bg1"/>
                </a:solidFill>
                <a:latin typeface="Arial" charset="0"/>
                <a:cs typeface="+mn-cs"/>
              </a:rPr>
              <a:t>. </a:t>
            </a:r>
            <a:r>
              <a:rPr lang="en-US" altLang="en-US" sz="1200" b="1" dirty="0" smtClean="0">
                <a:solidFill>
                  <a:schemeClr val="bg1"/>
                </a:solidFill>
                <a:latin typeface="Arial" charset="0"/>
                <a:cs typeface="+mn-cs"/>
              </a:rPr>
              <a:t>Dry conditions settled in over eastern Kenya (top right) and southern Madagascar (bottom </a:t>
            </a:r>
            <a:r>
              <a:rPr lang="en-US" altLang="en-US" sz="1200" b="1" dirty="0">
                <a:solidFill>
                  <a:schemeClr val="bg1"/>
                </a:solidFill>
                <a:latin typeface="Arial" charset="0"/>
                <a:cs typeface="+mn-cs"/>
              </a:rPr>
              <a:t>right). </a:t>
            </a: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3400" y="3462528"/>
            <a:ext cx="3385892" cy="2633471"/>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876800" y="3462528"/>
            <a:ext cx="3385892" cy="2633471"/>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876800" y="566928"/>
            <a:ext cx="3385892" cy="26334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828800"/>
            <a:ext cx="4267199" cy="3200399"/>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1828800"/>
            <a:ext cx="4267199" cy="3200399"/>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4" name="TextBox 2"/>
          <p:cNvSpPr txBox="1">
            <a:spLocks noChangeArrowheads="1"/>
          </p:cNvSpPr>
          <p:nvPr/>
        </p:nvSpPr>
        <p:spPr bwMode="auto">
          <a:xfrm>
            <a:off x="332084" y="1524000"/>
            <a:ext cx="3912481" cy="584775"/>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15 </a:t>
            </a:r>
            <a:r>
              <a:rPr lang="en-US" altLang="en-US" b="1" dirty="0">
                <a:solidFill>
                  <a:srgbClr val="FFFF00"/>
                </a:solidFill>
              </a:rPr>
              <a:t>– </a:t>
            </a:r>
            <a:r>
              <a:rPr lang="en-US" altLang="en-US" b="1" dirty="0" smtClean="0">
                <a:solidFill>
                  <a:srgbClr val="FFFF00"/>
                </a:solidFill>
              </a:rPr>
              <a:t>21 </a:t>
            </a:r>
            <a:r>
              <a:rPr lang="en-US" altLang="en-US" b="1" dirty="0">
                <a:solidFill>
                  <a:srgbClr val="FFFF00"/>
                </a:solidFill>
              </a:rPr>
              <a:t>December, 2020</a:t>
            </a:r>
          </a:p>
          <a:p>
            <a:pPr algn="ctr" eaLnBrk="1" hangingPunct="1"/>
            <a:endParaRPr lang="en-US" altLang="en-US" dirty="0"/>
          </a:p>
        </p:txBody>
      </p:sp>
      <p:sp>
        <p:nvSpPr>
          <p:cNvPr id="22535" name="TextBox 10"/>
          <p:cNvSpPr txBox="1">
            <a:spLocks noChangeArrowheads="1"/>
          </p:cNvSpPr>
          <p:nvPr/>
        </p:nvSpPr>
        <p:spPr bwMode="auto">
          <a:xfrm>
            <a:off x="4683479" y="1524000"/>
            <a:ext cx="3912481"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22 </a:t>
            </a:r>
            <a:r>
              <a:rPr lang="en-US" altLang="en-US" b="1" dirty="0">
                <a:solidFill>
                  <a:srgbClr val="FFFF00"/>
                </a:solidFill>
              </a:rPr>
              <a:t>– </a:t>
            </a:r>
            <a:r>
              <a:rPr lang="en-US" altLang="en-US" b="1" dirty="0" smtClean="0">
                <a:solidFill>
                  <a:srgbClr val="FFFF00"/>
                </a:solidFill>
              </a:rPr>
              <a:t>28 December, </a:t>
            </a:r>
            <a:r>
              <a:rPr lang="en-US" altLang="en-US" b="1" dirty="0">
                <a:solidFill>
                  <a:srgbClr val="FFFF00"/>
                </a:solidFill>
              </a:rPr>
              <a:t>2020</a:t>
            </a:r>
            <a:endParaRPr lang="en-US" altLang="en-US" dirty="0"/>
          </a:p>
        </p:txBody>
      </p:sp>
      <p:sp>
        <p:nvSpPr>
          <p:cNvPr id="7" name="Text Box 8"/>
          <p:cNvSpPr txBox="1">
            <a:spLocks noChangeArrowheads="1"/>
          </p:cNvSpPr>
          <p:nvPr/>
        </p:nvSpPr>
        <p:spPr bwMode="auto">
          <a:xfrm>
            <a:off x="79248" y="5606276"/>
            <a:ext cx="8991600" cy="59093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 the </a:t>
            </a:r>
            <a:r>
              <a:rPr lang="en-US" altLang="en-US" sz="1200" b="1" dirty="0">
                <a:solidFill>
                  <a:schemeClr val="bg1"/>
                </a:solidFill>
              </a:rPr>
              <a:t>NCEP GEFS indicates a </a:t>
            </a:r>
            <a:r>
              <a:rPr lang="en-US" altLang="en-US" sz="1200" b="1" dirty="0" smtClean="0">
                <a:solidFill>
                  <a:schemeClr val="bg1"/>
                </a:solidFill>
              </a:rPr>
              <a:t>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southern Gabon, </a:t>
            </a:r>
            <a:r>
              <a:rPr lang="en-US" altLang="en-US" sz="1200" b="1" dirty="0" smtClean="0">
                <a:solidFill>
                  <a:schemeClr val="bg1"/>
                </a:solidFill>
              </a:rPr>
              <a:t>southeastern </a:t>
            </a:r>
            <a:r>
              <a:rPr lang="en-US" altLang="en-US" sz="1200" b="1" dirty="0" smtClean="0">
                <a:solidFill>
                  <a:schemeClr val="bg1"/>
                </a:solidFill>
              </a:rPr>
              <a:t>DRC and much of Zambia and </a:t>
            </a:r>
            <a:r>
              <a:rPr lang="en-US" altLang="en-US" sz="1200" b="1" dirty="0" smtClean="0">
                <a:solidFill>
                  <a:schemeClr val="bg1"/>
                </a:solidFill>
              </a:rPr>
              <a:t>Zimbabwe.  </a:t>
            </a:r>
            <a:r>
              <a:rPr lang="en-US" altLang="en-US" sz="1200" b="1" dirty="0">
                <a:solidFill>
                  <a:schemeClr val="bg1"/>
                </a:solidFill>
              </a:rPr>
              <a:t>For week-2 (right panel), </a:t>
            </a:r>
            <a:r>
              <a:rPr lang="en-US" altLang="en-US" sz="1200" b="1" dirty="0" smtClean="0">
                <a:solidFill>
                  <a:schemeClr val="bg1"/>
                </a:solidFill>
              </a:rPr>
              <a:t>the chance for rainfall to exceed 50 mm is confined to </a:t>
            </a:r>
            <a:r>
              <a:rPr lang="en-US" altLang="en-US" sz="1200" b="1" dirty="0" smtClean="0">
                <a:solidFill>
                  <a:schemeClr val="bg1"/>
                </a:solidFill>
              </a:rPr>
              <a:t>Zambia and </a:t>
            </a:r>
            <a:r>
              <a:rPr lang="en-US" altLang="en-US" sz="1200" b="1" dirty="0" smtClean="0">
                <a:solidFill>
                  <a:schemeClr val="bg1"/>
                </a:solidFill>
              </a:rPr>
              <a:t>northern </a:t>
            </a:r>
            <a:r>
              <a:rPr lang="en-US" altLang="en-US" sz="1200" b="1" dirty="0" smtClean="0">
                <a:solidFill>
                  <a:schemeClr val="bg1"/>
                </a:solidFill>
              </a:rPr>
              <a:t>Zimbabwe.</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183012</TotalTime>
  <Words>1160</Words>
  <Application>Microsoft Office PowerPoint</Application>
  <PresentationFormat>On-screen Show (4:3)</PresentationFormat>
  <Paragraphs>43</Paragraphs>
  <Slides>10</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Wassila Thiaw</cp:lastModifiedBy>
  <cp:revision>9327</cp:revision>
  <cp:lastPrinted>2018-07-09T15:13:07Z</cp:lastPrinted>
  <dcterms:created xsi:type="dcterms:W3CDTF">2001-08-31T10:39:36Z</dcterms:created>
  <dcterms:modified xsi:type="dcterms:W3CDTF">2020-12-14T15:08:01Z</dcterms:modified>
</cp:coreProperties>
</file>