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615"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2/1/2021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895"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01 February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580" b="1" dirty="0">
                <a:solidFill>
                  <a:schemeClr val="bg1"/>
                </a:solidFill>
                <a:latin typeface="Arial" panose="020B0604020202020204" pitchFamily="34" charset="0"/>
                <a:cs typeface="Arial" panose="020B0604020202020204" pitchFamily="34" charset="0"/>
              </a:rPr>
              <a:t>During the past 30 </a:t>
            </a:r>
            <a:r>
              <a:rPr lang="en-US" altLang="en-US" sz="1580" b="1" dirty="0" smtClean="0">
                <a:solidFill>
                  <a:schemeClr val="bg1"/>
                </a:solidFill>
                <a:latin typeface="Arial" panose="020B0604020202020204" pitchFamily="34" charset="0"/>
                <a:cs typeface="Arial" panose="020B0604020202020204" pitchFamily="34" charset="0"/>
              </a:rPr>
              <a:t>to 90 days</a:t>
            </a:r>
            <a:r>
              <a:rPr lang="en-US" altLang="en-US" sz="1580" b="1" dirty="0">
                <a:solidFill>
                  <a:schemeClr val="bg1"/>
                </a:solidFill>
                <a:latin typeface="Arial" panose="020B0604020202020204" pitchFamily="34" charset="0"/>
                <a:cs typeface="Arial" panose="020B0604020202020204" pitchFamily="34" charset="0"/>
              </a:rPr>
              <a:t>, </a:t>
            </a:r>
            <a:r>
              <a:rPr lang="en-US" altLang="en-US" sz="1580" b="1" dirty="0" smtClean="0">
                <a:solidFill>
                  <a:schemeClr val="bg1"/>
                </a:solidFill>
                <a:latin typeface="Arial" panose="020B0604020202020204" pitchFamily="34" charset="0"/>
                <a:cs typeface="Arial" panose="020B0604020202020204" pitchFamily="34" charset="0"/>
              </a:rPr>
              <a:t>i</a:t>
            </a:r>
            <a:r>
              <a:rPr lang="en-US" altLang="en-US" sz="1580" b="1" dirty="0" smtClean="0">
                <a:solidFill>
                  <a:schemeClr val="bg1"/>
                </a:solidFill>
                <a:latin typeface="Arial" panose="020B0604020202020204" pitchFamily="34" charset="0"/>
                <a:cs typeface="Arial" panose="020B0604020202020204" pitchFamily="34" charset="0"/>
              </a:rPr>
              <a:t>n </a:t>
            </a:r>
            <a:r>
              <a:rPr lang="en-US" altLang="en-US" sz="1580" b="1" dirty="0">
                <a:solidFill>
                  <a:schemeClr val="bg1"/>
                </a:solidFill>
                <a:latin typeface="Arial" panose="020B0604020202020204" pitchFamily="34" charset="0"/>
                <a:cs typeface="Arial" panose="020B0604020202020204" pitchFamily="34" charset="0"/>
              </a:rPr>
              <a:t>southern Africa, rainfall was above average over the northern areas of the region.  Rainfall was below average over western Angola and northern Namibia</a:t>
            </a:r>
            <a:r>
              <a:rPr lang="en-US" altLang="en-US" sz="1580" b="1" dirty="0" smtClean="0">
                <a:solidFill>
                  <a:schemeClr val="bg1"/>
                </a:solidFill>
                <a:latin typeface="Arial" panose="020B0604020202020204" pitchFamily="34" charset="0"/>
                <a:cs typeface="Arial" panose="020B0604020202020204" pitchFamily="34" charset="0"/>
              </a:rPr>
              <a:t>. In </a:t>
            </a:r>
            <a:r>
              <a:rPr lang="en-US" altLang="en-US" sz="1580" b="1" dirty="0">
                <a:solidFill>
                  <a:schemeClr val="bg1"/>
                </a:solidFill>
                <a:latin typeface="Arial" panose="020B0604020202020204" pitchFamily="34" charset="0"/>
                <a:cs typeface="Arial" panose="020B0604020202020204" pitchFamily="34" charset="0"/>
              </a:rPr>
              <a:t>East Africa, </a:t>
            </a:r>
            <a:r>
              <a:rPr lang="en-US" altLang="en-US" sz="1580" b="1" dirty="0" smtClean="0">
                <a:solidFill>
                  <a:schemeClr val="bg1"/>
                </a:solidFill>
                <a:latin typeface="Arial" panose="020B0604020202020204" pitchFamily="34" charset="0"/>
                <a:cs typeface="Arial" panose="020B0604020202020204" pitchFamily="34" charset="0"/>
              </a:rPr>
              <a:t>moisture </a:t>
            </a:r>
            <a:r>
              <a:rPr lang="en-US" altLang="en-US" sz="1580" b="1" dirty="0">
                <a:solidFill>
                  <a:schemeClr val="bg1"/>
                </a:solidFill>
                <a:latin typeface="Arial" panose="020B0604020202020204" pitchFamily="34" charset="0"/>
                <a:cs typeface="Arial" panose="020B0604020202020204" pitchFamily="34" charset="0"/>
              </a:rPr>
              <a:t>deficits </a:t>
            </a:r>
            <a:r>
              <a:rPr lang="en-US" altLang="en-US" sz="1580" b="1" dirty="0" smtClean="0">
                <a:solidFill>
                  <a:schemeClr val="bg1"/>
                </a:solidFill>
                <a:latin typeface="Arial" panose="020B0604020202020204" pitchFamily="34" charset="0"/>
                <a:cs typeface="Arial" panose="020B0604020202020204" pitchFamily="34" charset="0"/>
              </a:rPr>
              <a:t>prevailed over </a:t>
            </a:r>
            <a:r>
              <a:rPr lang="en-US" altLang="en-US" sz="1580" b="1" dirty="0" smtClean="0">
                <a:solidFill>
                  <a:schemeClr val="bg1"/>
                </a:solidFill>
                <a:latin typeface="Arial" panose="020B0604020202020204" pitchFamily="34" charset="0"/>
                <a:cs typeface="Arial" panose="020B0604020202020204" pitchFamily="34" charset="0"/>
              </a:rPr>
              <a:t>portions </a:t>
            </a:r>
            <a:r>
              <a:rPr lang="en-US" altLang="en-US" sz="1580" b="1" dirty="0" smtClean="0">
                <a:solidFill>
                  <a:schemeClr val="bg1"/>
                </a:solidFill>
                <a:latin typeface="Arial" panose="020B0604020202020204" pitchFamily="34" charset="0"/>
                <a:cs typeface="Arial" panose="020B0604020202020204" pitchFamily="34" charset="0"/>
              </a:rPr>
              <a:t>of </a:t>
            </a:r>
            <a:r>
              <a:rPr lang="en-US" altLang="en-US" sz="1580" b="1" dirty="0" smtClean="0">
                <a:solidFill>
                  <a:schemeClr val="bg1"/>
                </a:solidFill>
                <a:latin typeface="Arial" panose="020B0604020202020204" pitchFamily="34" charset="0"/>
                <a:cs typeface="Arial" panose="020B0604020202020204" pitchFamily="34" charset="0"/>
              </a:rPr>
              <a:t>southern Ethiopia, and pocket areas of Somalia and Kenya.  </a:t>
            </a:r>
            <a:r>
              <a:rPr lang="en-US" altLang="en-US" sz="1580" b="1" dirty="0">
                <a:solidFill>
                  <a:schemeClr val="bg1"/>
                </a:solidFill>
                <a:latin typeface="Arial" panose="020B0604020202020204" pitchFamily="34" charset="0"/>
                <a:cs typeface="Arial" panose="020B0604020202020204" pitchFamily="34" charset="0"/>
              </a:rPr>
              <a:t>Rainfall was above average </a:t>
            </a:r>
            <a:r>
              <a:rPr lang="en-US" altLang="en-US" sz="1580" b="1" dirty="0" smtClean="0">
                <a:solidFill>
                  <a:schemeClr val="bg1"/>
                </a:solidFill>
                <a:latin typeface="Arial" panose="020B0604020202020204" pitchFamily="34" charset="0"/>
                <a:cs typeface="Arial" panose="020B0604020202020204" pitchFamily="34" charset="0"/>
              </a:rPr>
              <a:t>much </a:t>
            </a:r>
            <a:r>
              <a:rPr lang="en-US" altLang="en-US" sz="1580" b="1" dirty="0">
                <a:solidFill>
                  <a:schemeClr val="bg1"/>
                </a:solidFill>
                <a:latin typeface="Arial" panose="020B0604020202020204" pitchFamily="34" charset="0"/>
                <a:cs typeface="Arial" panose="020B0604020202020204" pitchFamily="34" charset="0"/>
              </a:rPr>
              <a:t>of </a:t>
            </a:r>
            <a:r>
              <a:rPr lang="en-US" altLang="en-US" sz="1580" b="1" dirty="0" smtClean="0">
                <a:solidFill>
                  <a:schemeClr val="bg1"/>
                </a:solidFill>
                <a:latin typeface="Arial" panose="020B0604020202020204" pitchFamily="34" charset="0"/>
                <a:cs typeface="Arial" panose="020B0604020202020204" pitchFamily="34" charset="0"/>
              </a:rPr>
              <a:t>Tanzania and Uganda. </a:t>
            </a:r>
            <a:r>
              <a:rPr lang="en-US" altLang="en-US" sz="1580" b="1" dirty="0" smtClean="0">
                <a:solidFill>
                  <a:schemeClr val="bg1"/>
                </a:solidFill>
                <a:latin typeface="Arial" panose="020B0604020202020204" pitchFamily="34" charset="0"/>
                <a:cs typeface="Arial" panose="020B0604020202020204" pitchFamily="34" charset="0"/>
              </a:rPr>
              <a:t>In </a:t>
            </a:r>
            <a:r>
              <a:rPr lang="en-US" altLang="en-US" sz="1580" b="1" dirty="0">
                <a:solidFill>
                  <a:schemeClr val="bg1"/>
                </a:solidFill>
                <a:latin typeface="Arial" panose="020B0604020202020204" pitchFamily="34" charset="0"/>
                <a:cs typeface="Arial" panose="020B0604020202020204" pitchFamily="34" charset="0"/>
              </a:rPr>
              <a:t>central Africa, rainfall was above average over </a:t>
            </a:r>
            <a:r>
              <a:rPr lang="en-US" altLang="en-US" sz="1580" b="1" dirty="0" smtClean="0">
                <a:solidFill>
                  <a:schemeClr val="bg1"/>
                </a:solidFill>
                <a:latin typeface="Arial" panose="020B0604020202020204" pitchFamily="34" charset="0"/>
                <a:cs typeface="Arial" panose="020B0604020202020204" pitchFamily="34" charset="0"/>
              </a:rPr>
              <a:t>much of </a:t>
            </a:r>
            <a:r>
              <a:rPr lang="en-US" altLang="en-US" sz="1580" b="1" dirty="0">
                <a:solidFill>
                  <a:schemeClr val="bg1"/>
                </a:solidFill>
                <a:latin typeface="Arial" panose="020B0604020202020204" pitchFamily="34" charset="0"/>
                <a:cs typeface="Arial" panose="020B0604020202020204" pitchFamily="34" charset="0"/>
              </a:rPr>
              <a:t>DRC, southern Congo, and eastern Gabon.  Rainfall was below average over western Gabon, </a:t>
            </a:r>
            <a:r>
              <a:rPr lang="en-US" altLang="en-US" sz="1580" b="1" dirty="0" smtClean="0">
                <a:solidFill>
                  <a:schemeClr val="bg1"/>
                </a:solidFill>
                <a:latin typeface="Arial" panose="020B0604020202020204" pitchFamily="34" charset="0"/>
                <a:cs typeface="Arial" panose="020B0604020202020204" pitchFamily="34" charset="0"/>
              </a:rPr>
              <a:t>Equatorial Africa </a:t>
            </a:r>
            <a:r>
              <a:rPr lang="en-US" altLang="en-US" sz="1580" b="1" dirty="0">
                <a:solidFill>
                  <a:schemeClr val="bg1"/>
                </a:solidFill>
                <a:latin typeface="Arial" panose="020B0604020202020204" pitchFamily="34" charset="0"/>
                <a:cs typeface="Arial" panose="020B0604020202020204" pitchFamily="34" charset="0"/>
              </a:rPr>
              <a:t>and CAR.  In West Africa, rainfall was slightly above average in pockets along the Guinean coast. </a:t>
            </a:r>
          </a:p>
          <a:p>
            <a:pPr algn="just"/>
            <a:endParaRPr lang="en-US" altLang="en-US" sz="1580" b="1" dirty="0">
              <a:solidFill>
                <a:schemeClr val="bg1"/>
              </a:solidFill>
              <a:latin typeface="Arial" panose="020B0604020202020204" pitchFamily="34" charset="0"/>
              <a:cs typeface="Arial" panose="020B0604020202020204" pitchFamily="34" charset="0"/>
            </a:endParaRPr>
          </a:p>
          <a:p>
            <a:pPr algn="just"/>
            <a:r>
              <a:rPr lang="en-US" altLang="en-US" sz="1580" b="1" dirty="0">
                <a:solidFill>
                  <a:schemeClr val="bg1"/>
                </a:solidFill>
                <a:latin typeface="Arial" panose="020B0604020202020204" pitchFamily="34" charset="0"/>
                <a:cs typeface="Arial" panose="020B0604020202020204" pitchFamily="34" charset="0"/>
              </a:rPr>
              <a:t>During the past 7 days, </a:t>
            </a:r>
            <a:r>
              <a:rPr lang="en-US" altLang="en-US" sz="1580" b="1" dirty="0" smtClean="0">
                <a:solidFill>
                  <a:schemeClr val="bg1"/>
                </a:solidFill>
                <a:latin typeface="Arial" panose="020B0604020202020204" pitchFamily="34" charset="0"/>
                <a:cs typeface="Arial" panose="020B0604020202020204" pitchFamily="34" charset="0"/>
              </a:rPr>
              <a:t>in </a:t>
            </a:r>
            <a:r>
              <a:rPr lang="en-US" altLang="en-US" sz="1580" b="1" dirty="0">
                <a:solidFill>
                  <a:schemeClr val="bg1"/>
                </a:solidFill>
                <a:latin typeface="Arial" panose="020B0604020202020204" pitchFamily="34" charset="0"/>
                <a:cs typeface="Arial" panose="020B0604020202020204" pitchFamily="34" charset="0"/>
              </a:rPr>
              <a:t>Southern Africa, moderate to locally heavy rainfall sustained moisture surpluses across northern Namibia, Botswana, Zimbabwe and South Africa. Rainfall was also above-average over local areas in Angola, Mozambique and Madagascar. Below-average rainfall was observed over parts of central Angola, pocket areas in southern Tanzania, and portions of Mozambique and Madagascar. In Central Africa, moderate to locally heavy rains sustained moisture surpluses over much of Gabon, Congo and DRC.</a:t>
            </a:r>
          </a:p>
          <a:p>
            <a:pPr algn="just"/>
            <a:endParaRPr lang="en-US" altLang="en-US" sz="1580" b="1" dirty="0" smtClean="0">
              <a:solidFill>
                <a:schemeClr val="bg1"/>
              </a:solidFill>
              <a:latin typeface="Arial" panose="020B0604020202020204" pitchFamily="34" charset="0"/>
              <a:cs typeface="Arial" panose="020B0604020202020204" pitchFamily="34" charset="0"/>
            </a:endParaRPr>
          </a:p>
          <a:p>
            <a:pPr algn="just"/>
            <a:r>
              <a:rPr lang="en-US" altLang="en-US" sz="1580" b="1" dirty="0" smtClean="0">
                <a:solidFill>
                  <a:schemeClr val="bg1"/>
                </a:solidFill>
                <a:latin typeface="Arial" panose="020B0604020202020204" pitchFamily="34" charset="0"/>
                <a:cs typeface="Arial" panose="020B0604020202020204" pitchFamily="34" charset="0"/>
              </a:rPr>
              <a:t>The </a:t>
            </a:r>
            <a:r>
              <a:rPr lang="en-US" altLang="en-US" sz="1580" b="1" dirty="0">
                <a:solidFill>
                  <a:schemeClr val="bg1"/>
                </a:solidFill>
                <a:latin typeface="Arial" panose="020B0604020202020204" pitchFamily="34" charset="0"/>
                <a:cs typeface="Arial" panose="020B0604020202020204" pitchFamily="34" charset="0"/>
              </a:rPr>
              <a:t>week-1 </a:t>
            </a:r>
            <a:r>
              <a:rPr lang="en-US" altLang="en-US" sz="1580" b="1" dirty="0" smtClean="0">
                <a:solidFill>
                  <a:schemeClr val="bg1"/>
                </a:solidFill>
                <a:latin typeface="Arial" panose="020B0604020202020204" pitchFamily="34" charset="0"/>
                <a:cs typeface="Arial" panose="020B0604020202020204" pitchFamily="34" charset="0"/>
              </a:rPr>
              <a:t>and week-2 outlooks </a:t>
            </a:r>
            <a:r>
              <a:rPr lang="en-US" altLang="en-US" sz="1580" b="1" dirty="0">
                <a:solidFill>
                  <a:schemeClr val="bg1"/>
                </a:solidFill>
                <a:latin typeface="Arial" panose="020B0604020202020204" pitchFamily="34" charset="0"/>
                <a:cs typeface="Arial" panose="020B0604020202020204" pitchFamily="34" charset="0"/>
              </a:rPr>
              <a:t>indicate a moderate to high chance for rainfall to exceed 50 mm over </a:t>
            </a:r>
            <a:r>
              <a:rPr lang="en-US" altLang="en-US" sz="1580" b="1" dirty="0">
                <a:solidFill>
                  <a:schemeClr val="bg1"/>
                </a:solidFill>
                <a:latin typeface="Arial" panose="020B0604020202020204" pitchFamily="34" charset="0"/>
                <a:cs typeface="Arial" panose="020B0604020202020204" pitchFamily="34" charset="0"/>
              </a:rPr>
              <a:t>southern Gabon, southern Congo, eastern Angola, southern DRC, northeastern Namibia, Botswana, Zimbabwe, southern Tanzania, Zambia, Malawi, northeastern South Africa, and parts of Mozambique and Madagascar. </a:t>
            </a:r>
            <a:endParaRPr lang="en-US" altLang="en-US" sz="158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Southern Africa, moderate to locally heavy rainfall sustained moisture surpluses across northern Namibia, Botswana, Zimbabwe and South Africa. Rainfall was also above-average over local areas in Angola, Mozambique and Madagascar. Below-average rainfall was observed over parts of central Angola, pocket areas in southern Tanzania, and portions of Mozambique and Madagascar. In Central Africa, moderate to locally heavy rains sustained moisture surpluses over much of Gabon, Congo and DRC.</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and week-2 outlooks indicate a moderate to high chance for rainfall to exceed 50 mm over southern Gabon, southern Congo, eastern Angola, southern DRC, northeastern Namibia, Botswana, Zimbabwe, southern Tanzania, Zambia, Malawi, northeastern South Africa, and parts of Mozambique and Madagascar. </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a:t>
            </a:r>
            <a:r>
              <a:rPr lang="en-US" altLang="en-US" sz="1140" b="1" dirty="0" smtClean="0">
                <a:solidFill>
                  <a:schemeClr val="bg1"/>
                </a:solidFill>
              </a:rPr>
              <a:t>n </a:t>
            </a:r>
            <a:r>
              <a:rPr lang="en-US" altLang="en-US" sz="1140" b="1" dirty="0">
                <a:solidFill>
                  <a:schemeClr val="bg1"/>
                </a:solidFill>
              </a:rPr>
              <a:t>southern Africa, persistent rains resulted in sustained moisture surpluses over eastern Angola, Zambia, Botswana, and Zimbabwe.  Rainfall was also above average over many parts of Mozambique and pocket areas in northern Madagascar.  Persistent light rains resulted in moisture deficits in western Angola and northwestern Namibia.  Rainfall was also below average along the border between South Africa and Mozambique and over central and southern Madagascar. </a:t>
            </a:r>
            <a:r>
              <a:rPr lang="en-US" altLang="en-US" sz="1140" b="1" dirty="0" smtClean="0">
                <a:solidFill>
                  <a:schemeClr val="bg1"/>
                </a:solidFill>
              </a:rPr>
              <a:t>In East Africa, rainfall </a:t>
            </a:r>
            <a:r>
              <a:rPr lang="en-US" altLang="en-US" sz="1140" b="1" dirty="0" smtClean="0">
                <a:solidFill>
                  <a:schemeClr val="bg1"/>
                </a:solidFill>
              </a:rPr>
              <a:t>was </a:t>
            </a:r>
            <a:r>
              <a:rPr lang="en-US" altLang="en-US" sz="1140" b="1" dirty="0" smtClean="0">
                <a:solidFill>
                  <a:schemeClr val="bg1"/>
                </a:solidFill>
              </a:rPr>
              <a:t>below </a:t>
            </a:r>
            <a:r>
              <a:rPr lang="en-US" altLang="en-US" sz="1140" b="1" dirty="0" smtClean="0">
                <a:solidFill>
                  <a:schemeClr val="bg1"/>
                </a:solidFill>
              </a:rPr>
              <a:t>average over parts of </a:t>
            </a:r>
            <a:r>
              <a:rPr lang="en-US" altLang="en-US" sz="1140" b="1" dirty="0">
                <a:solidFill>
                  <a:schemeClr val="bg1"/>
                </a:solidFill>
              </a:rPr>
              <a:t>southern </a:t>
            </a:r>
            <a:r>
              <a:rPr lang="en-US" altLang="en-US" sz="1140" b="1" dirty="0" smtClean="0">
                <a:solidFill>
                  <a:schemeClr val="bg1"/>
                </a:solidFill>
              </a:rPr>
              <a:t>Ethiopia and Kenya, and </a:t>
            </a:r>
            <a:r>
              <a:rPr lang="en-US" altLang="en-US" sz="1140" b="1" dirty="0" smtClean="0">
                <a:solidFill>
                  <a:schemeClr val="bg1"/>
                </a:solidFill>
              </a:rPr>
              <a:t>local areas in Somalia. Rainfall </a:t>
            </a:r>
            <a:r>
              <a:rPr lang="en-US" altLang="en-US" sz="1140" b="1" dirty="0" smtClean="0">
                <a:solidFill>
                  <a:schemeClr val="bg1"/>
                </a:solidFill>
              </a:rPr>
              <a:t>was also below average over many parts of South Sudan.  Rainfall was above average over </a:t>
            </a:r>
            <a:r>
              <a:rPr lang="en-US" altLang="en-US" sz="1140" b="1" dirty="0" smtClean="0">
                <a:solidFill>
                  <a:schemeClr val="bg1"/>
                </a:solidFill>
              </a:rPr>
              <a:t>southeastern </a:t>
            </a:r>
            <a:r>
              <a:rPr lang="en-US" altLang="en-US" sz="1140" b="1" dirty="0" smtClean="0">
                <a:solidFill>
                  <a:schemeClr val="bg1"/>
                </a:solidFill>
              </a:rPr>
              <a:t>South Sudan</a:t>
            </a:r>
            <a:r>
              <a:rPr lang="en-US" altLang="en-US" sz="1140" b="1" dirty="0" smtClean="0">
                <a:solidFill>
                  <a:schemeClr val="bg1"/>
                </a:solidFill>
              </a:rPr>
              <a:t>, pocket </a:t>
            </a:r>
            <a:r>
              <a:rPr lang="en-US" altLang="en-US" sz="1140" b="1" dirty="0" smtClean="0">
                <a:solidFill>
                  <a:schemeClr val="bg1"/>
                </a:solidFill>
              </a:rPr>
              <a:t>areas in Kenya and Somalia, and Uganda and much of Tanzania. </a:t>
            </a:r>
            <a:r>
              <a:rPr lang="en-US" altLang="en-US" sz="1140" b="1" dirty="0" smtClean="0">
                <a:solidFill>
                  <a:schemeClr val="bg1"/>
                </a:solidFill>
              </a:rPr>
              <a:t>In </a:t>
            </a:r>
            <a:r>
              <a:rPr lang="en-US" altLang="en-US" sz="1140" b="1" dirty="0" smtClean="0">
                <a:solidFill>
                  <a:schemeClr val="bg1"/>
                </a:solidFill>
              </a:rPr>
              <a:t>Central Africa, rainfall was above average over many parts of DRC and Congo.  Rainfall was below average over </a:t>
            </a:r>
            <a:r>
              <a:rPr lang="en-US" altLang="en-US" sz="1140" b="1" dirty="0" smtClean="0">
                <a:solidFill>
                  <a:schemeClr val="bg1"/>
                </a:solidFill>
              </a:rPr>
              <a:t>local areas in northern DRC and much of </a:t>
            </a:r>
            <a:r>
              <a:rPr lang="en-US" altLang="en-US" sz="1140" b="1" dirty="0" smtClean="0">
                <a:solidFill>
                  <a:schemeClr val="bg1"/>
                </a:solidFill>
              </a:rPr>
              <a:t>CAR.  Below average rains were also observed over the western areas of Gabon and much of Cameroon. In West Africa, rainfall was below average in the central areas of the Gulf of Guinea region, and above average along the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a:t>
            </a:r>
            <a:r>
              <a:rPr lang="en-US" altLang="en-US" sz="1140" b="1" dirty="0" smtClean="0">
                <a:solidFill>
                  <a:schemeClr val="bg1"/>
                </a:solidFill>
              </a:rPr>
              <a:t>i</a:t>
            </a:r>
            <a:r>
              <a:rPr lang="en-US" altLang="en-US" sz="1140" b="1" dirty="0" smtClean="0">
                <a:solidFill>
                  <a:schemeClr val="bg1"/>
                </a:solidFill>
              </a:rPr>
              <a:t>n </a:t>
            </a:r>
            <a:r>
              <a:rPr lang="en-US" altLang="en-US" sz="1140" b="1" dirty="0">
                <a:solidFill>
                  <a:schemeClr val="bg1"/>
                </a:solidFill>
              </a:rPr>
              <a:t>southern Africa, persistent moderate to heavy rains resulted in moisture surpluses over eastern Angola, Namibia, Zambia, Botswana, and Zimbabwe.  Rainfall was also above average over central and southern Mozambique.  Persistent light rains resulted in moisture deficits in western </a:t>
            </a:r>
            <a:r>
              <a:rPr lang="en-US" altLang="en-US" sz="1140" b="1" dirty="0" smtClean="0">
                <a:solidFill>
                  <a:schemeClr val="bg1"/>
                </a:solidFill>
              </a:rPr>
              <a:t>and central Angola, </a:t>
            </a:r>
            <a:r>
              <a:rPr lang="en-US" altLang="en-US" sz="1140" b="1" dirty="0">
                <a:solidFill>
                  <a:schemeClr val="bg1"/>
                </a:solidFill>
              </a:rPr>
              <a:t>and northwestern Namibia.  Rainfall was also below average over pocket areas in northeastern South Africa, northeastern Mozambique, and over much of Madagascar.in </a:t>
            </a:r>
            <a:r>
              <a:rPr lang="en-US" altLang="en-US" sz="1140" b="1" dirty="0" smtClean="0">
                <a:solidFill>
                  <a:schemeClr val="bg1"/>
                </a:solidFill>
              </a:rPr>
              <a:t>East Africa, </a:t>
            </a:r>
            <a:r>
              <a:rPr lang="en-US" altLang="en-US" sz="1140" b="1" dirty="0" smtClean="0">
                <a:solidFill>
                  <a:schemeClr val="bg1"/>
                </a:solidFill>
              </a:rPr>
              <a:t>rainfall </a:t>
            </a:r>
            <a:r>
              <a:rPr lang="en-US" altLang="en-US" sz="1140" b="1" dirty="0" smtClean="0">
                <a:solidFill>
                  <a:schemeClr val="bg1"/>
                </a:solidFill>
              </a:rPr>
              <a:t>was above average many parts of Tanzania. </a:t>
            </a:r>
            <a:r>
              <a:rPr lang="en-US" altLang="en-US" sz="1140" b="1" dirty="0" smtClean="0">
                <a:solidFill>
                  <a:schemeClr val="bg1"/>
                </a:solidFill>
              </a:rPr>
              <a:t>In </a:t>
            </a:r>
            <a:r>
              <a:rPr lang="en-US" altLang="en-US" sz="1140" b="1" dirty="0" smtClean="0">
                <a:solidFill>
                  <a:schemeClr val="bg1"/>
                </a:solidFill>
              </a:rPr>
              <a:t>central Africa, rainfall was above average over </a:t>
            </a:r>
            <a:r>
              <a:rPr lang="en-US" altLang="en-US" sz="1140" b="1" dirty="0" smtClean="0">
                <a:solidFill>
                  <a:schemeClr val="bg1"/>
                </a:solidFill>
              </a:rPr>
              <a:t>much of </a:t>
            </a:r>
            <a:r>
              <a:rPr lang="en-US" altLang="en-US" sz="1140" b="1" dirty="0" smtClean="0">
                <a:solidFill>
                  <a:schemeClr val="bg1"/>
                </a:solidFill>
              </a:rPr>
              <a:t>DRC and Congo.  Rainfall was below average over </a:t>
            </a:r>
            <a:r>
              <a:rPr lang="en-US" altLang="en-US" sz="1140" b="1" dirty="0" smtClean="0">
                <a:solidFill>
                  <a:schemeClr val="bg1"/>
                </a:solidFill>
              </a:rPr>
              <a:t>western and central Gabon</a:t>
            </a:r>
            <a:r>
              <a:rPr lang="en-US" altLang="en-US" sz="1140" b="1" dirty="0" smtClean="0">
                <a:solidFill>
                  <a:schemeClr val="bg1"/>
                </a:solidFill>
              </a:rPr>
              <a:t>.  In West Africa, rainfall was slightly above average 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a:t>
            </a:r>
            <a:r>
              <a:rPr lang="en-US" altLang="en-US" sz="1100" b="1" dirty="0">
                <a:solidFill>
                  <a:schemeClr val="bg1"/>
                </a:solidFill>
              </a:rPr>
              <a:t>, </a:t>
            </a: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moderate to locally heavy </a:t>
            </a:r>
            <a:r>
              <a:rPr lang="en-US" altLang="en-US" sz="1100" b="1" dirty="0">
                <a:solidFill>
                  <a:schemeClr val="bg1"/>
                </a:solidFill>
              </a:rPr>
              <a:t>rainfall </a:t>
            </a:r>
            <a:r>
              <a:rPr lang="en-US" altLang="en-US" sz="1100" b="1" dirty="0" smtClean="0">
                <a:solidFill>
                  <a:schemeClr val="bg1"/>
                </a:solidFill>
              </a:rPr>
              <a:t>sustained </a:t>
            </a:r>
            <a:r>
              <a:rPr lang="en-US" altLang="en-US" sz="1100" b="1" dirty="0">
                <a:solidFill>
                  <a:schemeClr val="bg1"/>
                </a:solidFill>
              </a:rPr>
              <a:t>moisture surpluses </a:t>
            </a:r>
            <a:r>
              <a:rPr lang="en-US" altLang="en-US" sz="1100" b="1" dirty="0" smtClean="0">
                <a:solidFill>
                  <a:schemeClr val="bg1"/>
                </a:solidFill>
              </a:rPr>
              <a:t>across northern Namibia, Botswana, Zimbabwe and South Africa. Rainfall was also above-average over local areas in Angola, Mozambique and Madagascar. Below-average rainfall was observed over parts of central Angola, pocket areas in southern Tanzania, and portions of Mozambique and Madagascar. </a:t>
            </a:r>
            <a:r>
              <a:rPr lang="en-US" altLang="en-US" sz="1100" b="1" dirty="0" smtClean="0">
                <a:solidFill>
                  <a:schemeClr val="bg1"/>
                </a:solidFill>
              </a:rPr>
              <a:t>In </a:t>
            </a:r>
            <a:r>
              <a:rPr lang="en-US" altLang="en-US" sz="1100" b="1" dirty="0" smtClean="0">
                <a:solidFill>
                  <a:schemeClr val="bg1"/>
                </a:solidFill>
              </a:rPr>
              <a:t>Central Africa, moderate </a:t>
            </a:r>
            <a:r>
              <a:rPr lang="en-US" altLang="en-US" sz="1100" b="1" dirty="0" smtClean="0">
                <a:solidFill>
                  <a:schemeClr val="bg1"/>
                </a:solidFill>
              </a:rPr>
              <a:t>to locally heavy rains </a:t>
            </a:r>
            <a:r>
              <a:rPr lang="en-US" altLang="en-US" sz="1100" b="1" dirty="0" smtClean="0">
                <a:solidFill>
                  <a:schemeClr val="bg1"/>
                </a:solidFill>
              </a:rPr>
              <a:t>sustained moisture surpluses over </a:t>
            </a:r>
            <a:r>
              <a:rPr lang="en-US" altLang="en-US" sz="1100" b="1" dirty="0" smtClean="0">
                <a:solidFill>
                  <a:schemeClr val="bg1"/>
                </a:solidFill>
              </a:rPr>
              <a:t>much of Gabon, Congo and DRC.</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cyclonic circulation over Southern Africa may have contributed to the observed above-average rainfall in the region.</a:t>
            </a:r>
            <a:endParaRPr lang="en-US" altLang="en-US" sz="1200" b="1" dirty="0">
              <a:solidFill>
                <a:schemeClr val="bg1"/>
              </a:solidFill>
            </a:endParaRPr>
          </a:p>
        </p:txBody>
      </p:sp>
      <p:sp>
        <p:nvSpPr>
          <p:cNvPr id="3" name="Oval 2"/>
          <p:cNvSpPr/>
          <p:nvPr/>
        </p:nvSpPr>
        <p:spPr bwMode="auto">
          <a:xfrm>
            <a:off x="2438400" y="3962400"/>
            <a:ext cx="838200" cy="8382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276600" y="1514793"/>
            <a:ext cx="2733674" cy="115220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heavy rainfall </a:t>
            </a:r>
            <a:r>
              <a:rPr lang="en-US" altLang="en-US" sz="1200" b="1" dirty="0" smtClean="0">
                <a:solidFill>
                  <a:schemeClr val="bg1"/>
                </a:solidFill>
                <a:latin typeface="Arial" charset="0"/>
              </a:rPr>
              <a:t>sustained moisture surpluses over parts of Botswana (top right)</a:t>
            </a:r>
            <a:r>
              <a:rPr lang="en-US" altLang="en-US" sz="1200" b="1" dirty="0" smtClean="0">
                <a:solidFill>
                  <a:schemeClr val="bg1"/>
                </a:solidFill>
                <a:latin typeface="Arial" charset="0"/>
                <a:cs typeface="+mn-cs"/>
              </a:rPr>
              <a:t>. Seasonal total rainfall remained below-average over southern Angola (bottom left) and southern Madagascar (bottom </a:t>
            </a:r>
            <a:r>
              <a:rPr lang="en-US" altLang="en-US" sz="1200" b="1" dirty="0">
                <a:solidFill>
                  <a:schemeClr val="bg1"/>
                </a:solidFill>
                <a:latin typeface="Arial" charset="0"/>
                <a:cs typeface="+mn-cs"/>
              </a:rPr>
              <a:t>right</a:t>
            </a:r>
            <a:r>
              <a:rPr lang="en-US" altLang="en-US" sz="1200" b="1" dirty="0" smtClean="0">
                <a:solidFill>
                  <a:schemeClr val="bg1"/>
                </a:solidFill>
                <a:latin typeface="Arial" charset="0"/>
                <a:cs typeface="+mn-cs"/>
              </a:rPr>
              <a:t>) despite a recent rainfall increase in the region .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africa_rfe/africa_rfe_90day_ptts_Mohembo_Botswan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566928"/>
            <a:ext cx="3385893"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527205" y="1524000"/>
            <a:ext cx="3522246"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2 - 8 February, 2021</a:t>
            </a:r>
          </a:p>
          <a:p>
            <a:pPr algn="ctr" eaLnBrk="1" hangingPunct="1"/>
            <a:endParaRPr lang="en-US" altLang="en-US" dirty="0"/>
          </a:p>
        </p:txBody>
      </p:sp>
      <p:sp>
        <p:nvSpPr>
          <p:cNvPr id="22535" name="TextBox 10"/>
          <p:cNvSpPr txBox="1">
            <a:spLocks noChangeArrowheads="1"/>
          </p:cNvSpPr>
          <p:nvPr/>
        </p:nvSpPr>
        <p:spPr bwMode="auto">
          <a:xfrm>
            <a:off x="5075349" y="1524000"/>
            <a:ext cx="363606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9 - 16 </a:t>
            </a:r>
            <a:r>
              <a:rPr lang="en-US" altLang="en-US" b="1" dirty="0">
                <a:solidFill>
                  <a:srgbClr val="FFFF00"/>
                </a:solidFill>
              </a:rPr>
              <a:t>February, 2021</a:t>
            </a:r>
            <a:endParaRPr lang="en-US" altLang="en-US" dirty="0"/>
          </a:p>
        </p:txBody>
      </p:sp>
      <p:sp>
        <p:nvSpPr>
          <p:cNvPr id="7" name="Text Box 8"/>
          <p:cNvSpPr txBox="1">
            <a:spLocks noChangeArrowheads="1"/>
          </p:cNvSpPr>
          <p:nvPr/>
        </p:nvSpPr>
        <p:spPr bwMode="auto">
          <a:xfrm>
            <a:off x="79248" y="5562600"/>
            <a:ext cx="8991600" cy="118186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southern Gabon, southern Congo, eastern Angola, southern DRC, northeastern Namibia, Botswana, Zimbabwe, southern Tanzania, Zambia, Malawi, northeastern South Africa, and parts of Mozambique and Madagascar</a:t>
            </a:r>
            <a:r>
              <a:rPr lang="en-US" altLang="en-US" sz="1200" b="1" dirty="0">
                <a:solidFill>
                  <a:schemeClr val="bg1"/>
                </a:solidFill>
              </a:rPr>
              <a:t>. For week-2 (right panel), the chance for rainfall to exceed 50 mm is mostly confined to </a:t>
            </a:r>
            <a:r>
              <a:rPr lang="en-US" altLang="en-US" sz="1200" b="1" dirty="0" smtClean="0">
                <a:solidFill>
                  <a:schemeClr val="bg1"/>
                </a:solidFill>
              </a:rPr>
              <a:t>the northern portions of Southern Africa, including Madagascar.</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185986</TotalTime>
  <Words>1118</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9420</cp:revision>
  <cp:lastPrinted>2018-07-09T15:13:07Z</cp:lastPrinted>
  <dcterms:created xsi:type="dcterms:W3CDTF">2001-08-31T10:39:36Z</dcterms:created>
  <dcterms:modified xsi:type="dcterms:W3CDTF">2021-02-01T15:21:09Z</dcterms:modified>
</cp:coreProperties>
</file>