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1197"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3/8/2021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4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08 </a:t>
            </a:r>
            <a:r>
              <a:rPr lang="en-US" altLang="en-US" sz="2800" b="1" dirty="0" smtClean="0">
                <a:solidFill>
                  <a:schemeClr val="bg1"/>
                </a:solidFill>
              </a:rPr>
              <a:t>March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400" b="1" dirty="0">
                <a:solidFill>
                  <a:schemeClr val="bg1"/>
                </a:solidFill>
                <a:latin typeface="Arial" panose="020B0604020202020204" pitchFamily="34" charset="0"/>
                <a:cs typeface="Arial" panose="020B0604020202020204" pitchFamily="34" charset="0"/>
              </a:rPr>
              <a:t>During the past 30 </a:t>
            </a:r>
            <a:r>
              <a:rPr lang="en-US" altLang="en-US" sz="1400" b="1" dirty="0" smtClean="0">
                <a:solidFill>
                  <a:schemeClr val="bg1"/>
                </a:solidFill>
                <a:latin typeface="Arial" panose="020B0604020202020204" pitchFamily="34" charset="0"/>
                <a:cs typeface="Arial" panose="020B0604020202020204" pitchFamily="34" charset="0"/>
              </a:rPr>
              <a:t>to 90 days</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smtClean="0">
                <a:solidFill>
                  <a:schemeClr val="bg1"/>
                </a:solidFill>
                <a:latin typeface="Arial" panose="020B0604020202020204" pitchFamily="34" charset="0"/>
                <a:cs typeface="Arial" panose="020B0604020202020204" pitchFamily="34" charset="0"/>
              </a:rPr>
              <a:t>in </a:t>
            </a:r>
            <a:r>
              <a:rPr lang="en-US" altLang="en-US" sz="1400" b="1" dirty="0">
                <a:solidFill>
                  <a:schemeClr val="bg1"/>
                </a:solidFill>
                <a:latin typeface="Arial" panose="020B0604020202020204" pitchFamily="34" charset="0"/>
                <a:cs typeface="Arial" panose="020B0604020202020204" pitchFamily="34" charset="0"/>
              </a:rPr>
              <a:t>southern Africa, </a:t>
            </a:r>
            <a:r>
              <a:rPr lang="en-US" altLang="en-US" sz="1400" b="1" dirty="0" smtClean="0">
                <a:solidFill>
                  <a:schemeClr val="bg1"/>
                </a:solidFill>
                <a:latin typeface="Arial" panose="020B0604020202020204" pitchFamily="34" charset="0"/>
                <a:cs typeface="Arial" panose="020B0604020202020204" pitchFamily="34" charset="0"/>
              </a:rPr>
              <a:t>moderate to heavy </a:t>
            </a:r>
            <a:r>
              <a:rPr lang="en-US" altLang="en-US" sz="1400" b="1" dirty="0">
                <a:solidFill>
                  <a:schemeClr val="bg1"/>
                </a:solidFill>
                <a:latin typeface="Arial" panose="020B0604020202020204" pitchFamily="34" charset="0"/>
                <a:cs typeface="Arial" panose="020B0604020202020204" pitchFamily="34" charset="0"/>
              </a:rPr>
              <a:t>rains resulted in sustained moisture surpluses over </a:t>
            </a:r>
            <a:r>
              <a:rPr lang="en-US" altLang="en-US" sz="1400" b="1" dirty="0" smtClean="0">
                <a:solidFill>
                  <a:schemeClr val="bg1"/>
                </a:solidFill>
                <a:latin typeface="Arial" panose="020B0604020202020204" pitchFamily="34" charset="0"/>
                <a:cs typeface="Arial" panose="020B0604020202020204" pitchFamily="34" charset="0"/>
              </a:rPr>
              <a:t>eastern Namibia, </a:t>
            </a:r>
            <a:r>
              <a:rPr lang="en-US" altLang="en-US" sz="1400" b="1" dirty="0">
                <a:solidFill>
                  <a:schemeClr val="bg1"/>
                </a:solidFill>
                <a:latin typeface="Arial" panose="020B0604020202020204" pitchFamily="34" charset="0"/>
                <a:cs typeface="Arial" panose="020B0604020202020204" pitchFamily="34" charset="0"/>
              </a:rPr>
              <a:t>Botswana, </a:t>
            </a:r>
            <a:r>
              <a:rPr lang="en-US" altLang="en-US" sz="1400" b="1" dirty="0" smtClean="0">
                <a:solidFill>
                  <a:schemeClr val="bg1"/>
                </a:solidFill>
                <a:latin typeface="Arial" panose="020B0604020202020204" pitchFamily="34" charset="0"/>
                <a:cs typeface="Arial" panose="020B0604020202020204" pitchFamily="34" charset="0"/>
              </a:rPr>
              <a:t>Malawi, and </a:t>
            </a:r>
            <a:r>
              <a:rPr lang="en-US" altLang="en-US" sz="1400" b="1" dirty="0">
                <a:solidFill>
                  <a:schemeClr val="bg1"/>
                </a:solidFill>
                <a:latin typeface="Arial" panose="020B0604020202020204" pitchFamily="34" charset="0"/>
                <a:cs typeface="Arial" panose="020B0604020202020204" pitchFamily="34" charset="0"/>
              </a:rPr>
              <a:t>Zimbabwe.  Rainfall was below average over western </a:t>
            </a:r>
            <a:r>
              <a:rPr lang="en-US" altLang="en-US" sz="1400" b="1" dirty="0" smtClean="0">
                <a:solidFill>
                  <a:schemeClr val="bg1"/>
                </a:solidFill>
                <a:latin typeface="Arial" panose="020B0604020202020204" pitchFamily="34" charset="0"/>
                <a:cs typeface="Arial" panose="020B0604020202020204" pitchFamily="34" charset="0"/>
              </a:rPr>
              <a:t>and central Angola, </a:t>
            </a:r>
            <a:r>
              <a:rPr lang="en-US" altLang="en-US" sz="1400" b="1" dirty="0">
                <a:solidFill>
                  <a:schemeClr val="bg1"/>
                </a:solidFill>
                <a:latin typeface="Arial" panose="020B0604020202020204" pitchFamily="34" charset="0"/>
                <a:cs typeface="Arial" panose="020B0604020202020204" pitchFamily="34" charset="0"/>
              </a:rPr>
              <a:t>and </a:t>
            </a:r>
            <a:r>
              <a:rPr lang="en-US" altLang="en-US" sz="1400" b="1" dirty="0" smtClean="0">
                <a:solidFill>
                  <a:schemeClr val="bg1"/>
                </a:solidFill>
                <a:latin typeface="Arial" panose="020B0604020202020204" pitchFamily="34" charset="0"/>
                <a:cs typeface="Arial" panose="020B0604020202020204" pitchFamily="34" charset="0"/>
              </a:rPr>
              <a:t>western </a:t>
            </a:r>
            <a:r>
              <a:rPr lang="en-US" altLang="en-US" sz="1400" b="1" dirty="0">
                <a:solidFill>
                  <a:schemeClr val="bg1"/>
                </a:solidFill>
                <a:latin typeface="Arial" panose="020B0604020202020204" pitchFamily="34" charset="0"/>
                <a:cs typeface="Arial" panose="020B0604020202020204" pitchFamily="34" charset="0"/>
              </a:rPr>
              <a:t>Namibia</a:t>
            </a:r>
            <a:r>
              <a:rPr lang="en-US" altLang="en-US" sz="1400" b="1" dirty="0" smtClean="0">
                <a:solidFill>
                  <a:schemeClr val="bg1"/>
                </a:solidFill>
                <a:latin typeface="Arial" panose="020B0604020202020204" pitchFamily="34" charset="0"/>
                <a:cs typeface="Arial" panose="020B0604020202020204" pitchFamily="34" charset="0"/>
              </a:rPr>
              <a:t>. In </a:t>
            </a:r>
            <a:r>
              <a:rPr lang="en-US" altLang="en-US" sz="1400" b="1" dirty="0">
                <a:solidFill>
                  <a:schemeClr val="bg1"/>
                </a:solidFill>
                <a:latin typeface="Arial" panose="020B0604020202020204" pitchFamily="34" charset="0"/>
                <a:cs typeface="Arial" panose="020B0604020202020204" pitchFamily="34" charset="0"/>
              </a:rPr>
              <a:t>East Africa, </a:t>
            </a:r>
            <a:r>
              <a:rPr lang="en-US" altLang="en-US" sz="1400" b="1" dirty="0" smtClean="0">
                <a:solidFill>
                  <a:schemeClr val="bg1"/>
                </a:solidFill>
                <a:latin typeface="Arial" panose="020B0604020202020204" pitchFamily="34" charset="0"/>
                <a:cs typeface="Arial" panose="020B0604020202020204" pitchFamily="34" charset="0"/>
              </a:rPr>
              <a:t>moisture </a:t>
            </a:r>
            <a:r>
              <a:rPr lang="en-US" altLang="en-US" sz="1400" b="1" dirty="0">
                <a:solidFill>
                  <a:schemeClr val="bg1"/>
                </a:solidFill>
                <a:latin typeface="Arial" panose="020B0604020202020204" pitchFamily="34" charset="0"/>
                <a:cs typeface="Arial" panose="020B0604020202020204" pitchFamily="34" charset="0"/>
              </a:rPr>
              <a:t>deficits </a:t>
            </a:r>
            <a:r>
              <a:rPr lang="en-US" altLang="en-US" sz="1400" b="1" dirty="0" smtClean="0">
                <a:solidFill>
                  <a:schemeClr val="bg1"/>
                </a:solidFill>
                <a:latin typeface="Arial" panose="020B0604020202020204" pitchFamily="34" charset="0"/>
                <a:cs typeface="Arial" panose="020B0604020202020204" pitchFamily="34" charset="0"/>
              </a:rPr>
              <a:t>prevailed over portions of southern Ethiopia, and local areas in Somalia and Kenya.  </a:t>
            </a:r>
            <a:r>
              <a:rPr lang="en-US" altLang="en-US" sz="1400" b="1" dirty="0">
                <a:solidFill>
                  <a:schemeClr val="bg1"/>
                </a:solidFill>
                <a:latin typeface="Arial" panose="020B0604020202020204" pitchFamily="34" charset="0"/>
                <a:cs typeface="Arial" panose="020B0604020202020204" pitchFamily="34" charset="0"/>
              </a:rPr>
              <a:t>Rainfall was above average </a:t>
            </a:r>
            <a:r>
              <a:rPr lang="en-US" altLang="en-US" sz="1400" b="1" dirty="0" smtClean="0">
                <a:solidFill>
                  <a:schemeClr val="bg1"/>
                </a:solidFill>
                <a:latin typeface="Arial" panose="020B0604020202020204" pitchFamily="34" charset="0"/>
                <a:cs typeface="Arial" panose="020B0604020202020204" pitchFamily="34" charset="0"/>
              </a:rPr>
              <a:t>much </a:t>
            </a:r>
            <a:r>
              <a:rPr lang="en-US" altLang="en-US" sz="1400" b="1" dirty="0">
                <a:solidFill>
                  <a:schemeClr val="bg1"/>
                </a:solidFill>
                <a:latin typeface="Arial" panose="020B0604020202020204" pitchFamily="34" charset="0"/>
                <a:cs typeface="Arial" panose="020B0604020202020204" pitchFamily="34" charset="0"/>
              </a:rPr>
              <a:t>of </a:t>
            </a:r>
            <a:r>
              <a:rPr lang="en-US" altLang="en-US" sz="1400" b="1" dirty="0" smtClean="0">
                <a:solidFill>
                  <a:schemeClr val="bg1"/>
                </a:solidFill>
                <a:latin typeface="Arial" panose="020B0604020202020204" pitchFamily="34" charset="0"/>
                <a:cs typeface="Arial" panose="020B0604020202020204" pitchFamily="34" charset="0"/>
              </a:rPr>
              <a:t>Tanzania and Uganda. In </a:t>
            </a:r>
            <a:r>
              <a:rPr lang="en-US" altLang="en-US" sz="1400" b="1" dirty="0">
                <a:solidFill>
                  <a:schemeClr val="bg1"/>
                </a:solidFill>
                <a:latin typeface="Arial" panose="020B0604020202020204" pitchFamily="34" charset="0"/>
                <a:cs typeface="Arial" panose="020B0604020202020204" pitchFamily="34" charset="0"/>
              </a:rPr>
              <a:t>central Africa, rainfall was above average over </a:t>
            </a:r>
            <a:r>
              <a:rPr lang="en-US" altLang="en-US" sz="1400" b="1" dirty="0" smtClean="0">
                <a:solidFill>
                  <a:schemeClr val="bg1"/>
                </a:solidFill>
                <a:latin typeface="Arial" panose="020B0604020202020204" pitchFamily="34" charset="0"/>
                <a:cs typeface="Arial" panose="020B0604020202020204" pitchFamily="34" charset="0"/>
              </a:rPr>
              <a:t>portions of DRC and </a:t>
            </a:r>
            <a:r>
              <a:rPr lang="en-US" altLang="en-US" sz="1400" b="1" dirty="0">
                <a:solidFill>
                  <a:schemeClr val="bg1"/>
                </a:solidFill>
                <a:latin typeface="Arial" panose="020B0604020202020204" pitchFamily="34" charset="0"/>
                <a:cs typeface="Arial" panose="020B0604020202020204" pitchFamily="34" charset="0"/>
              </a:rPr>
              <a:t>southern </a:t>
            </a:r>
            <a:r>
              <a:rPr lang="en-US" altLang="en-US" sz="1400" b="1" dirty="0" smtClean="0">
                <a:solidFill>
                  <a:schemeClr val="bg1"/>
                </a:solidFill>
                <a:latin typeface="Arial" panose="020B0604020202020204" pitchFamily="34" charset="0"/>
                <a:cs typeface="Arial" panose="020B0604020202020204" pitchFamily="34" charset="0"/>
              </a:rPr>
              <a:t>Congo.  </a:t>
            </a:r>
            <a:r>
              <a:rPr lang="en-US" altLang="en-US" sz="1400" b="1" dirty="0">
                <a:solidFill>
                  <a:schemeClr val="bg1"/>
                </a:solidFill>
                <a:latin typeface="Arial" panose="020B0604020202020204" pitchFamily="34" charset="0"/>
                <a:cs typeface="Arial" panose="020B0604020202020204" pitchFamily="34" charset="0"/>
              </a:rPr>
              <a:t>Rainfall was below average over western Gabon, </a:t>
            </a:r>
            <a:r>
              <a:rPr lang="en-US" altLang="en-US" sz="1400" b="1" dirty="0" smtClean="0">
                <a:solidFill>
                  <a:schemeClr val="bg1"/>
                </a:solidFill>
                <a:latin typeface="Arial" panose="020B0604020202020204" pitchFamily="34" charset="0"/>
                <a:cs typeface="Arial" panose="020B0604020202020204" pitchFamily="34" charset="0"/>
              </a:rPr>
              <a:t>Equatorial </a:t>
            </a:r>
            <a:r>
              <a:rPr lang="en-US" altLang="en-US" sz="1400" b="1" dirty="0" smtClean="0">
                <a:solidFill>
                  <a:schemeClr val="bg1"/>
                </a:solidFill>
                <a:latin typeface="Arial" panose="020B0604020202020204" pitchFamily="34" charset="0"/>
                <a:cs typeface="Arial" panose="020B0604020202020204" pitchFamily="34" charset="0"/>
              </a:rPr>
              <a:t>Guinea </a:t>
            </a:r>
            <a:r>
              <a:rPr lang="en-US" altLang="en-US" sz="1400" b="1" dirty="0">
                <a:solidFill>
                  <a:schemeClr val="bg1"/>
                </a:solidFill>
                <a:latin typeface="Arial" panose="020B0604020202020204" pitchFamily="34" charset="0"/>
                <a:cs typeface="Arial" panose="020B0604020202020204" pitchFamily="34" charset="0"/>
              </a:rPr>
              <a:t>and CAR.  In West Africa, rainfall was slightly above average in pockets along the Guinean coast. </a:t>
            </a:r>
          </a:p>
          <a:p>
            <a:pPr algn="just"/>
            <a:endParaRPr lang="en-US" altLang="en-US" sz="1400" b="1" dirty="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During the past 7 days, in Southern Africa, moderate to locally heavy rainfall resulted in moisture surpluses over eastern Zambia, southern Tanzania, Malawi, northern Mozambique, and much of Madagascar. Below-average rainfall was observed over southern Angola, northern Namibia and western Zambia. Rainfall was also below-average over parts of Botswana, Zimbabwe, central and southern Mozambique and parts of South Africa. In Central Africa, light rains sustained moisture deficits over Equatorial Guinea and pockets of northern DRC.</a:t>
            </a:r>
          </a:p>
          <a:p>
            <a:pPr marL="0" indent="0" algn="just">
              <a:buNone/>
            </a:pPr>
            <a:endParaRPr lang="en-US" altLang="en-US" sz="1400" b="1" dirty="0" smtClean="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For week-1 </a:t>
            </a:r>
            <a:r>
              <a:rPr lang="en-US" altLang="en-US" sz="1400" b="1" dirty="0" smtClean="0">
                <a:solidFill>
                  <a:schemeClr val="bg1"/>
                </a:solidFill>
                <a:latin typeface="Arial" panose="020B0604020202020204" pitchFamily="34" charset="0"/>
                <a:cs typeface="Arial" panose="020B0604020202020204" pitchFamily="34" charset="0"/>
              </a:rPr>
              <a:t>and week-2, </a:t>
            </a:r>
            <a:r>
              <a:rPr lang="en-US" altLang="en-US" sz="1400" b="1" dirty="0" smtClean="0">
                <a:solidFill>
                  <a:schemeClr val="bg1"/>
                </a:solidFill>
                <a:latin typeface="Arial" panose="020B0604020202020204" pitchFamily="34" charset="0"/>
                <a:cs typeface="Arial" panose="020B0604020202020204" pitchFamily="34" charset="0"/>
              </a:rPr>
              <a:t>there is a </a:t>
            </a:r>
            <a:r>
              <a:rPr lang="en-US" altLang="en-US" sz="1400" b="1" dirty="0">
                <a:solidFill>
                  <a:schemeClr val="bg1"/>
                </a:solidFill>
                <a:latin typeface="Arial" panose="020B0604020202020204" pitchFamily="34" charset="0"/>
                <a:cs typeface="Arial" panose="020B0604020202020204" pitchFamily="34" charset="0"/>
              </a:rPr>
              <a:t>moderate to high chance (over 70%) for rainfall to exceed 50 mm </a:t>
            </a:r>
            <a:r>
              <a:rPr lang="en-US" altLang="en-US" sz="1400" b="1" dirty="0" smtClean="0">
                <a:solidFill>
                  <a:schemeClr val="bg1"/>
                </a:solidFill>
                <a:latin typeface="Arial" panose="020B0604020202020204" pitchFamily="34" charset="0"/>
                <a:cs typeface="Arial" panose="020B0604020202020204" pitchFamily="34" charset="0"/>
              </a:rPr>
              <a:t>over </a:t>
            </a:r>
            <a:r>
              <a:rPr lang="en-US" altLang="en-US" sz="1400" b="1" dirty="0">
                <a:solidFill>
                  <a:schemeClr val="bg1"/>
                </a:solidFill>
                <a:latin typeface="Arial" panose="020B0604020202020204" pitchFamily="34" charset="0"/>
                <a:cs typeface="Arial" panose="020B0604020202020204" pitchFamily="34" charset="0"/>
              </a:rPr>
              <a:t>southern Cameroon, Equatorial Guinea, Gabon, Congo, parts of DRC, Angola, northern and eastern Zambia, Malawi, southern Tanzania and northern Mozambique.</a:t>
            </a:r>
            <a:endParaRPr lang="en-US" altLang="en-US" sz="14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Southern Africa, moderate to locally heavy rainfall resulted in moisture surpluses over eastern Zambia, southern Tanzania, Malawi, northern Mozambique, and much of Madagascar. Below-average rainfall was observed over southern Angola, northern Namibia and western Zambia. Rainfall was also below-average over parts of Botswana, Zimbabwe, central and southern Mozambique and parts of South Africa. In Central Africa, light rains sustained moisture deficits over Equatorial Guinea and pockets of northern DRC.</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there is a moderate to high chance (over 70%) for rainfall to exceed 50 mm over southern Cameroon, Equatorial Guinea, Gabon, Congo, parts of DRC, Angola, northern and eastern Zambia, Malawi, southern Tanzania and northern Mozambique.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southern Africa, </a:t>
            </a:r>
            <a:r>
              <a:rPr lang="en-US" altLang="en-US" sz="1140" b="1" dirty="0" smtClean="0">
                <a:solidFill>
                  <a:schemeClr val="bg1"/>
                </a:solidFill>
              </a:rPr>
              <a:t>moderate to locally heavy </a:t>
            </a:r>
            <a:r>
              <a:rPr lang="en-US" altLang="en-US" sz="1140" b="1" dirty="0">
                <a:solidFill>
                  <a:schemeClr val="bg1"/>
                </a:solidFill>
              </a:rPr>
              <a:t>rains resulted in sustained moisture surpluses over eastern Angola, Zambia, </a:t>
            </a:r>
            <a:r>
              <a:rPr lang="en-US" altLang="en-US" sz="1140" b="1" dirty="0" smtClean="0">
                <a:solidFill>
                  <a:schemeClr val="bg1"/>
                </a:solidFill>
              </a:rPr>
              <a:t>Botswana, Zimbabwe and southern Mozambique.  </a:t>
            </a:r>
            <a:r>
              <a:rPr lang="en-US" altLang="en-US" sz="1140" b="1" dirty="0">
                <a:solidFill>
                  <a:schemeClr val="bg1"/>
                </a:solidFill>
              </a:rPr>
              <a:t>Rainfall was also above average over many parts of </a:t>
            </a:r>
            <a:r>
              <a:rPr lang="en-US" altLang="en-US" sz="1140" b="1" dirty="0" smtClean="0">
                <a:solidFill>
                  <a:schemeClr val="bg1"/>
                </a:solidFill>
              </a:rPr>
              <a:t>Namibia and South Africa, Malawi, and </a:t>
            </a:r>
            <a:r>
              <a:rPr lang="en-US" altLang="en-US" sz="1140" b="1" dirty="0" smtClean="0">
                <a:solidFill>
                  <a:schemeClr val="bg1"/>
                </a:solidFill>
              </a:rPr>
              <a:t>parts of western and northern Madagascar</a:t>
            </a:r>
            <a:r>
              <a:rPr lang="en-US" altLang="en-US" sz="1140" b="1" dirty="0">
                <a:solidFill>
                  <a:schemeClr val="bg1"/>
                </a:solidFill>
              </a:rPr>
              <a:t>.  Persistent light </a:t>
            </a:r>
            <a:r>
              <a:rPr lang="en-US" altLang="en-US" sz="1140" b="1" dirty="0" smtClean="0">
                <a:solidFill>
                  <a:schemeClr val="bg1"/>
                </a:solidFill>
              </a:rPr>
              <a:t>rains resulted in moisture deficits in western and central Angola, and northwestern Namibia.  Rainfall was also below average pockets of northeastern Mozambique</a:t>
            </a:r>
            <a:r>
              <a:rPr lang="en-US" altLang="en-US" sz="1140" b="1" dirty="0" smtClean="0">
                <a:solidFill>
                  <a:schemeClr val="bg1"/>
                </a:solidFill>
              </a:rPr>
              <a:t>, </a:t>
            </a:r>
            <a:r>
              <a:rPr lang="en-US" altLang="en-US" sz="1140" b="1" dirty="0">
                <a:solidFill>
                  <a:schemeClr val="bg1"/>
                </a:solidFill>
              </a:rPr>
              <a:t>and over </a:t>
            </a:r>
            <a:r>
              <a:rPr lang="en-US" altLang="en-US" sz="1140" b="1" dirty="0" smtClean="0">
                <a:solidFill>
                  <a:schemeClr val="bg1"/>
                </a:solidFill>
              </a:rPr>
              <a:t>parts of </a:t>
            </a:r>
            <a:r>
              <a:rPr lang="en-US" altLang="en-US" sz="1140" b="1" dirty="0" smtClean="0">
                <a:solidFill>
                  <a:schemeClr val="bg1"/>
                </a:solidFill>
              </a:rPr>
              <a:t>eastern and southern Madagascar</a:t>
            </a:r>
            <a:r>
              <a:rPr lang="en-US" altLang="en-US" sz="1140" b="1" dirty="0">
                <a:solidFill>
                  <a:schemeClr val="bg1"/>
                </a:solidFill>
              </a:rPr>
              <a:t>. </a:t>
            </a:r>
            <a:r>
              <a:rPr lang="en-US" altLang="en-US" sz="1140" b="1" dirty="0" smtClean="0">
                <a:solidFill>
                  <a:schemeClr val="bg1"/>
                </a:solidFill>
              </a:rPr>
              <a:t>In East Africa, rainfall was below average over parts of </a:t>
            </a:r>
            <a:r>
              <a:rPr lang="en-US" altLang="en-US" sz="1140" b="1" dirty="0">
                <a:solidFill>
                  <a:schemeClr val="bg1"/>
                </a:solidFill>
              </a:rPr>
              <a:t>southern </a:t>
            </a:r>
            <a:r>
              <a:rPr lang="en-US" altLang="en-US" sz="1140" b="1" dirty="0" smtClean="0">
                <a:solidFill>
                  <a:schemeClr val="bg1"/>
                </a:solidFill>
              </a:rPr>
              <a:t>Ethiopia</a:t>
            </a:r>
            <a:r>
              <a:rPr lang="en-US" altLang="en-US" sz="1140" b="1" dirty="0" smtClean="0">
                <a:solidFill>
                  <a:schemeClr val="bg1"/>
                </a:solidFill>
              </a:rPr>
              <a:t>, Kenya, southern Somalia. Rainfall was also below average over much of South Sudan and northern Uganda.  Rainfall was above average over parts of southern Kenya, southern Uganda, Rwanda, Burundi and much of Tanzania. In Central Africa, rainfall was above average over many parts of DRC and Congo.  Rainfall was below average over local areas in northern DRC and much of CAR.  Below average rains were also observed over the western areas of Gabon and much of Cameroon. In West Africa, rainfall was above average along the Gulf of Guinea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smtClean="0">
                <a:solidFill>
                  <a:schemeClr val="bg1"/>
                </a:solidFill>
              </a:rPr>
              <a:t>, in </a:t>
            </a:r>
            <a:r>
              <a:rPr lang="en-US" altLang="en-US" sz="1140" b="1" dirty="0">
                <a:solidFill>
                  <a:schemeClr val="bg1"/>
                </a:solidFill>
              </a:rPr>
              <a:t>southern Africa, </a:t>
            </a:r>
            <a:r>
              <a:rPr lang="en-US" altLang="en-US" sz="1140" b="1" dirty="0" smtClean="0">
                <a:solidFill>
                  <a:schemeClr val="bg1"/>
                </a:solidFill>
              </a:rPr>
              <a:t>moderate </a:t>
            </a:r>
            <a:r>
              <a:rPr lang="en-US" altLang="en-US" sz="1140" b="1" dirty="0">
                <a:solidFill>
                  <a:schemeClr val="bg1"/>
                </a:solidFill>
              </a:rPr>
              <a:t>to heavy rains resulted in moisture surpluses over </a:t>
            </a:r>
            <a:r>
              <a:rPr lang="en-US" altLang="en-US" sz="1140" b="1" dirty="0" smtClean="0">
                <a:solidFill>
                  <a:schemeClr val="bg1"/>
                </a:solidFill>
              </a:rPr>
              <a:t>eastern </a:t>
            </a:r>
            <a:r>
              <a:rPr lang="en-US" altLang="en-US" sz="1140" b="1" dirty="0" smtClean="0">
                <a:solidFill>
                  <a:schemeClr val="bg1"/>
                </a:solidFill>
              </a:rPr>
              <a:t>Namibia</a:t>
            </a:r>
            <a:r>
              <a:rPr lang="en-US" altLang="en-US" sz="1140" b="1" dirty="0">
                <a:solidFill>
                  <a:schemeClr val="bg1"/>
                </a:solidFill>
              </a:rPr>
              <a:t>, </a:t>
            </a:r>
            <a:r>
              <a:rPr lang="en-US" altLang="en-US" sz="1140" b="1" dirty="0" smtClean="0">
                <a:solidFill>
                  <a:schemeClr val="bg1"/>
                </a:solidFill>
              </a:rPr>
              <a:t> many parts of Zambia</a:t>
            </a:r>
            <a:r>
              <a:rPr lang="en-US" altLang="en-US" sz="1140" b="1" dirty="0">
                <a:solidFill>
                  <a:schemeClr val="bg1"/>
                </a:solidFill>
              </a:rPr>
              <a:t>, </a:t>
            </a:r>
            <a:r>
              <a:rPr lang="en-US" altLang="en-US" sz="1140" b="1" dirty="0" smtClean="0">
                <a:solidFill>
                  <a:schemeClr val="bg1"/>
                </a:solidFill>
              </a:rPr>
              <a:t>Malawi and Botswana.  </a:t>
            </a:r>
            <a:r>
              <a:rPr lang="en-US" altLang="en-US" sz="1140" b="1" dirty="0">
                <a:solidFill>
                  <a:schemeClr val="bg1"/>
                </a:solidFill>
              </a:rPr>
              <a:t>Rainfall was also above average over </a:t>
            </a:r>
            <a:r>
              <a:rPr lang="en-US" altLang="en-US" sz="1140" b="1" dirty="0" smtClean="0">
                <a:solidFill>
                  <a:schemeClr val="bg1"/>
                </a:solidFill>
              </a:rPr>
              <a:t>pockets of northern </a:t>
            </a:r>
            <a:r>
              <a:rPr lang="en-US" altLang="en-US" sz="1140" b="1" dirty="0" smtClean="0">
                <a:solidFill>
                  <a:schemeClr val="bg1"/>
                </a:solidFill>
              </a:rPr>
              <a:t>South Africa, and much of </a:t>
            </a:r>
            <a:r>
              <a:rPr lang="en-US" altLang="en-US" sz="1140" b="1" dirty="0">
                <a:solidFill>
                  <a:schemeClr val="bg1"/>
                </a:solidFill>
              </a:rPr>
              <a:t>Mozambique.  Persistent light rains resulted in moisture deficits </a:t>
            </a:r>
            <a:r>
              <a:rPr lang="en-US" altLang="en-US" sz="1140" b="1" dirty="0" smtClean="0">
                <a:solidFill>
                  <a:schemeClr val="bg1"/>
                </a:solidFill>
              </a:rPr>
              <a:t>over much of </a:t>
            </a:r>
            <a:r>
              <a:rPr lang="en-US" altLang="en-US" sz="1140" b="1" dirty="0" smtClean="0">
                <a:solidFill>
                  <a:schemeClr val="bg1"/>
                </a:solidFill>
              </a:rPr>
              <a:t>Angola, western Namibia and the southern portions of South Africa. In Central Africa, rainfall was below average over much of Gabon, Equatorial Guinea, Cameroon, Central Africa Republic and northern DRC. In East Africa, below rainfall was observed over </a:t>
            </a:r>
            <a:r>
              <a:rPr lang="en-US" altLang="en-US" sz="1140" b="1" dirty="0" smtClean="0">
                <a:solidFill>
                  <a:schemeClr val="bg1"/>
                </a:solidFill>
              </a:rPr>
              <a:t>loca</a:t>
            </a:r>
            <a:r>
              <a:rPr lang="en-US" altLang="en-US" sz="1140" b="1" dirty="0" smtClean="0">
                <a:solidFill>
                  <a:schemeClr val="bg1"/>
                </a:solidFill>
              </a:rPr>
              <a:t>l areas in</a:t>
            </a:r>
            <a:r>
              <a:rPr lang="en-US" altLang="en-US" sz="1140" b="1" dirty="0" smtClean="0">
                <a:solidFill>
                  <a:schemeClr val="bg1"/>
                </a:solidFill>
              </a:rPr>
              <a:t> </a:t>
            </a:r>
            <a:r>
              <a:rPr lang="en-US" altLang="en-US" sz="1140" b="1" dirty="0" smtClean="0">
                <a:solidFill>
                  <a:schemeClr val="bg1"/>
                </a:solidFill>
              </a:rPr>
              <a:t>Ethiopia. Rainfall was above-average over parts of southern Kenya and much of Tanzania. In West Africa, above-average rainfall was observed over </a:t>
            </a:r>
            <a:r>
              <a:rPr lang="en-US" altLang="en-US" sz="1140" b="1" dirty="0" smtClean="0">
                <a:solidFill>
                  <a:schemeClr val="bg1"/>
                </a:solidFill>
              </a:rPr>
              <a:t>local areas along the </a:t>
            </a:r>
            <a:r>
              <a:rPr lang="en-US" altLang="en-US" sz="1140" b="1" dirty="0" smtClean="0">
                <a:solidFill>
                  <a:schemeClr val="bg1"/>
                </a:solidFill>
              </a:rPr>
              <a:t>Gulf of Guinea </a:t>
            </a:r>
            <a:r>
              <a:rPr lang="en-US" altLang="en-US" sz="1140" b="1" dirty="0" smtClean="0">
                <a:solidFill>
                  <a:schemeClr val="bg1"/>
                </a:solidFill>
              </a:rPr>
              <a:t>coast.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cpc.ncep.noaa.gov/products/international/africa_rfe/africa_rfe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85408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Southern Africa, moderate to </a:t>
            </a:r>
            <a:r>
              <a:rPr lang="en-US" altLang="en-US" sz="1100" b="1" dirty="0" smtClean="0">
                <a:solidFill>
                  <a:schemeClr val="bg1"/>
                </a:solidFill>
              </a:rPr>
              <a:t>locally heavy </a:t>
            </a:r>
            <a:r>
              <a:rPr lang="en-US" altLang="en-US" sz="1100" b="1" dirty="0">
                <a:solidFill>
                  <a:schemeClr val="bg1"/>
                </a:solidFill>
              </a:rPr>
              <a:t>rainfall resulted in moisture surpluses over </a:t>
            </a:r>
            <a:r>
              <a:rPr lang="en-US" altLang="en-US" sz="1100" b="1" dirty="0" smtClean="0">
                <a:solidFill>
                  <a:schemeClr val="bg1"/>
                </a:solidFill>
              </a:rPr>
              <a:t>eastern Zambia, southern Tanzania, Malawi, northern Mozambique, and much of Madagascar. </a:t>
            </a:r>
            <a:r>
              <a:rPr lang="en-US" altLang="en-US" sz="1100" b="1" dirty="0">
                <a:solidFill>
                  <a:schemeClr val="bg1"/>
                </a:solidFill>
              </a:rPr>
              <a:t>Below-average rainfall was observed over </a:t>
            </a:r>
            <a:r>
              <a:rPr lang="en-US" altLang="en-US" sz="1100" b="1" dirty="0" smtClean="0">
                <a:solidFill>
                  <a:schemeClr val="bg1"/>
                </a:solidFill>
              </a:rPr>
              <a:t>southern Angola, northern Namibia and western Zambia. </a:t>
            </a:r>
            <a:r>
              <a:rPr lang="en-US" altLang="en-US" sz="1100" b="1" dirty="0" smtClean="0">
                <a:solidFill>
                  <a:schemeClr val="bg1"/>
                </a:solidFill>
              </a:rPr>
              <a:t>Rainfall was also below-average over </a:t>
            </a:r>
            <a:r>
              <a:rPr lang="en-US" altLang="en-US" sz="1100" b="1" dirty="0" smtClean="0">
                <a:solidFill>
                  <a:schemeClr val="bg1"/>
                </a:solidFill>
              </a:rPr>
              <a:t>parts of Botswana, Zimbabwe, central </a:t>
            </a:r>
            <a:r>
              <a:rPr lang="en-US" altLang="en-US" sz="1100" b="1" dirty="0" smtClean="0">
                <a:solidFill>
                  <a:schemeClr val="bg1"/>
                </a:solidFill>
              </a:rPr>
              <a:t>and southern </a:t>
            </a:r>
            <a:r>
              <a:rPr lang="en-US" altLang="en-US" sz="1100" b="1" dirty="0" smtClean="0">
                <a:solidFill>
                  <a:schemeClr val="bg1"/>
                </a:solidFill>
              </a:rPr>
              <a:t>Mozambique and parts of South Africa. </a:t>
            </a:r>
            <a:r>
              <a:rPr lang="en-US" altLang="en-US" sz="1100" b="1" dirty="0" smtClean="0">
                <a:solidFill>
                  <a:schemeClr val="bg1"/>
                </a:solidFill>
              </a:rPr>
              <a:t>In Central Africa, light </a:t>
            </a:r>
            <a:r>
              <a:rPr lang="en-US" altLang="en-US" sz="1100" b="1" dirty="0">
                <a:solidFill>
                  <a:schemeClr val="bg1"/>
                </a:solidFill>
              </a:rPr>
              <a:t>rains sustained moisture deficits over </a:t>
            </a:r>
            <a:r>
              <a:rPr lang="en-US" altLang="en-US" sz="1100" b="1" dirty="0" smtClean="0">
                <a:solidFill>
                  <a:schemeClr val="bg1"/>
                </a:solidFill>
              </a:rPr>
              <a:t>Equatorial Guinea and pockets of northern DRC.</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t>
            </a:r>
            <a:r>
              <a:rPr lang="en-US" altLang="en-US" sz="1200" b="1" dirty="0" smtClean="0">
                <a:solidFill>
                  <a:schemeClr val="bg1"/>
                </a:solidFill>
              </a:rPr>
              <a:t>anomalous cyclonic circulation was evident across the central and eastern portions of Southern Africa.</a:t>
            </a:r>
            <a:endParaRPr lang="en-US" altLang="en-US" sz="1200" b="1" dirty="0">
              <a:solidFill>
                <a:schemeClr val="bg1"/>
              </a:solidFill>
            </a:endParaRPr>
          </a:p>
        </p:txBody>
      </p:sp>
      <p:sp>
        <p:nvSpPr>
          <p:cNvPr id="3" name="Oval 2"/>
          <p:cNvSpPr/>
          <p:nvPr/>
        </p:nvSpPr>
        <p:spPr bwMode="auto">
          <a:xfrm rot="1846772">
            <a:off x="2671982" y="3773089"/>
            <a:ext cx="993773" cy="88863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873375"/>
            <a:ext cx="742947" cy="936624"/>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916680" y="1514794"/>
            <a:ext cx="2093594" cy="923606"/>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a:t>
            </a:r>
            <a:r>
              <a:rPr lang="en-US" altLang="en-US" sz="1200" b="1" dirty="0" smtClean="0">
                <a:solidFill>
                  <a:schemeClr val="bg1"/>
                </a:solidFill>
                <a:latin typeface="Arial" charset="0"/>
              </a:rPr>
              <a:t>northern Mozambique </a:t>
            </a:r>
            <a:r>
              <a:rPr lang="en-US" altLang="en-US" sz="1200" b="1" dirty="0" smtClean="0">
                <a:solidFill>
                  <a:schemeClr val="bg1"/>
                </a:solidFill>
                <a:latin typeface="Arial" charset="0"/>
              </a:rPr>
              <a:t>(top right). </a:t>
            </a:r>
            <a:r>
              <a:rPr lang="en-US" altLang="en-US" sz="1200" b="1" dirty="0" smtClean="0">
                <a:solidFill>
                  <a:schemeClr val="bg1"/>
                </a:solidFill>
                <a:latin typeface="Arial" charset="0"/>
                <a:cs typeface="+mn-cs"/>
              </a:rPr>
              <a:t>Seasonal total rainfall remained below-average over portions of Angola (bottom left) and southern Madagascar (bottom right).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0" cy="26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147070" y="1524000"/>
            <a:ext cx="349262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16 </a:t>
            </a:r>
            <a:r>
              <a:rPr lang="en-US" altLang="en-US" b="1" dirty="0" smtClean="0">
                <a:solidFill>
                  <a:srgbClr val="FFFF00"/>
                </a:solidFill>
              </a:rPr>
              <a:t>- </a:t>
            </a:r>
            <a:r>
              <a:rPr lang="en-US" altLang="en-US" b="1" dirty="0" smtClean="0">
                <a:solidFill>
                  <a:srgbClr val="FFFF00"/>
                </a:solidFill>
              </a:rPr>
              <a:t>22 </a:t>
            </a:r>
            <a:r>
              <a:rPr lang="en-US" altLang="en-US" b="1" dirty="0" smtClean="0">
                <a:solidFill>
                  <a:srgbClr val="FFFF00"/>
                </a:solidFill>
              </a:rPr>
              <a:t>March,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8494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and week-2 (right panel),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a:t>
            </a:r>
            <a:r>
              <a:rPr lang="en-US" altLang="en-US" sz="1200" b="1" dirty="0" smtClean="0">
                <a:solidFill>
                  <a:schemeClr val="bg1"/>
                </a:solidFill>
              </a:rPr>
              <a:t>over southern Cameroon, Equatorial Guinea, Gabon, Congo, parts of DRC, Angola, northern and eastern Zambia, Malawi, southern Tanzania and northern Mozambique.</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959638" y="1524000"/>
            <a:ext cx="3378810" cy="584775"/>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9 - 15 March, 2021</a:t>
            </a:r>
          </a:p>
          <a:p>
            <a:pPr algn="ctr" eaLnBrk="1" hangingPunct="1"/>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186789</TotalTime>
  <Words>1093</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9470</cp:revision>
  <cp:lastPrinted>2018-07-09T15:13:07Z</cp:lastPrinted>
  <dcterms:created xsi:type="dcterms:W3CDTF">2001-08-31T10:39:36Z</dcterms:created>
  <dcterms:modified xsi:type="dcterms:W3CDTF">2021-03-08T15:16:00Z</dcterms:modified>
</cp:coreProperties>
</file>