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3/22/2021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64"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22 </a:t>
            </a:r>
            <a:r>
              <a:rPr lang="en-US" altLang="en-US" sz="2800" b="1" dirty="0" smtClean="0">
                <a:solidFill>
                  <a:schemeClr val="bg1"/>
                </a:solidFill>
              </a:rPr>
              <a:t>March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6019800"/>
          </a:xfrm>
        </p:spPr>
        <p:txBody>
          <a:bodyPr/>
          <a:lstStyle/>
          <a:p>
            <a:pPr algn="just"/>
            <a:r>
              <a:rPr lang="en-US" altLang="en-US" sz="1400" b="1" dirty="0">
                <a:solidFill>
                  <a:schemeClr val="bg1"/>
                </a:solidFill>
                <a:latin typeface="Arial" panose="020B0604020202020204" pitchFamily="34" charset="0"/>
                <a:cs typeface="Arial" panose="020B0604020202020204" pitchFamily="34" charset="0"/>
              </a:rPr>
              <a:t>During the past 30 </a:t>
            </a:r>
            <a:r>
              <a:rPr lang="en-US" altLang="en-US" sz="1400" b="1" dirty="0" smtClean="0">
                <a:solidFill>
                  <a:schemeClr val="bg1"/>
                </a:solidFill>
                <a:latin typeface="Arial" panose="020B0604020202020204" pitchFamily="34" charset="0"/>
                <a:cs typeface="Arial" panose="020B0604020202020204" pitchFamily="34" charset="0"/>
              </a:rPr>
              <a:t>to 90 days</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smtClean="0">
                <a:solidFill>
                  <a:schemeClr val="bg1"/>
                </a:solidFill>
                <a:latin typeface="Arial" panose="020B0604020202020204" pitchFamily="34" charset="0"/>
                <a:cs typeface="Arial" panose="020B0604020202020204" pitchFamily="34" charset="0"/>
              </a:rPr>
              <a:t>in </a:t>
            </a:r>
            <a:r>
              <a:rPr lang="en-US" altLang="en-US" sz="1400" b="1" dirty="0">
                <a:solidFill>
                  <a:schemeClr val="bg1"/>
                </a:solidFill>
                <a:latin typeface="Arial" panose="020B0604020202020204" pitchFamily="34" charset="0"/>
                <a:cs typeface="Arial" panose="020B0604020202020204" pitchFamily="34" charset="0"/>
              </a:rPr>
              <a:t>East Africa, moisture deficits prevailed over parts of South Sudan and Ethiopia, Uganda, Rwanda, Burundi, and along the coast of Tanzania.  Rainfall was above-average much of Tanzania</a:t>
            </a:r>
            <a:r>
              <a:rPr lang="en-US" altLang="en-US" sz="1400" b="1" dirty="0" smtClean="0">
                <a:solidFill>
                  <a:schemeClr val="bg1"/>
                </a:solidFill>
                <a:latin typeface="Arial" panose="020B0604020202020204" pitchFamily="34" charset="0"/>
                <a:cs typeface="Arial" panose="020B0604020202020204" pitchFamily="34" charset="0"/>
              </a:rPr>
              <a:t>. In </a:t>
            </a:r>
            <a:r>
              <a:rPr lang="en-US" altLang="en-US" sz="1400" b="1" dirty="0">
                <a:solidFill>
                  <a:schemeClr val="bg1"/>
                </a:solidFill>
                <a:latin typeface="Arial" panose="020B0604020202020204" pitchFamily="34" charset="0"/>
                <a:cs typeface="Arial" panose="020B0604020202020204" pitchFamily="34" charset="0"/>
              </a:rPr>
              <a:t>southern Africa, </a:t>
            </a:r>
            <a:r>
              <a:rPr lang="en-US" altLang="en-US" sz="1400" b="1" dirty="0" smtClean="0">
                <a:solidFill>
                  <a:schemeClr val="bg1"/>
                </a:solidFill>
                <a:latin typeface="Arial" panose="020B0604020202020204" pitchFamily="34" charset="0"/>
                <a:cs typeface="Arial" panose="020B0604020202020204" pitchFamily="34" charset="0"/>
              </a:rPr>
              <a:t>moderate to heavy </a:t>
            </a:r>
            <a:r>
              <a:rPr lang="en-US" altLang="en-US" sz="1400" b="1" dirty="0">
                <a:solidFill>
                  <a:schemeClr val="bg1"/>
                </a:solidFill>
                <a:latin typeface="Arial" panose="020B0604020202020204" pitchFamily="34" charset="0"/>
                <a:cs typeface="Arial" panose="020B0604020202020204" pitchFamily="34" charset="0"/>
              </a:rPr>
              <a:t>rains resulted in sustained moisture surpluses over </a:t>
            </a:r>
            <a:r>
              <a:rPr lang="en-US" altLang="en-US" sz="1400" b="1" dirty="0" smtClean="0">
                <a:solidFill>
                  <a:schemeClr val="bg1"/>
                </a:solidFill>
                <a:latin typeface="Arial" panose="020B0604020202020204" pitchFamily="34" charset="0"/>
                <a:cs typeface="Arial" panose="020B0604020202020204" pitchFamily="34" charset="0"/>
              </a:rPr>
              <a:t>eastern Namibia, western Botswana</a:t>
            </a:r>
            <a:r>
              <a:rPr lang="en-US" altLang="en-US" sz="1400" b="1" dirty="0">
                <a:solidFill>
                  <a:schemeClr val="bg1"/>
                </a:solidFill>
                <a:latin typeface="Arial" panose="020B0604020202020204" pitchFamily="34" charset="0"/>
                <a:cs typeface="Arial" panose="020B0604020202020204" pitchFamily="34" charset="0"/>
              </a:rPr>
              <a:t>, eastern Zambia, Malawi</a:t>
            </a:r>
            <a:r>
              <a:rPr lang="en-US" altLang="en-US" sz="1400" b="1" dirty="0" smtClean="0">
                <a:solidFill>
                  <a:schemeClr val="bg1"/>
                </a:solidFill>
                <a:latin typeface="Arial" panose="020B0604020202020204" pitchFamily="34" charset="0"/>
                <a:cs typeface="Arial" panose="020B0604020202020204" pitchFamily="34" charset="0"/>
              </a:rPr>
              <a:t>, much of Mozambique and western Madagascar. Rainfall </a:t>
            </a:r>
            <a:r>
              <a:rPr lang="en-US" altLang="en-US" sz="1400" b="1" dirty="0">
                <a:solidFill>
                  <a:schemeClr val="bg1"/>
                </a:solidFill>
                <a:latin typeface="Arial" panose="020B0604020202020204" pitchFamily="34" charset="0"/>
                <a:cs typeface="Arial" panose="020B0604020202020204" pitchFamily="34" charset="0"/>
              </a:rPr>
              <a:t>was </a:t>
            </a:r>
            <a:r>
              <a:rPr lang="en-US" altLang="en-US" sz="1400" b="1" dirty="0" smtClean="0">
                <a:solidFill>
                  <a:schemeClr val="bg1"/>
                </a:solidFill>
                <a:latin typeface="Arial" panose="020B0604020202020204" pitchFamily="34" charset="0"/>
                <a:cs typeface="Arial" panose="020B0604020202020204" pitchFamily="34" charset="0"/>
              </a:rPr>
              <a:t>below-average </a:t>
            </a:r>
            <a:r>
              <a:rPr lang="en-US" altLang="en-US" sz="1400" b="1" dirty="0">
                <a:solidFill>
                  <a:schemeClr val="bg1"/>
                </a:solidFill>
                <a:latin typeface="Arial" panose="020B0604020202020204" pitchFamily="34" charset="0"/>
                <a:cs typeface="Arial" panose="020B0604020202020204" pitchFamily="34" charset="0"/>
              </a:rPr>
              <a:t>over much of Angola, western and southern Namibia, and much of South Africa. </a:t>
            </a:r>
            <a:r>
              <a:rPr lang="en-US" altLang="en-US" sz="1400" b="1" dirty="0" smtClean="0">
                <a:solidFill>
                  <a:schemeClr val="bg1"/>
                </a:solidFill>
                <a:latin typeface="Arial" panose="020B0604020202020204" pitchFamily="34" charset="0"/>
                <a:cs typeface="Arial" panose="020B0604020202020204" pitchFamily="34" charset="0"/>
              </a:rPr>
              <a:t>In </a:t>
            </a:r>
            <a:r>
              <a:rPr lang="en-US" altLang="en-US" sz="1400" b="1" dirty="0">
                <a:solidFill>
                  <a:schemeClr val="bg1"/>
                </a:solidFill>
                <a:latin typeface="Arial" panose="020B0604020202020204" pitchFamily="34" charset="0"/>
                <a:cs typeface="Arial" panose="020B0604020202020204" pitchFamily="34" charset="0"/>
              </a:rPr>
              <a:t>central Africa, rainfall was </a:t>
            </a:r>
            <a:r>
              <a:rPr lang="en-US" altLang="en-US" sz="1400" b="1" dirty="0" smtClean="0">
                <a:solidFill>
                  <a:schemeClr val="bg1"/>
                </a:solidFill>
                <a:latin typeface="Arial" panose="020B0604020202020204" pitchFamily="34" charset="0"/>
                <a:cs typeface="Arial" panose="020B0604020202020204" pitchFamily="34" charset="0"/>
              </a:rPr>
              <a:t>below-average </a:t>
            </a:r>
            <a:r>
              <a:rPr lang="en-US" altLang="en-US" sz="1400" b="1" dirty="0">
                <a:solidFill>
                  <a:schemeClr val="bg1"/>
                </a:solidFill>
                <a:latin typeface="Arial" panose="020B0604020202020204" pitchFamily="34" charset="0"/>
                <a:cs typeface="Arial" panose="020B0604020202020204" pitchFamily="34" charset="0"/>
              </a:rPr>
              <a:t>over much of Gabon, Equatorial Guinea, Cameroon, Central Africa Republic and northern DRC</a:t>
            </a:r>
            <a:r>
              <a:rPr lang="en-US" altLang="en-US" sz="1400" b="1" dirty="0" smtClean="0">
                <a:solidFill>
                  <a:schemeClr val="bg1"/>
                </a:solidFill>
                <a:latin typeface="Arial" panose="020B0604020202020204" pitchFamily="34" charset="0"/>
                <a:cs typeface="Arial" panose="020B0604020202020204" pitchFamily="34" charset="0"/>
              </a:rPr>
              <a:t>.  </a:t>
            </a:r>
            <a:r>
              <a:rPr lang="en-US" altLang="en-US" sz="1400" b="1" dirty="0">
                <a:solidFill>
                  <a:schemeClr val="bg1"/>
                </a:solidFill>
                <a:latin typeface="Arial" panose="020B0604020202020204" pitchFamily="34" charset="0"/>
                <a:cs typeface="Arial" panose="020B0604020202020204" pitchFamily="34" charset="0"/>
              </a:rPr>
              <a:t>In West Africa, rainfall was </a:t>
            </a:r>
            <a:r>
              <a:rPr lang="en-US" altLang="en-US" sz="1400" b="1" dirty="0" smtClean="0">
                <a:solidFill>
                  <a:schemeClr val="bg1"/>
                </a:solidFill>
                <a:latin typeface="Arial" panose="020B0604020202020204" pitchFamily="34" charset="0"/>
                <a:cs typeface="Arial" panose="020B0604020202020204" pitchFamily="34" charset="0"/>
              </a:rPr>
              <a:t>above-average </a:t>
            </a:r>
            <a:r>
              <a:rPr lang="en-US" altLang="en-US" sz="1400" b="1" dirty="0">
                <a:solidFill>
                  <a:schemeClr val="bg1"/>
                </a:solidFill>
                <a:latin typeface="Arial" panose="020B0604020202020204" pitchFamily="34" charset="0"/>
                <a:cs typeface="Arial" panose="020B0604020202020204" pitchFamily="34" charset="0"/>
              </a:rPr>
              <a:t>in pockets along the Guinean coast. </a:t>
            </a:r>
          </a:p>
          <a:p>
            <a:pPr algn="just"/>
            <a:endParaRPr lang="en-US" altLang="en-US" sz="1400" b="1" dirty="0" smtClean="0">
              <a:solidFill>
                <a:schemeClr val="bg1"/>
              </a:solidFill>
              <a:latin typeface="Arial" panose="020B0604020202020204" pitchFamily="34" charset="0"/>
              <a:cs typeface="Arial" panose="020B0604020202020204" pitchFamily="34" charset="0"/>
            </a:endParaRPr>
          </a:p>
          <a:p>
            <a:pPr algn="just"/>
            <a:r>
              <a:rPr lang="en-US" altLang="en-US" sz="1400" b="1" dirty="0" smtClean="0">
                <a:solidFill>
                  <a:schemeClr val="bg1"/>
                </a:solidFill>
                <a:latin typeface="Arial" panose="020B0604020202020204" pitchFamily="34" charset="0"/>
                <a:cs typeface="Arial" panose="020B0604020202020204" pitchFamily="34" charset="0"/>
              </a:rPr>
              <a:t>During the past 7 days</a:t>
            </a:r>
            <a:r>
              <a:rPr lang="en-US" altLang="en-US" sz="1400" b="1" dirty="0">
                <a:solidFill>
                  <a:schemeClr val="bg1"/>
                </a:solidFill>
                <a:latin typeface="Arial" panose="020B0604020202020204" pitchFamily="34" charset="0"/>
                <a:cs typeface="Arial" panose="020B0604020202020204" pitchFamily="34" charset="0"/>
              </a:rPr>
              <a:t>, in East Africa, rainfall was slightly below-average over parts of Ethiopia, Kenya and Uganda, and the western and central portions of Tanzania. Rainfall was above-average over local areas in Ethiopia and eastern Tanzania. In Southern Africa, moderate to locally heavy rainfall resulted in moisture surpluses over Angola, northern Namibia, northern Mozambique, and parts of Madagascar. Below-average rainfall was observed over parts of northern Angola, Zambia, Zimbabwe, parts of eastern Botswana, and central Mozambique</a:t>
            </a:r>
            <a:r>
              <a:rPr lang="en-US" altLang="en-US" sz="1400" b="1" dirty="0" smtClean="0">
                <a:solidFill>
                  <a:schemeClr val="bg1"/>
                </a:solidFill>
                <a:latin typeface="Arial" panose="020B0604020202020204" pitchFamily="34" charset="0"/>
                <a:cs typeface="Arial" panose="020B0604020202020204" pitchFamily="34" charset="0"/>
              </a:rPr>
              <a:t>. </a:t>
            </a:r>
            <a:r>
              <a:rPr lang="en-US" altLang="en-US" sz="1400" b="1" dirty="0">
                <a:solidFill>
                  <a:schemeClr val="bg1"/>
                </a:solidFill>
                <a:latin typeface="Arial" panose="020B0604020202020204" pitchFamily="34" charset="0"/>
                <a:cs typeface="Arial" panose="020B0604020202020204" pitchFamily="34" charset="0"/>
              </a:rPr>
              <a:t>In Central Africa, light rains sustained moisture deficits over Equatorial Guinea, Gabon, southern Congo and eastern DRC. In West Africa, above-average rainfall was observed over portions of Ghana and Togo.</a:t>
            </a:r>
          </a:p>
          <a:p>
            <a:pPr algn="just"/>
            <a:endParaRPr lang="en-US" altLang="en-US" sz="1400" b="1" dirty="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For week-1 and week-2, there is a moderate to high chance (over 70%) for rainfall to exceed 50 mm over southern Cameroon, Equatorial Guinea, Gabon, Congo, parts of DRC, Angola, Zambia, Malawi, southern Tanzania, and parts of northern Mozambique and Madagascar.</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rainfall was slightly below-average over parts of Ethiopia, Kenya and Uganda, and the western and central portions of Tanzania. Rainfall was above-average over local areas in Ethiopia and eastern Tanzania. In Southern Africa, moderate to locally heavy rainfall resulted in moisture surpluses over Angola, northern Namibia, northern Mozambique, and parts of Madagascar. Below-average rainfall was observed over parts of northern Angola, Zambia, Zimbabwe, parts of eastern Botswana, and central Mozambique. In Central Africa, light rains sustained moisture deficits over Equatorial Guinea, Gabon, southern Congo and eastern DRC. In West Africa, above-average rainfall was observed over portions of Ghana and Togo.</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there is a moderate to high chance (over 70%) for rainfall to exceed 50 mm over southern Cameroon, Equatorial Guinea, Gabon, Congo, parts of DRC, Angola, Zambia, Malawi, southern Tanzania, and parts of northern Mozambique and Madagascar.</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East Africa, rainfall was below-average over parts of Ethiopia and Kenya. Rainfall was also below-average over much of South Sudan and northern Uganda.  Rainfall was above-average over parts of southern Kenya, southern Uganda, Rwanda, Burundi and much of Tanzania. </a:t>
            </a:r>
            <a:r>
              <a:rPr lang="en-US" altLang="en-US" sz="1140" b="1" dirty="0" smtClean="0">
                <a:solidFill>
                  <a:schemeClr val="bg1"/>
                </a:solidFill>
              </a:rPr>
              <a:t>In </a:t>
            </a:r>
            <a:r>
              <a:rPr lang="en-US" altLang="en-US" sz="1140" b="1" dirty="0">
                <a:solidFill>
                  <a:schemeClr val="bg1"/>
                </a:solidFill>
              </a:rPr>
              <a:t>southern Africa, </a:t>
            </a:r>
            <a:r>
              <a:rPr lang="en-US" altLang="en-US" sz="1140" b="1" dirty="0" smtClean="0">
                <a:solidFill>
                  <a:schemeClr val="bg1"/>
                </a:solidFill>
              </a:rPr>
              <a:t>moderate to locally heavy </a:t>
            </a:r>
            <a:r>
              <a:rPr lang="en-US" altLang="en-US" sz="1140" b="1" dirty="0">
                <a:solidFill>
                  <a:schemeClr val="bg1"/>
                </a:solidFill>
              </a:rPr>
              <a:t>rains resulted in sustained moisture surpluses over </a:t>
            </a:r>
            <a:r>
              <a:rPr lang="en-US" altLang="en-US" sz="1140" b="1" dirty="0" smtClean="0">
                <a:solidFill>
                  <a:schemeClr val="bg1"/>
                </a:solidFill>
              </a:rPr>
              <a:t>central and eastern Namibia and much of Botswana.  </a:t>
            </a:r>
            <a:r>
              <a:rPr lang="en-US" altLang="en-US" sz="1140" b="1" dirty="0">
                <a:solidFill>
                  <a:schemeClr val="bg1"/>
                </a:solidFill>
              </a:rPr>
              <a:t>Rainfall was also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southeastern Angola, Zambia, Malawi, Zimbabwe, much of Mozambique and South Africa, and parts of western and northern Madagascar. Persistent </a:t>
            </a:r>
            <a:r>
              <a:rPr lang="en-US" altLang="en-US" sz="1140" b="1" dirty="0">
                <a:solidFill>
                  <a:schemeClr val="bg1"/>
                </a:solidFill>
              </a:rPr>
              <a:t>light </a:t>
            </a:r>
            <a:r>
              <a:rPr lang="en-US" altLang="en-US" sz="1140" b="1" dirty="0" smtClean="0">
                <a:solidFill>
                  <a:schemeClr val="bg1"/>
                </a:solidFill>
              </a:rPr>
              <a:t>rains resulted in moisture deficits over many parts of  Angola, and parts of northwestern Namibia.  Rainfall was also below-average </a:t>
            </a:r>
            <a:r>
              <a:rPr lang="en-US" altLang="en-US" sz="1140" b="1" dirty="0" smtClean="0">
                <a:solidFill>
                  <a:schemeClr val="bg1"/>
                </a:solidFill>
              </a:rPr>
              <a:t>over pockets </a:t>
            </a:r>
            <a:r>
              <a:rPr lang="en-US" altLang="en-US" sz="1140" b="1" dirty="0" smtClean="0">
                <a:solidFill>
                  <a:schemeClr val="bg1"/>
                </a:solidFill>
              </a:rPr>
              <a:t>of northeastern Mozambique, </a:t>
            </a:r>
            <a:r>
              <a:rPr lang="en-US" altLang="en-US" sz="1140" b="1" dirty="0">
                <a:solidFill>
                  <a:schemeClr val="bg1"/>
                </a:solidFill>
              </a:rPr>
              <a:t>and </a:t>
            </a:r>
            <a:r>
              <a:rPr lang="en-US" altLang="en-US" sz="1140" b="1" dirty="0" smtClean="0">
                <a:solidFill>
                  <a:schemeClr val="bg1"/>
                </a:solidFill>
              </a:rPr>
              <a:t>eastern and southern Madagascar</a:t>
            </a:r>
            <a:r>
              <a:rPr lang="en-US" altLang="en-US" sz="1140" b="1" dirty="0">
                <a:solidFill>
                  <a:schemeClr val="bg1"/>
                </a:solidFill>
              </a:rPr>
              <a:t>. </a:t>
            </a:r>
            <a:r>
              <a:rPr lang="en-US" altLang="en-US" sz="1140" b="1" dirty="0" smtClean="0">
                <a:solidFill>
                  <a:schemeClr val="bg1"/>
                </a:solidFill>
              </a:rPr>
              <a:t>In Central Africa, rainfall was above-average over many parts of </a:t>
            </a:r>
            <a:r>
              <a:rPr lang="en-US" altLang="en-US" sz="1140" b="1" dirty="0" smtClean="0">
                <a:solidFill>
                  <a:schemeClr val="bg1"/>
                </a:solidFill>
              </a:rPr>
              <a:t>DRC, Congo and CAR.  </a:t>
            </a:r>
            <a:r>
              <a:rPr lang="en-US" altLang="en-US" sz="1140" b="1" dirty="0" smtClean="0">
                <a:solidFill>
                  <a:schemeClr val="bg1"/>
                </a:solidFill>
              </a:rPr>
              <a:t>Rainfall was below-average over local areas in northern DRC and </a:t>
            </a:r>
            <a:r>
              <a:rPr lang="en-US" altLang="en-US" sz="1140" b="1" dirty="0" smtClean="0">
                <a:solidFill>
                  <a:schemeClr val="bg1"/>
                </a:solidFill>
              </a:rPr>
              <a:t>CAR</a:t>
            </a:r>
            <a:r>
              <a:rPr lang="en-US" altLang="en-US" sz="1140" b="1" dirty="0" smtClean="0">
                <a:solidFill>
                  <a:schemeClr val="bg1"/>
                </a:solidFill>
              </a:rPr>
              <a:t>.  </a:t>
            </a:r>
            <a:r>
              <a:rPr lang="en-US" altLang="en-US" sz="1140" b="1" dirty="0" smtClean="0">
                <a:solidFill>
                  <a:schemeClr val="bg1"/>
                </a:solidFill>
              </a:rPr>
              <a:t>Below-average </a:t>
            </a:r>
            <a:r>
              <a:rPr lang="en-US" altLang="en-US" sz="1140" b="1" dirty="0" smtClean="0">
                <a:solidFill>
                  <a:schemeClr val="bg1"/>
                </a:solidFill>
              </a:rPr>
              <a:t>rains were also observed over the western areas of </a:t>
            </a:r>
            <a:r>
              <a:rPr lang="en-US" altLang="en-US" sz="1140" b="1" dirty="0" smtClean="0">
                <a:solidFill>
                  <a:schemeClr val="bg1"/>
                </a:solidFill>
              </a:rPr>
              <a:t>Gabon, Equatorial Guine</a:t>
            </a:r>
            <a:r>
              <a:rPr lang="en-US" altLang="en-US" sz="1140" b="1" dirty="0" smtClean="0">
                <a:solidFill>
                  <a:schemeClr val="bg1"/>
                </a:solidFill>
              </a:rPr>
              <a:t>a and southern</a:t>
            </a:r>
            <a:r>
              <a:rPr lang="en-US" altLang="en-US" sz="1140" b="1" dirty="0" smtClean="0">
                <a:solidFill>
                  <a:schemeClr val="bg1"/>
                </a:solidFill>
              </a:rPr>
              <a:t> </a:t>
            </a:r>
            <a:r>
              <a:rPr lang="en-US" altLang="en-US" sz="1140" b="1" dirty="0" smtClean="0">
                <a:solidFill>
                  <a:schemeClr val="bg1"/>
                </a:solidFill>
              </a:rPr>
              <a:t>Cameroon. In West Africa, rainfall was above-average along the Gulf of Guinea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below-average </a:t>
            </a:r>
            <a:r>
              <a:rPr lang="en-US" altLang="en-US" sz="1140" b="1" dirty="0">
                <a:solidFill>
                  <a:schemeClr val="bg1"/>
                </a:solidFill>
              </a:rPr>
              <a:t>rainfall was observed over parts of South Sudan and Ethiopia, Uganda, Rwanda, Burundi, and along the coast of Tanzania. </a:t>
            </a:r>
            <a:r>
              <a:rPr lang="en-US" altLang="en-US" sz="1140" b="1" dirty="0" smtClean="0">
                <a:solidFill>
                  <a:schemeClr val="bg1"/>
                </a:solidFill>
              </a:rPr>
              <a:t>In contrast, r</a:t>
            </a:r>
            <a:r>
              <a:rPr lang="en-US" altLang="en-US" sz="1140" b="1" dirty="0" smtClean="0">
                <a:solidFill>
                  <a:schemeClr val="bg1"/>
                </a:solidFill>
              </a:rPr>
              <a:t>ainfall </a:t>
            </a:r>
            <a:r>
              <a:rPr lang="en-US" altLang="en-US" sz="1140" b="1" dirty="0">
                <a:solidFill>
                  <a:schemeClr val="bg1"/>
                </a:solidFill>
              </a:rPr>
              <a:t>was above-average over </a:t>
            </a:r>
            <a:r>
              <a:rPr lang="en-US" altLang="en-US" sz="1140" b="1" dirty="0" smtClean="0">
                <a:solidFill>
                  <a:schemeClr val="bg1"/>
                </a:solidFill>
              </a:rPr>
              <a:t>many parts of Tanzania. In </a:t>
            </a:r>
            <a:r>
              <a:rPr lang="en-US" altLang="en-US" sz="1140" b="1" dirty="0">
                <a:solidFill>
                  <a:schemeClr val="bg1"/>
                </a:solidFill>
              </a:rPr>
              <a:t>southern Africa, </a:t>
            </a:r>
            <a:r>
              <a:rPr lang="en-US" altLang="en-US" sz="1140" b="1" dirty="0" smtClean="0">
                <a:solidFill>
                  <a:schemeClr val="bg1"/>
                </a:solidFill>
              </a:rPr>
              <a:t>moderate </a:t>
            </a:r>
            <a:r>
              <a:rPr lang="en-US" altLang="en-US" sz="1140" b="1" dirty="0">
                <a:solidFill>
                  <a:schemeClr val="bg1"/>
                </a:solidFill>
              </a:rPr>
              <a:t>to heavy rains resulted in moisture surpluses over </a:t>
            </a:r>
            <a:r>
              <a:rPr lang="en-US" altLang="en-US" sz="1140" b="1" dirty="0" smtClean="0">
                <a:solidFill>
                  <a:schemeClr val="bg1"/>
                </a:solidFill>
              </a:rPr>
              <a:t>parts of eastern </a:t>
            </a:r>
            <a:r>
              <a:rPr lang="en-US" altLang="en-US" sz="1140" b="1" dirty="0" smtClean="0">
                <a:solidFill>
                  <a:schemeClr val="bg1"/>
                </a:solidFill>
              </a:rPr>
              <a:t>Namibia and western Botswana. Rainfall </a:t>
            </a:r>
            <a:r>
              <a:rPr lang="en-US" altLang="en-US" sz="1140" b="1" dirty="0">
                <a:solidFill>
                  <a:schemeClr val="bg1"/>
                </a:solidFill>
              </a:rPr>
              <a:t>was also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eastern Zambia, Malawi much of Mozambique and western Madagascar.  </a:t>
            </a:r>
            <a:r>
              <a:rPr lang="en-US" altLang="en-US" sz="1140" b="1" dirty="0">
                <a:solidFill>
                  <a:schemeClr val="bg1"/>
                </a:solidFill>
              </a:rPr>
              <a:t>Persistent light rains resulted in moisture deficits </a:t>
            </a:r>
            <a:r>
              <a:rPr lang="en-US" altLang="en-US" sz="1140" b="1" dirty="0" smtClean="0">
                <a:solidFill>
                  <a:schemeClr val="bg1"/>
                </a:solidFill>
              </a:rPr>
              <a:t>over much of Angola, western and southern Namibia, and much of South Africa. In Central Africa, rainfall was below-average over much of Gabon, Equatorial Guinea, </a:t>
            </a:r>
            <a:r>
              <a:rPr lang="en-US" altLang="en-US" sz="1140" b="1" dirty="0" smtClean="0">
                <a:solidFill>
                  <a:schemeClr val="bg1"/>
                </a:solidFill>
              </a:rPr>
              <a:t>southern Cameroon</a:t>
            </a:r>
            <a:r>
              <a:rPr lang="en-US" altLang="en-US" sz="1140" b="1" dirty="0" smtClean="0">
                <a:solidFill>
                  <a:schemeClr val="bg1"/>
                </a:solidFill>
              </a:rPr>
              <a:t>, Central Africa Republic and northern DRC</a:t>
            </a:r>
            <a:r>
              <a:rPr lang="en-US" altLang="en-US" sz="1140" b="1" dirty="0" smtClean="0">
                <a:solidFill>
                  <a:schemeClr val="bg1"/>
                </a:solidFill>
              </a:rPr>
              <a:t>. </a:t>
            </a:r>
            <a:r>
              <a:rPr lang="en-US" altLang="en-US" sz="1140" b="1" dirty="0" smtClean="0">
                <a:solidFill>
                  <a:schemeClr val="bg1"/>
                </a:solidFill>
              </a:rPr>
              <a:t>In West Africa, Rainfall was above-average along the Gulf of Guinea coast.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a:t>
            </a:r>
            <a:r>
              <a:rPr lang="en-US" altLang="en-US" sz="1100" b="1" dirty="0" smtClean="0">
                <a:solidFill>
                  <a:schemeClr val="bg1"/>
                </a:solidFill>
              </a:rPr>
              <a:t>in East Africa, rainfall was </a:t>
            </a:r>
            <a:r>
              <a:rPr lang="en-US" altLang="en-US" sz="1100" b="1" dirty="0" smtClean="0">
                <a:solidFill>
                  <a:schemeClr val="bg1"/>
                </a:solidFill>
              </a:rPr>
              <a:t>slightly below-average </a:t>
            </a:r>
            <a:r>
              <a:rPr lang="en-US" altLang="en-US" sz="1100" b="1" dirty="0" smtClean="0">
                <a:solidFill>
                  <a:schemeClr val="bg1"/>
                </a:solidFill>
              </a:rPr>
              <a:t>over </a:t>
            </a:r>
            <a:r>
              <a:rPr lang="en-US" altLang="en-US" sz="1100" b="1" dirty="0" smtClean="0">
                <a:solidFill>
                  <a:schemeClr val="bg1"/>
                </a:solidFill>
              </a:rPr>
              <a:t>parts</a:t>
            </a:r>
            <a:r>
              <a:rPr lang="en-US" altLang="en-US" sz="1100" b="1" dirty="0" smtClean="0">
                <a:solidFill>
                  <a:schemeClr val="bg1"/>
                </a:solidFill>
              </a:rPr>
              <a:t> </a:t>
            </a:r>
            <a:r>
              <a:rPr lang="en-US" altLang="en-US" sz="1100" b="1" dirty="0" smtClean="0">
                <a:solidFill>
                  <a:schemeClr val="bg1"/>
                </a:solidFill>
              </a:rPr>
              <a:t>of </a:t>
            </a:r>
            <a:r>
              <a:rPr lang="en-US" altLang="en-US" sz="1100" b="1" dirty="0" smtClean="0">
                <a:solidFill>
                  <a:schemeClr val="bg1"/>
                </a:solidFill>
              </a:rPr>
              <a:t>Ethiopia, Kenya </a:t>
            </a:r>
            <a:r>
              <a:rPr lang="en-US" altLang="en-US" sz="1100" b="1" dirty="0" smtClean="0">
                <a:solidFill>
                  <a:schemeClr val="bg1"/>
                </a:solidFill>
              </a:rPr>
              <a:t>and </a:t>
            </a:r>
            <a:r>
              <a:rPr lang="en-US" altLang="en-US" sz="1100" b="1" dirty="0" smtClean="0">
                <a:solidFill>
                  <a:schemeClr val="bg1"/>
                </a:solidFill>
              </a:rPr>
              <a:t>Uganda, and the western and central </a:t>
            </a:r>
            <a:r>
              <a:rPr lang="en-US" altLang="en-US" sz="1100" b="1" dirty="0" smtClean="0">
                <a:solidFill>
                  <a:schemeClr val="bg1"/>
                </a:solidFill>
              </a:rPr>
              <a:t>portions of Tanzania. </a:t>
            </a:r>
            <a:r>
              <a:rPr lang="en-US" altLang="en-US" sz="1100" b="1" dirty="0" smtClean="0">
                <a:solidFill>
                  <a:schemeClr val="bg1"/>
                </a:solidFill>
              </a:rPr>
              <a:t>Rainfall was above-average over local areas in Ethiopia and eastern Tanzania. In </a:t>
            </a:r>
            <a:r>
              <a:rPr lang="en-US" altLang="en-US" sz="1100" b="1" dirty="0">
                <a:solidFill>
                  <a:schemeClr val="bg1"/>
                </a:solidFill>
              </a:rPr>
              <a:t>Southern Africa, moderate to </a:t>
            </a:r>
            <a:r>
              <a:rPr lang="en-US" altLang="en-US" sz="1100" b="1" dirty="0" smtClean="0">
                <a:solidFill>
                  <a:schemeClr val="bg1"/>
                </a:solidFill>
              </a:rPr>
              <a:t>locally heavy </a:t>
            </a:r>
            <a:r>
              <a:rPr lang="en-US" altLang="en-US" sz="1100" b="1" dirty="0">
                <a:solidFill>
                  <a:schemeClr val="bg1"/>
                </a:solidFill>
              </a:rPr>
              <a:t>rainfall resulted in moisture surpluses </a:t>
            </a:r>
            <a:r>
              <a:rPr lang="en-US" altLang="en-US" sz="1100" b="1" dirty="0" smtClean="0">
                <a:solidFill>
                  <a:schemeClr val="bg1"/>
                </a:solidFill>
              </a:rPr>
              <a:t>over Angola</a:t>
            </a:r>
            <a:r>
              <a:rPr lang="en-US" altLang="en-US" sz="1100" b="1" dirty="0" smtClean="0">
                <a:solidFill>
                  <a:schemeClr val="bg1"/>
                </a:solidFill>
              </a:rPr>
              <a:t>, </a:t>
            </a:r>
            <a:r>
              <a:rPr lang="en-US" altLang="en-US" sz="1100" b="1" dirty="0" smtClean="0">
                <a:solidFill>
                  <a:schemeClr val="bg1"/>
                </a:solidFill>
              </a:rPr>
              <a:t>northern Namibia, northern </a:t>
            </a:r>
            <a:r>
              <a:rPr lang="en-US" altLang="en-US" sz="1100" b="1" dirty="0" smtClean="0">
                <a:solidFill>
                  <a:schemeClr val="bg1"/>
                </a:solidFill>
              </a:rPr>
              <a:t>Mozambique, and </a:t>
            </a:r>
            <a:r>
              <a:rPr lang="en-US" altLang="en-US" sz="1100" b="1" dirty="0" smtClean="0">
                <a:solidFill>
                  <a:schemeClr val="bg1"/>
                </a:solidFill>
              </a:rPr>
              <a:t>parts of </a:t>
            </a:r>
            <a:r>
              <a:rPr lang="en-US" altLang="en-US" sz="1100" b="1" dirty="0" smtClean="0">
                <a:solidFill>
                  <a:schemeClr val="bg1"/>
                </a:solidFill>
              </a:rPr>
              <a:t>Madagascar. </a:t>
            </a:r>
            <a:r>
              <a:rPr lang="en-US" altLang="en-US" sz="1100" b="1" dirty="0">
                <a:solidFill>
                  <a:schemeClr val="bg1"/>
                </a:solidFill>
              </a:rPr>
              <a:t>Below-average rainfall was observed over </a:t>
            </a:r>
            <a:r>
              <a:rPr lang="en-US" altLang="en-US" sz="1100" b="1" dirty="0" smtClean="0">
                <a:solidFill>
                  <a:schemeClr val="bg1"/>
                </a:solidFill>
              </a:rPr>
              <a:t>parts of northern </a:t>
            </a:r>
            <a:r>
              <a:rPr lang="en-US" altLang="en-US" sz="1100" b="1" dirty="0" smtClean="0">
                <a:solidFill>
                  <a:schemeClr val="bg1"/>
                </a:solidFill>
              </a:rPr>
              <a:t>Angola, </a:t>
            </a:r>
            <a:r>
              <a:rPr lang="en-US" altLang="en-US" sz="1100" b="1" dirty="0" smtClean="0">
                <a:solidFill>
                  <a:schemeClr val="bg1"/>
                </a:solidFill>
              </a:rPr>
              <a:t>Zambia, Zimbabwe, parts of eastern Botswana, and central Mozambique. </a:t>
            </a:r>
            <a:r>
              <a:rPr lang="en-US" altLang="en-US" sz="1100" b="1" dirty="0" smtClean="0">
                <a:solidFill>
                  <a:schemeClr val="bg1"/>
                </a:solidFill>
              </a:rPr>
              <a:t>In Central Africa, light </a:t>
            </a:r>
            <a:r>
              <a:rPr lang="en-US" altLang="en-US" sz="1100" b="1" dirty="0">
                <a:solidFill>
                  <a:schemeClr val="bg1"/>
                </a:solidFill>
              </a:rPr>
              <a:t>rains sustained moisture deficits over </a:t>
            </a:r>
            <a:r>
              <a:rPr lang="en-US" altLang="en-US" sz="1100" b="1" dirty="0" smtClean="0">
                <a:solidFill>
                  <a:schemeClr val="bg1"/>
                </a:solidFill>
              </a:rPr>
              <a:t>Equatorial Guinea, Gabon, southern Congo and eastern DRC. In West Africa, above-average rainfall was observed </a:t>
            </a:r>
            <a:r>
              <a:rPr lang="en-US" altLang="en-US" sz="1100" b="1" dirty="0" smtClean="0">
                <a:solidFill>
                  <a:schemeClr val="bg1"/>
                </a:solidFill>
              </a:rPr>
              <a:t>over portions of Ghana and Togo.</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a:t>
            </a:r>
            <a:r>
              <a:rPr lang="en-US" altLang="en-US" sz="1200" b="1" dirty="0" smtClean="0">
                <a:solidFill>
                  <a:schemeClr val="bg1"/>
                </a:solidFill>
              </a:rPr>
              <a:t>onshore flow with its associated convergence across equatorial Africa may have contributed to the observed above-average rainfall in the region.</a:t>
            </a:r>
            <a:endParaRPr lang="en-US" altLang="en-US" sz="1200" b="1" dirty="0">
              <a:solidFill>
                <a:schemeClr val="bg1"/>
              </a:solidFill>
            </a:endParaRPr>
          </a:p>
        </p:txBody>
      </p:sp>
      <p:sp>
        <p:nvSpPr>
          <p:cNvPr id="3" name="Oval 2"/>
          <p:cNvSpPr/>
          <p:nvPr/>
        </p:nvSpPr>
        <p:spPr bwMode="auto">
          <a:xfrm rot="412960">
            <a:off x="1882467" y="3026584"/>
            <a:ext cx="1552142" cy="61855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873375"/>
            <a:ext cx="742947" cy="936624"/>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2971800" y="1514794"/>
            <a:ext cx="3038474" cy="542606"/>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a:t>
            </a:r>
            <a:r>
              <a:rPr lang="en-US" altLang="en-US" sz="1200" b="1" dirty="0" smtClean="0">
                <a:solidFill>
                  <a:schemeClr val="bg1"/>
                </a:solidFill>
                <a:latin typeface="Arial" charset="0"/>
              </a:rPr>
              <a:t>Congo (top </a:t>
            </a:r>
            <a:r>
              <a:rPr lang="en-US" altLang="en-US" sz="1200" b="1" dirty="0" smtClean="0">
                <a:solidFill>
                  <a:schemeClr val="bg1"/>
                </a:solidFill>
                <a:latin typeface="Arial" charset="0"/>
              </a:rPr>
              <a:t>right). </a:t>
            </a:r>
            <a:r>
              <a:rPr lang="en-US" altLang="en-US" sz="1200" b="1" dirty="0" smtClean="0">
                <a:solidFill>
                  <a:schemeClr val="bg1"/>
                </a:solidFill>
                <a:latin typeface="Arial" charset="0"/>
                <a:cs typeface="+mn-cs"/>
              </a:rPr>
              <a:t>Seasonal total rainfall remained below-average over portions of Angola (bottom left) and southern Madagascar (bottom right).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0" cy="26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676022" y="1524000"/>
            <a:ext cx="4010778"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30 March </a:t>
            </a:r>
            <a:r>
              <a:rPr lang="en-US" altLang="en-US" b="1" dirty="0" smtClean="0">
                <a:solidFill>
                  <a:srgbClr val="FFFF00"/>
                </a:solidFill>
              </a:rPr>
              <a:t>- </a:t>
            </a:r>
            <a:r>
              <a:rPr lang="en-US" altLang="en-US" b="1" dirty="0" smtClean="0">
                <a:solidFill>
                  <a:srgbClr val="FFFF00"/>
                </a:solidFill>
              </a:rPr>
              <a:t>5 April,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8494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Cameroon, Equatorial Guinea, Gabon, Congo, parts of DRC, Angola, Zambia, Malawi, southern Tanzania, </a:t>
            </a:r>
            <a:r>
              <a:rPr lang="en-US" altLang="en-US" sz="1200" b="1" dirty="0" smtClean="0">
                <a:solidFill>
                  <a:schemeClr val="bg1"/>
                </a:solidFill>
              </a:rPr>
              <a:t>northern Mozambique, </a:t>
            </a:r>
            <a:r>
              <a:rPr lang="en-US" altLang="en-US" sz="1200" b="1" dirty="0" smtClean="0">
                <a:solidFill>
                  <a:schemeClr val="bg1"/>
                </a:solidFill>
              </a:rPr>
              <a:t>and </a:t>
            </a:r>
            <a:r>
              <a:rPr lang="en-US" altLang="en-US" sz="1200" b="1" dirty="0" smtClean="0">
                <a:solidFill>
                  <a:schemeClr val="bg1"/>
                </a:solidFill>
              </a:rPr>
              <a:t>parts of Madagascar</a:t>
            </a:r>
            <a:r>
              <a:rPr lang="en-US" altLang="en-US" sz="1200" b="1" dirty="0" smtClean="0">
                <a:solidFill>
                  <a:schemeClr val="bg1"/>
                </a:solidFill>
              </a:rPr>
              <a:t>.</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902732" y="1524000"/>
            <a:ext cx="349262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23 - 29 March, 2021</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187302</TotalTime>
  <Words>1237</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9494</cp:revision>
  <cp:lastPrinted>2018-07-09T15:13:07Z</cp:lastPrinted>
  <dcterms:created xsi:type="dcterms:W3CDTF">2001-08-31T10:39:36Z</dcterms:created>
  <dcterms:modified xsi:type="dcterms:W3CDTF">2021-03-22T17:11:47Z</dcterms:modified>
</cp:coreProperties>
</file>