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509" r:id="rId2"/>
    <p:sldId id="326" r:id="rId3"/>
    <p:sldId id="485" r:id="rId4"/>
    <p:sldId id="502" r:id="rId5"/>
    <p:sldId id="501" r:id="rId6"/>
    <p:sldId id="512" r:id="rId7"/>
    <p:sldId id="482" r:id="rId8"/>
    <p:sldId id="496" r:id="rId9"/>
    <p:sldId id="506" r:id="rId10"/>
    <p:sldId id="511" r:id="rId11"/>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7" autoAdjust="0"/>
    <p:restoredTop sz="90813" autoAdjust="0"/>
  </p:normalViewPr>
  <p:slideViewPr>
    <p:cSldViewPr>
      <p:cViewPr varScale="1">
        <p:scale>
          <a:sx n="63" d="100"/>
          <a:sy n="63" d="100"/>
        </p:scale>
        <p:origin x="1371" y="2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3/28/2021</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extLst>
      <p:ext uri="{BB962C8B-B14F-4D97-AF65-F5344CB8AC3E}">
        <p14:creationId xmlns:p14="http://schemas.microsoft.com/office/powerpoint/2010/main" val="141823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977"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 xmlns:a14="http://schemas.microsoft.com/office/drawing/2010/main">
                            <a:solidFill>
                              <a:srgbClr val="00CC99"/>
                            </a:solidFill>
                          </a14:hiddenFill>
                        </a:ext>
                        <a:ext uri="{91240B29-F687-4f45-9708-019B960494DF}">
                          <a14:hiddenLine xmlns=""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29 </a:t>
            </a:r>
            <a:r>
              <a:rPr lang="en-US" altLang="en-US" sz="2800" b="1" dirty="0" smtClean="0">
                <a:solidFill>
                  <a:schemeClr val="bg1"/>
                </a:solidFill>
              </a:rPr>
              <a:t>March 2021</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6019800"/>
          </a:xfrm>
        </p:spPr>
        <p:txBody>
          <a:bodyPr/>
          <a:lstStyle/>
          <a:p>
            <a:pPr algn="just"/>
            <a:r>
              <a:rPr lang="en-US" altLang="en-US" sz="1400" b="1" dirty="0">
                <a:solidFill>
                  <a:schemeClr val="bg1"/>
                </a:solidFill>
                <a:latin typeface="Arial" panose="020B0604020202020204" pitchFamily="34" charset="0"/>
                <a:cs typeface="Arial" panose="020B0604020202020204" pitchFamily="34" charset="0"/>
              </a:rPr>
              <a:t>During the past 30 </a:t>
            </a:r>
            <a:r>
              <a:rPr lang="en-US" altLang="en-US" sz="1400" b="1" dirty="0" smtClean="0">
                <a:solidFill>
                  <a:schemeClr val="bg1"/>
                </a:solidFill>
                <a:latin typeface="Arial" panose="020B0604020202020204" pitchFamily="34" charset="0"/>
                <a:cs typeface="Arial" panose="020B0604020202020204" pitchFamily="34" charset="0"/>
              </a:rPr>
              <a:t>to 90 days</a:t>
            </a:r>
            <a:r>
              <a:rPr lang="en-US" altLang="en-US" sz="1400" b="1" dirty="0">
                <a:solidFill>
                  <a:schemeClr val="bg1"/>
                </a:solidFill>
                <a:latin typeface="Arial" panose="020B0604020202020204" pitchFamily="34" charset="0"/>
                <a:cs typeface="Arial" panose="020B0604020202020204" pitchFamily="34" charset="0"/>
              </a:rPr>
              <a:t>, </a:t>
            </a:r>
            <a:r>
              <a:rPr lang="en-US" altLang="en-US" sz="1400" b="1" dirty="0" smtClean="0">
                <a:solidFill>
                  <a:schemeClr val="bg1"/>
                </a:solidFill>
                <a:latin typeface="Arial" panose="020B0604020202020204" pitchFamily="34" charset="0"/>
                <a:cs typeface="Arial" panose="020B0604020202020204" pitchFamily="34" charset="0"/>
              </a:rPr>
              <a:t>in </a:t>
            </a:r>
            <a:r>
              <a:rPr lang="en-US" altLang="en-US" sz="1400" b="1" dirty="0">
                <a:solidFill>
                  <a:schemeClr val="bg1"/>
                </a:solidFill>
                <a:latin typeface="Arial" panose="020B0604020202020204" pitchFamily="34" charset="0"/>
                <a:cs typeface="Arial" panose="020B0604020202020204" pitchFamily="34" charset="0"/>
              </a:rPr>
              <a:t>East Africa, moisture deficits prevailed over parts of South Sudan and Ethiopia, Uganda, Rwanda, Burundi, and </a:t>
            </a:r>
            <a:r>
              <a:rPr lang="en-US" altLang="en-US" sz="1400" b="1" dirty="0" smtClean="0">
                <a:solidFill>
                  <a:schemeClr val="bg1"/>
                </a:solidFill>
                <a:latin typeface="Arial" panose="020B0604020202020204" pitchFamily="34" charset="0"/>
                <a:cs typeface="Arial" panose="020B0604020202020204" pitchFamily="34" charset="0"/>
              </a:rPr>
              <a:t>northern Tanzania</a:t>
            </a:r>
            <a:r>
              <a:rPr lang="en-US" altLang="en-US" sz="1400" b="1" dirty="0">
                <a:solidFill>
                  <a:schemeClr val="bg1"/>
                </a:solidFill>
                <a:latin typeface="Arial" panose="020B0604020202020204" pitchFamily="34" charset="0"/>
                <a:cs typeface="Arial" panose="020B0604020202020204" pitchFamily="34" charset="0"/>
              </a:rPr>
              <a:t>.  Rainfall was above-average </a:t>
            </a:r>
            <a:r>
              <a:rPr lang="en-US" altLang="en-US" sz="1400" b="1" dirty="0" smtClean="0">
                <a:solidFill>
                  <a:schemeClr val="bg1"/>
                </a:solidFill>
                <a:latin typeface="Arial" panose="020B0604020202020204" pitchFamily="34" charset="0"/>
                <a:cs typeface="Arial" panose="020B0604020202020204" pitchFamily="34" charset="0"/>
              </a:rPr>
              <a:t>central and southern Tanzania</a:t>
            </a:r>
            <a:r>
              <a:rPr lang="en-US" altLang="en-US" sz="1400" b="1" dirty="0" smtClean="0">
                <a:solidFill>
                  <a:schemeClr val="bg1"/>
                </a:solidFill>
                <a:latin typeface="Arial" panose="020B0604020202020204" pitchFamily="34" charset="0"/>
                <a:cs typeface="Arial" panose="020B0604020202020204" pitchFamily="34" charset="0"/>
              </a:rPr>
              <a:t>. In </a:t>
            </a:r>
            <a:r>
              <a:rPr lang="en-US" altLang="en-US" sz="1400" b="1" dirty="0">
                <a:solidFill>
                  <a:schemeClr val="bg1"/>
                </a:solidFill>
                <a:latin typeface="Arial" panose="020B0604020202020204" pitchFamily="34" charset="0"/>
                <a:cs typeface="Arial" panose="020B0604020202020204" pitchFamily="34" charset="0"/>
              </a:rPr>
              <a:t>southern Africa, </a:t>
            </a:r>
            <a:r>
              <a:rPr lang="en-US" altLang="en-US" sz="1400" b="1" dirty="0">
                <a:solidFill>
                  <a:schemeClr val="bg1"/>
                </a:solidFill>
                <a:latin typeface="Arial" panose="020B0604020202020204" pitchFamily="34" charset="0"/>
                <a:cs typeface="Arial" panose="020B0604020202020204" pitchFamily="34" charset="0"/>
              </a:rPr>
              <a:t>moderate to heavy rains resulted in moisture surpluses over eastern Zambia, Malawi, northern Mozambique, </a:t>
            </a:r>
            <a:r>
              <a:rPr lang="en-US" altLang="en-US" sz="1400" b="1" dirty="0" smtClean="0">
                <a:solidFill>
                  <a:schemeClr val="bg1"/>
                </a:solidFill>
                <a:latin typeface="Arial" panose="020B0604020202020204" pitchFamily="34" charset="0"/>
                <a:cs typeface="Arial" panose="020B0604020202020204" pitchFamily="34" charset="0"/>
              </a:rPr>
              <a:t>portions </a:t>
            </a:r>
            <a:r>
              <a:rPr lang="en-US" altLang="en-US" sz="1400" b="1" dirty="0">
                <a:solidFill>
                  <a:schemeClr val="bg1"/>
                </a:solidFill>
                <a:latin typeface="Arial" panose="020B0604020202020204" pitchFamily="34" charset="0"/>
                <a:cs typeface="Arial" panose="020B0604020202020204" pitchFamily="34" charset="0"/>
              </a:rPr>
              <a:t>of </a:t>
            </a:r>
            <a:r>
              <a:rPr lang="en-US" altLang="en-US" sz="1400" b="1" dirty="0" smtClean="0">
                <a:solidFill>
                  <a:schemeClr val="bg1"/>
                </a:solidFill>
                <a:latin typeface="Arial" panose="020B0604020202020204" pitchFamily="34" charset="0"/>
                <a:cs typeface="Arial" panose="020B0604020202020204" pitchFamily="34" charset="0"/>
              </a:rPr>
              <a:t>Madagascar, and </a:t>
            </a:r>
            <a:r>
              <a:rPr lang="en-US" altLang="en-US" sz="1400" b="1" dirty="0">
                <a:solidFill>
                  <a:schemeClr val="bg1"/>
                </a:solidFill>
                <a:latin typeface="Arial" panose="020B0604020202020204" pitchFamily="34" charset="0"/>
                <a:cs typeface="Arial" panose="020B0604020202020204" pitchFamily="34" charset="0"/>
              </a:rPr>
              <a:t>local areas in Angola, Namibia, Botswana and Southern Africa. In contrast,  persistent light rains sustained moisture deficits over much of Angola, much of Namibia, western Zambia, Botswana, Zimbabwe, portions of South Africa, southern Mozambique, and over pockets of Madagascar. In Central Africa, rainfall was below-average over western Gabon and northeastern DRC. In West Africa, Rainfall was above-average over many places in the Gulf of Guinea countries.</a:t>
            </a:r>
          </a:p>
          <a:p>
            <a:pPr algn="just"/>
            <a:endParaRPr lang="en-US" altLang="en-US" sz="1400" b="1" dirty="0" smtClean="0">
              <a:solidFill>
                <a:schemeClr val="bg1"/>
              </a:solidFill>
              <a:latin typeface="Arial" panose="020B0604020202020204" pitchFamily="34" charset="0"/>
              <a:cs typeface="Arial" panose="020B0604020202020204" pitchFamily="34" charset="0"/>
            </a:endParaRPr>
          </a:p>
          <a:p>
            <a:pPr algn="just"/>
            <a:r>
              <a:rPr lang="en-US" altLang="en-US" sz="1400" b="1" dirty="0" smtClean="0">
                <a:solidFill>
                  <a:schemeClr val="bg1"/>
                </a:solidFill>
                <a:latin typeface="Arial" panose="020B0604020202020204" pitchFamily="34" charset="0"/>
                <a:cs typeface="Arial" panose="020B0604020202020204" pitchFamily="34" charset="0"/>
              </a:rPr>
              <a:t>During </a:t>
            </a:r>
            <a:r>
              <a:rPr lang="en-US" altLang="en-US" sz="1400" b="1" dirty="0" smtClean="0">
                <a:solidFill>
                  <a:schemeClr val="bg1"/>
                </a:solidFill>
                <a:latin typeface="Arial" panose="020B0604020202020204" pitchFamily="34" charset="0"/>
                <a:cs typeface="Arial" panose="020B0604020202020204" pitchFamily="34" charset="0"/>
              </a:rPr>
              <a:t>the past 7 days</a:t>
            </a:r>
            <a:r>
              <a:rPr lang="en-US" altLang="en-US" sz="1400" b="1" dirty="0">
                <a:solidFill>
                  <a:schemeClr val="bg1"/>
                </a:solidFill>
                <a:latin typeface="Arial" panose="020B0604020202020204" pitchFamily="34" charset="0"/>
                <a:cs typeface="Arial" panose="020B0604020202020204" pitchFamily="34" charset="0"/>
              </a:rPr>
              <a:t>, </a:t>
            </a:r>
            <a:r>
              <a:rPr lang="en-US" altLang="en-US" sz="1400" b="1" dirty="0">
                <a:solidFill>
                  <a:schemeClr val="bg1"/>
                </a:solidFill>
                <a:latin typeface="Arial" panose="020B0604020202020204" pitchFamily="34" charset="0"/>
                <a:cs typeface="Arial" panose="020B0604020202020204" pitchFamily="34" charset="0"/>
              </a:rPr>
              <a:t>in East Africa, rainfall was slightly below-average over parts of Ethiopia, Kenya and Uganda, and the western and central portions of Tanzania. Rainfall was above-average over parts of southern and eastern Tanzania. In Southern Africa, rainfall was slightly above-average over parts of Angola, eastern Namibia, western Botswana and South Africa. Below-average rainfall was observed over parts of northern Angola, Zambia and Zimbabwe. In Central Africa rainfall was above-average over Equatorial Guinea, Gabon, CAR and DRC. In West Africa, above-average rainfall was observed over portions of the Gulf of Guinea countries.</a:t>
            </a:r>
          </a:p>
          <a:p>
            <a:pPr algn="just"/>
            <a:endParaRPr lang="en-US" altLang="en-US" sz="1400" b="1" dirty="0">
              <a:solidFill>
                <a:schemeClr val="bg1"/>
              </a:solidFill>
              <a:latin typeface="Arial" panose="020B0604020202020204" pitchFamily="34" charset="0"/>
              <a:cs typeface="Arial" panose="020B0604020202020204" pitchFamily="34" charset="0"/>
            </a:endParaRPr>
          </a:p>
          <a:p>
            <a:pPr algn="just"/>
            <a:r>
              <a:rPr lang="en-US" altLang="en-US" sz="1400" b="1" dirty="0">
                <a:solidFill>
                  <a:schemeClr val="bg1"/>
                </a:solidFill>
                <a:latin typeface="Arial" panose="020B0604020202020204" pitchFamily="34" charset="0"/>
                <a:cs typeface="Arial" panose="020B0604020202020204" pitchFamily="34" charset="0"/>
              </a:rPr>
              <a:t>For week-1 and week-2, </a:t>
            </a:r>
            <a:r>
              <a:rPr lang="en-US" altLang="en-US" sz="1400" b="1" dirty="0" smtClean="0">
                <a:solidFill>
                  <a:schemeClr val="bg1"/>
                </a:solidFill>
                <a:latin typeface="Arial" panose="020B0604020202020204" pitchFamily="34" charset="0"/>
                <a:cs typeface="Arial" panose="020B0604020202020204" pitchFamily="34" charset="0"/>
              </a:rPr>
              <a:t>there is a moderate to high chance (over 70%) for rainfall to exceed 50 mm over </a:t>
            </a:r>
            <a:r>
              <a:rPr lang="en-US" altLang="en-US" sz="1400" b="1" dirty="0">
                <a:solidFill>
                  <a:schemeClr val="bg1"/>
                </a:solidFill>
              </a:rPr>
              <a:t>Equatorial Guinea, western Gabon, eastern DRC, Rwanda, Burundi, Tanzania, and portions of </a:t>
            </a:r>
            <a:r>
              <a:rPr lang="en-US" altLang="en-US" sz="1400" b="1" dirty="0" smtClean="0">
                <a:solidFill>
                  <a:schemeClr val="bg1"/>
                </a:solidFill>
              </a:rPr>
              <a:t>Angola.</a:t>
            </a:r>
            <a:endParaRPr lang="en-US" altLang="en-US" sz="14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981200"/>
            <a:ext cx="8458200" cy="4572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a:solidFill>
                  <a:schemeClr val="bg1"/>
                </a:solidFill>
              </a:rPr>
              <a:t>During the past 7 days, in East Africa, rainfall was slightly below-average over parts of Ethiopia, Kenya and Uganda, and </a:t>
            </a:r>
            <a:r>
              <a:rPr lang="en-US" altLang="en-US" b="1" dirty="0" smtClean="0">
                <a:solidFill>
                  <a:schemeClr val="bg1"/>
                </a:solidFill>
              </a:rPr>
              <a:t>over the </a:t>
            </a:r>
            <a:r>
              <a:rPr lang="en-US" altLang="en-US" b="1" dirty="0">
                <a:solidFill>
                  <a:schemeClr val="bg1"/>
                </a:solidFill>
              </a:rPr>
              <a:t>western and central portions of Tanzania. Rainfall was above-average over parts of southern and eastern Tanzania. In Southern Africa, rainfall was slightly above-average over parts of Angola, eastern Namibia, western Botswana and South Africa. Below-average rainfall was observed over parts of northern Angola, Zambia and Zimbabwe. In Central Africa rainfall was above-average over Equatorial Guinea, Gabon, CAR and DRC. In West Africa, above-average rainfall was observed over portions of the Gulf of Guinea countries.</a:t>
            </a:r>
          </a:p>
          <a:p>
            <a:pPr marL="342900" indent="-342900" algn="just" eaLnBrk="1" hangingPunct="1">
              <a:buFontTx/>
              <a:buChar char="•"/>
              <a:tabLst>
                <a:tab pos="1885950" algn="l"/>
              </a:tabLst>
            </a:pPr>
            <a:endParaRPr lang="en-US" altLang="en-US" b="1" dirty="0">
              <a:solidFill>
                <a:schemeClr val="bg1"/>
              </a:solidFill>
            </a:endParaRPr>
          </a:p>
          <a:p>
            <a:pPr marL="342900" indent="-342900" algn="just" eaLnBrk="1" hangingPunct="1">
              <a:buFontTx/>
              <a:buChar char="•"/>
              <a:tabLst>
                <a:tab pos="1885950" algn="l"/>
              </a:tabLst>
            </a:pPr>
            <a:r>
              <a:rPr lang="en-US" altLang="en-US" b="1" dirty="0">
                <a:solidFill>
                  <a:schemeClr val="bg1"/>
                </a:solidFill>
              </a:rPr>
              <a:t>For week-1 and week-2, there is a moderate to high chance (over 70%) for rainfall to exceed 50 mm over Equatorial Guinea, western Gabon, eastern DRC, Rwanda, Burundi, Tanzania, and portions of Angola.</a:t>
            </a:r>
            <a:endParaRPr lang="en-US" altLang="en-US"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589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90 Days</a:t>
            </a:r>
          </a:p>
        </p:txBody>
      </p:sp>
      <p:sp>
        <p:nvSpPr>
          <p:cNvPr id="5" name="Text Box 8"/>
          <p:cNvSpPr txBox="1">
            <a:spLocks noChangeArrowheads="1"/>
          </p:cNvSpPr>
          <p:nvPr/>
        </p:nvSpPr>
        <p:spPr bwMode="auto">
          <a:xfrm>
            <a:off x="79248" y="5110830"/>
            <a:ext cx="8991600" cy="182883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Over the past 90 days, </a:t>
            </a:r>
            <a:r>
              <a:rPr lang="en-US" altLang="en-US" sz="1140" b="1" dirty="0" smtClean="0">
                <a:solidFill>
                  <a:schemeClr val="bg1"/>
                </a:solidFill>
              </a:rPr>
              <a:t>in </a:t>
            </a:r>
            <a:r>
              <a:rPr lang="en-US" altLang="en-US" sz="1140" b="1" dirty="0">
                <a:solidFill>
                  <a:schemeClr val="bg1"/>
                </a:solidFill>
              </a:rPr>
              <a:t>East Africa, rainfall was below-average over parts of Ethiopia and Kenya. Rainfall was also below-average over much of South Sudan and northern Uganda.  Rainfall was above-average over </a:t>
            </a:r>
            <a:r>
              <a:rPr lang="en-US" altLang="en-US" sz="1140" b="1" dirty="0">
                <a:solidFill>
                  <a:schemeClr val="bg1"/>
                </a:solidFill>
              </a:rPr>
              <a:t>above-average over southern Uganda, Rwanda, Burundi and much of </a:t>
            </a:r>
            <a:r>
              <a:rPr lang="en-US" altLang="en-US" sz="1140" b="1" dirty="0" smtClean="0">
                <a:solidFill>
                  <a:schemeClr val="bg1"/>
                </a:solidFill>
              </a:rPr>
              <a:t>Tanzania. Rainfall was also above-average over pockets </a:t>
            </a:r>
            <a:r>
              <a:rPr lang="en-US" altLang="en-US" sz="1140" b="1" dirty="0" smtClean="0">
                <a:solidFill>
                  <a:schemeClr val="bg1"/>
                </a:solidFill>
              </a:rPr>
              <a:t>of Ethiopia, southern Somalia and Kenya. In </a:t>
            </a:r>
            <a:r>
              <a:rPr lang="en-US" altLang="en-US" sz="1140" b="1" dirty="0">
                <a:solidFill>
                  <a:schemeClr val="bg1"/>
                </a:solidFill>
              </a:rPr>
              <a:t>southern Africa, </a:t>
            </a:r>
            <a:r>
              <a:rPr lang="en-US" altLang="en-US" sz="1140" b="1" dirty="0" smtClean="0">
                <a:solidFill>
                  <a:schemeClr val="bg1"/>
                </a:solidFill>
              </a:rPr>
              <a:t>moderate to locally heavy </a:t>
            </a:r>
            <a:r>
              <a:rPr lang="en-US" altLang="en-US" sz="1140" b="1" dirty="0">
                <a:solidFill>
                  <a:schemeClr val="bg1"/>
                </a:solidFill>
              </a:rPr>
              <a:t>rains resulted in sustained moisture surpluses over </a:t>
            </a:r>
            <a:r>
              <a:rPr lang="en-US" altLang="en-US" sz="1140" b="1" dirty="0" smtClean="0">
                <a:solidFill>
                  <a:schemeClr val="bg1"/>
                </a:solidFill>
              </a:rPr>
              <a:t>central and eastern Namibia and much of Botswana. </a:t>
            </a:r>
            <a:r>
              <a:rPr lang="en-US" altLang="en-US" sz="1140" b="1" dirty="0" smtClean="0">
                <a:solidFill>
                  <a:schemeClr val="bg1"/>
                </a:solidFill>
              </a:rPr>
              <a:t>Rainfall </a:t>
            </a:r>
            <a:r>
              <a:rPr lang="en-US" altLang="en-US" sz="1140" b="1" dirty="0">
                <a:solidFill>
                  <a:schemeClr val="bg1"/>
                </a:solidFill>
              </a:rPr>
              <a:t>was also </a:t>
            </a:r>
            <a:r>
              <a:rPr lang="en-US" altLang="en-US" sz="1140" b="1" dirty="0" smtClean="0">
                <a:solidFill>
                  <a:schemeClr val="bg1"/>
                </a:solidFill>
              </a:rPr>
              <a:t>above-average </a:t>
            </a:r>
            <a:r>
              <a:rPr lang="en-US" altLang="en-US" sz="1140" b="1" dirty="0">
                <a:solidFill>
                  <a:schemeClr val="bg1"/>
                </a:solidFill>
              </a:rPr>
              <a:t>over </a:t>
            </a:r>
            <a:r>
              <a:rPr lang="en-US" altLang="en-US" sz="1140" b="1" dirty="0" smtClean="0">
                <a:solidFill>
                  <a:schemeClr val="bg1"/>
                </a:solidFill>
              </a:rPr>
              <a:t>southeastern Angola, Zambia, Malawi, Zimbabwe, much of Mozambique and South Africa, and parts of western and northern Madagascar. Persistent </a:t>
            </a:r>
            <a:r>
              <a:rPr lang="en-US" altLang="en-US" sz="1140" b="1" dirty="0">
                <a:solidFill>
                  <a:schemeClr val="bg1"/>
                </a:solidFill>
              </a:rPr>
              <a:t>light </a:t>
            </a:r>
            <a:r>
              <a:rPr lang="en-US" altLang="en-US" sz="1140" b="1" dirty="0" smtClean="0">
                <a:solidFill>
                  <a:schemeClr val="bg1"/>
                </a:solidFill>
              </a:rPr>
              <a:t>rains resulted in moisture deficits over many parts of  Angola, and parts of northwestern Namibia.  Rainfall was also below-average over pockets of northeastern Mozambique, </a:t>
            </a:r>
            <a:r>
              <a:rPr lang="en-US" altLang="en-US" sz="1140" b="1" dirty="0">
                <a:solidFill>
                  <a:schemeClr val="bg1"/>
                </a:solidFill>
              </a:rPr>
              <a:t>and </a:t>
            </a:r>
            <a:r>
              <a:rPr lang="en-US" altLang="en-US" sz="1140" b="1" dirty="0" smtClean="0">
                <a:solidFill>
                  <a:schemeClr val="bg1"/>
                </a:solidFill>
              </a:rPr>
              <a:t>eastern and southern Madagascar</a:t>
            </a:r>
            <a:r>
              <a:rPr lang="en-US" altLang="en-US" sz="1140" b="1" dirty="0">
                <a:solidFill>
                  <a:schemeClr val="bg1"/>
                </a:solidFill>
              </a:rPr>
              <a:t>. </a:t>
            </a:r>
            <a:r>
              <a:rPr lang="en-US" altLang="en-US" sz="1140" b="1" dirty="0" smtClean="0">
                <a:solidFill>
                  <a:schemeClr val="bg1"/>
                </a:solidFill>
              </a:rPr>
              <a:t>In Central Africa, rainfall was above-average over many parts of DRC, Congo and CAR.  Rainfall was below-average over local areas in northern DRC and CAR.  Below-average rains were also observed over the western areas of Gabon, Equatorial Guinea and southern Cameroon. In West Africa, rainfall was above-average </a:t>
            </a:r>
            <a:r>
              <a:rPr lang="en-US" altLang="en-US" sz="1140" b="1" dirty="0" smtClean="0">
                <a:solidFill>
                  <a:schemeClr val="bg1"/>
                </a:solidFill>
              </a:rPr>
              <a:t>over many places in the Gulf of Guinea countries.</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a:solidFill>
                  <a:srgbClr val="FFFF00"/>
                </a:solidFill>
                <a:latin typeface="Arial" charset="0"/>
              </a:rPr>
              <a:t>Rainfall Patterns: Last 30 Days</a:t>
            </a:r>
          </a:p>
        </p:txBody>
      </p:sp>
      <p:sp>
        <p:nvSpPr>
          <p:cNvPr id="5" name="Text Box 8"/>
          <p:cNvSpPr txBox="1">
            <a:spLocks noChangeArrowheads="1"/>
          </p:cNvSpPr>
          <p:nvPr/>
        </p:nvSpPr>
        <p:spPr bwMode="auto">
          <a:xfrm>
            <a:off x="79248" y="5192493"/>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below-average </a:t>
            </a:r>
            <a:r>
              <a:rPr lang="en-US" altLang="en-US" sz="1140" b="1" dirty="0">
                <a:solidFill>
                  <a:schemeClr val="bg1"/>
                </a:solidFill>
              </a:rPr>
              <a:t>rainfall was observed over parts of </a:t>
            </a:r>
            <a:r>
              <a:rPr lang="en-US" altLang="en-US" sz="1140" b="1" dirty="0" smtClean="0">
                <a:solidFill>
                  <a:schemeClr val="bg1"/>
                </a:solidFill>
              </a:rPr>
              <a:t>Ethiopia</a:t>
            </a:r>
            <a:r>
              <a:rPr lang="en-US" altLang="en-US" sz="1140" b="1" dirty="0">
                <a:solidFill>
                  <a:schemeClr val="bg1"/>
                </a:solidFill>
              </a:rPr>
              <a:t>, </a:t>
            </a:r>
            <a:r>
              <a:rPr lang="en-US" altLang="en-US" sz="1140" b="1" dirty="0" smtClean="0">
                <a:solidFill>
                  <a:schemeClr val="bg1"/>
                </a:solidFill>
              </a:rPr>
              <a:t>southern South Sudan, Uganda</a:t>
            </a:r>
            <a:r>
              <a:rPr lang="en-US" altLang="en-US" sz="1140" b="1" dirty="0">
                <a:solidFill>
                  <a:schemeClr val="bg1"/>
                </a:solidFill>
              </a:rPr>
              <a:t>, Rwanda, Burundi, </a:t>
            </a:r>
            <a:r>
              <a:rPr lang="en-US" altLang="en-US" sz="1140" b="1" dirty="0" smtClean="0">
                <a:solidFill>
                  <a:schemeClr val="bg1"/>
                </a:solidFill>
              </a:rPr>
              <a:t>K</a:t>
            </a:r>
            <a:r>
              <a:rPr lang="en-US" altLang="en-US" sz="1140" b="1" dirty="0" smtClean="0">
                <a:solidFill>
                  <a:schemeClr val="bg1"/>
                </a:solidFill>
              </a:rPr>
              <a:t>enya, and northern </a:t>
            </a:r>
            <a:r>
              <a:rPr lang="en-US" altLang="en-US" sz="1140" b="1" dirty="0">
                <a:solidFill>
                  <a:schemeClr val="bg1"/>
                </a:solidFill>
              </a:rPr>
              <a:t>Tanzania. </a:t>
            </a:r>
            <a:r>
              <a:rPr lang="en-US" altLang="en-US" sz="1140" b="1" dirty="0" smtClean="0">
                <a:solidFill>
                  <a:schemeClr val="bg1"/>
                </a:solidFill>
              </a:rPr>
              <a:t>In contrast, rainfall </a:t>
            </a:r>
            <a:r>
              <a:rPr lang="en-US" altLang="en-US" sz="1140" b="1" dirty="0">
                <a:solidFill>
                  <a:schemeClr val="bg1"/>
                </a:solidFill>
              </a:rPr>
              <a:t>was above-average </a:t>
            </a:r>
            <a:r>
              <a:rPr lang="en-US" altLang="en-US" sz="1140" b="1" dirty="0" smtClean="0">
                <a:solidFill>
                  <a:schemeClr val="bg1"/>
                </a:solidFill>
              </a:rPr>
              <a:t>over central and southern  Tanzania</a:t>
            </a:r>
            <a:r>
              <a:rPr lang="en-US" altLang="en-US" sz="1140" b="1" dirty="0" smtClean="0">
                <a:solidFill>
                  <a:schemeClr val="bg1"/>
                </a:solidFill>
              </a:rPr>
              <a:t>. In </a:t>
            </a:r>
            <a:r>
              <a:rPr lang="en-US" altLang="en-US" sz="1140" b="1" dirty="0">
                <a:solidFill>
                  <a:schemeClr val="bg1"/>
                </a:solidFill>
              </a:rPr>
              <a:t>southern Africa, </a:t>
            </a:r>
            <a:r>
              <a:rPr lang="en-US" altLang="en-US" sz="1140" b="1" dirty="0" smtClean="0">
                <a:solidFill>
                  <a:schemeClr val="bg1"/>
                </a:solidFill>
              </a:rPr>
              <a:t>moderate </a:t>
            </a:r>
            <a:r>
              <a:rPr lang="en-US" altLang="en-US" sz="1140" b="1" dirty="0">
                <a:solidFill>
                  <a:schemeClr val="bg1"/>
                </a:solidFill>
              </a:rPr>
              <a:t>to heavy rains resulted in moisture surpluses over </a:t>
            </a:r>
            <a:r>
              <a:rPr lang="en-US" altLang="en-US" sz="1140" b="1" dirty="0" smtClean="0">
                <a:solidFill>
                  <a:schemeClr val="bg1"/>
                </a:solidFill>
              </a:rPr>
              <a:t>eastern Zambia, Malawi, northern Mozambique, and portions of Madagascar. Rainfall was also above-average over local areas in Angola, Namibia, Botswana and Southern Africa. In contrast,  persistent </a:t>
            </a:r>
            <a:r>
              <a:rPr lang="en-US" altLang="en-US" sz="1140" b="1" dirty="0">
                <a:solidFill>
                  <a:schemeClr val="bg1"/>
                </a:solidFill>
              </a:rPr>
              <a:t>light rains </a:t>
            </a:r>
            <a:r>
              <a:rPr lang="en-US" altLang="en-US" sz="1140" b="1" dirty="0" smtClean="0">
                <a:solidFill>
                  <a:schemeClr val="bg1"/>
                </a:solidFill>
              </a:rPr>
              <a:t>sustained moisture </a:t>
            </a:r>
            <a:r>
              <a:rPr lang="en-US" altLang="en-US" sz="1140" b="1" dirty="0">
                <a:solidFill>
                  <a:schemeClr val="bg1"/>
                </a:solidFill>
              </a:rPr>
              <a:t>deficits </a:t>
            </a:r>
            <a:r>
              <a:rPr lang="en-US" altLang="en-US" sz="1140" b="1" dirty="0" smtClean="0">
                <a:solidFill>
                  <a:schemeClr val="bg1"/>
                </a:solidFill>
              </a:rPr>
              <a:t>over much of Angola, </a:t>
            </a:r>
            <a:r>
              <a:rPr lang="en-US" altLang="en-US" sz="1140" b="1" dirty="0" smtClean="0">
                <a:solidFill>
                  <a:schemeClr val="bg1"/>
                </a:solidFill>
              </a:rPr>
              <a:t>much of Namibia</a:t>
            </a:r>
            <a:r>
              <a:rPr lang="en-US" altLang="en-US" sz="1140" b="1" dirty="0" smtClean="0">
                <a:solidFill>
                  <a:schemeClr val="bg1"/>
                </a:solidFill>
              </a:rPr>
              <a:t>, </a:t>
            </a:r>
            <a:r>
              <a:rPr lang="en-US" altLang="en-US" sz="1140" b="1" dirty="0" smtClean="0">
                <a:solidFill>
                  <a:schemeClr val="bg1"/>
                </a:solidFill>
              </a:rPr>
              <a:t>western Zambia, Botswana, Zimbabwe, portions </a:t>
            </a:r>
            <a:r>
              <a:rPr lang="en-US" altLang="en-US" sz="1140" b="1" dirty="0" smtClean="0">
                <a:solidFill>
                  <a:schemeClr val="bg1"/>
                </a:solidFill>
              </a:rPr>
              <a:t>of South </a:t>
            </a:r>
            <a:r>
              <a:rPr lang="en-US" altLang="en-US" sz="1140" b="1" dirty="0" smtClean="0">
                <a:solidFill>
                  <a:schemeClr val="bg1"/>
                </a:solidFill>
              </a:rPr>
              <a:t>Africa, southern Mozambique, and over pockets of Madagascar. </a:t>
            </a:r>
            <a:r>
              <a:rPr lang="en-US" altLang="en-US" sz="1140" b="1" dirty="0" smtClean="0">
                <a:solidFill>
                  <a:schemeClr val="bg1"/>
                </a:solidFill>
              </a:rPr>
              <a:t>In Central Africa, rainfall was below-average over </a:t>
            </a:r>
            <a:r>
              <a:rPr lang="en-US" altLang="en-US" sz="1140" b="1" dirty="0" smtClean="0">
                <a:solidFill>
                  <a:schemeClr val="bg1"/>
                </a:solidFill>
              </a:rPr>
              <a:t>western Gabon and northeastern </a:t>
            </a:r>
            <a:r>
              <a:rPr lang="en-US" altLang="en-US" sz="1140" b="1" dirty="0" smtClean="0">
                <a:solidFill>
                  <a:schemeClr val="bg1"/>
                </a:solidFill>
              </a:rPr>
              <a:t>DRC. In West Africa, Rainfall was above-average </a:t>
            </a:r>
            <a:r>
              <a:rPr lang="en-US" altLang="en-US" sz="1140" b="1" dirty="0" smtClean="0">
                <a:solidFill>
                  <a:schemeClr val="bg1"/>
                </a:solidFill>
              </a:rPr>
              <a:t>over many places in the Gulf of Guinea countries.</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a:t>
            </a:r>
            <a:r>
              <a:rPr lang="en-US" altLang="en-US" sz="1100" b="1" dirty="0" smtClean="0">
                <a:solidFill>
                  <a:schemeClr val="bg1"/>
                </a:solidFill>
              </a:rPr>
              <a:t>in East Africa, rainfall was slightly below-average over parts of Ethiopia, Kenya and Uganda, and the western and central portions of Tanzania. Rainfall was above-average over </a:t>
            </a:r>
            <a:r>
              <a:rPr lang="en-US" altLang="en-US" sz="1100" b="1" dirty="0" smtClean="0">
                <a:solidFill>
                  <a:schemeClr val="bg1"/>
                </a:solidFill>
              </a:rPr>
              <a:t>parts of southern and eastern Tanzania</a:t>
            </a:r>
            <a:r>
              <a:rPr lang="en-US" altLang="en-US" sz="1100" b="1" dirty="0" smtClean="0">
                <a:solidFill>
                  <a:schemeClr val="bg1"/>
                </a:solidFill>
              </a:rPr>
              <a:t>. In </a:t>
            </a:r>
            <a:r>
              <a:rPr lang="en-US" altLang="en-US" sz="1100" b="1" dirty="0">
                <a:solidFill>
                  <a:schemeClr val="bg1"/>
                </a:solidFill>
              </a:rPr>
              <a:t>Southern Africa, </a:t>
            </a:r>
            <a:r>
              <a:rPr lang="en-US" altLang="en-US" sz="1100" b="1" dirty="0" smtClean="0">
                <a:solidFill>
                  <a:schemeClr val="bg1"/>
                </a:solidFill>
              </a:rPr>
              <a:t>rainfall was slightly above-average over parts of Angola, eastern Namibia, western Botswana and South Africa. </a:t>
            </a:r>
            <a:r>
              <a:rPr lang="en-US" altLang="en-US" sz="1100" b="1" dirty="0">
                <a:solidFill>
                  <a:schemeClr val="bg1"/>
                </a:solidFill>
              </a:rPr>
              <a:t>Below-average rainfall was observed over </a:t>
            </a:r>
            <a:r>
              <a:rPr lang="en-US" altLang="en-US" sz="1100" b="1" dirty="0" smtClean="0">
                <a:solidFill>
                  <a:schemeClr val="bg1"/>
                </a:solidFill>
              </a:rPr>
              <a:t>parts of northern Angola, </a:t>
            </a:r>
            <a:r>
              <a:rPr lang="en-US" altLang="en-US" sz="1100" b="1" dirty="0" smtClean="0">
                <a:solidFill>
                  <a:schemeClr val="bg1"/>
                </a:solidFill>
              </a:rPr>
              <a:t>Zambia and Zimbabwe. </a:t>
            </a:r>
            <a:r>
              <a:rPr lang="en-US" altLang="en-US" sz="1100" b="1" dirty="0" smtClean="0">
                <a:solidFill>
                  <a:schemeClr val="bg1"/>
                </a:solidFill>
              </a:rPr>
              <a:t>In Central </a:t>
            </a:r>
            <a:r>
              <a:rPr lang="en-US" altLang="en-US" sz="1100" b="1" dirty="0" smtClean="0">
                <a:solidFill>
                  <a:schemeClr val="bg1"/>
                </a:solidFill>
              </a:rPr>
              <a:t>Africa rainfall was above-average over Equatorial Guinea, Gabon, CAR and DRC. </a:t>
            </a:r>
            <a:r>
              <a:rPr lang="en-US" altLang="en-US" sz="1100" b="1" dirty="0" smtClean="0">
                <a:solidFill>
                  <a:schemeClr val="bg1"/>
                </a:solidFill>
              </a:rPr>
              <a:t>In West Africa, above-average rainfall was observed over portions of </a:t>
            </a:r>
            <a:r>
              <a:rPr lang="en-US" altLang="en-US" sz="1100" b="1" dirty="0" smtClean="0">
                <a:solidFill>
                  <a:schemeClr val="bg1"/>
                </a:solidFill>
              </a:rPr>
              <a:t>the Gulf of Guinea countries.</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06276"/>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lower-level (left panel), anomalous onshore flow with its associated </a:t>
            </a:r>
            <a:r>
              <a:rPr lang="en-US" altLang="en-US" sz="1200" b="1" dirty="0" smtClean="0">
                <a:solidFill>
                  <a:schemeClr val="bg1"/>
                </a:solidFill>
              </a:rPr>
              <a:t>cyclonic turning </a:t>
            </a:r>
            <a:r>
              <a:rPr lang="en-US" altLang="en-US" sz="1200" b="1" dirty="0" smtClean="0">
                <a:solidFill>
                  <a:schemeClr val="bg1"/>
                </a:solidFill>
              </a:rPr>
              <a:t>across </a:t>
            </a:r>
            <a:r>
              <a:rPr lang="en-US" altLang="en-US" sz="1200" b="1" dirty="0" smtClean="0">
                <a:solidFill>
                  <a:schemeClr val="bg1"/>
                </a:solidFill>
              </a:rPr>
              <a:t>the Gulf of Guinea area </a:t>
            </a:r>
            <a:r>
              <a:rPr lang="en-US" altLang="en-US" sz="1200" b="1" dirty="0" smtClean="0">
                <a:solidFill>
                  <a:schemeClr val="bg1"/>
                </a:solidFill>
              </a:rPr>
              <a:t>may have contributed to the observed above-average rainfall in the region.</a:t>
            </a:r>
            <a:endParaRPr lang="en-US" altLang="en-US" sz="1200" b="1" dirty="0">
              <a:solidFill>
                <a:schemeClr val="bg1"/>
              </a:solidFill>
            </a:endParaRPr>
          </a:p>
        </p:txBody>
      </p:sp>
      <p:sp>
        <p:nvSpPr>
          <p:cNvPr id="3" name="Oval 2"/>
          <p:cNvSpPr/>
          <p:nvPr/>
        </p:nvSpPr>
        <p:spPr bwMode="auto">
          <a:xfrm>
            <a:off x="922406" y="2936360"/>
            <a:ext cx="2099423" cy="67407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620713"/>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285999" y="1752600"/>
            <a:ext cx="76201" cy="205740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733800" y="2514600"/>
            <a:ext cx="1200146" cy="1295399"/>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886200" y="1514794"/>
            <a:ext cx="2124074" cy="161606"/>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a:t>
            </a:r>
            <a:r>
              <a:rPr lang="en-US" altLang="en-US" sz="1200" b="1" dirty="0" smtClean="0">
                <a:solidFill>
                  <a:schemeClr val="bg1"/>
                </a:solidFill>
                <a:latin typeface="Arial" charset="0"/>
              </a:rPr>
              <a:t>sustained moisture surpluses over parts of </a:t>
            </a:r>
            <a:r>
              <a:rPr lang="en-US" altLang="en-US" sz="1200" b="1" dirty="0" smtClean="0">
                <a:solidFill>
                  <a:schemeClr val="bg1"/>
                </a:solidFill>
                <a:latin typeface="Arial" charset="0"/>
              </a:rPr>
              <a:t>Ghana (</a:t>
            </a:r>
            <a:r>
              <a:rPr lang="en-US" altLang="en-US" sz="1200" b="1" dirty="0" smtClean="0">
                <a:solidFill>
                  <a:schemeClr val="bg1"/>
                </a:solidFill>
                <a:latin typeface="Arial" charset="0"/>
              </a:rPr>
              <a:t>bottom</a:t>
            </a:r>
            <a:r>
              <a:rPr lang="en-US" altLang="en-US" sz="1200" b="1" dirty="0" smtClean="0">
                <a:solidFill>
                  <a:schemeClr val="bg1"/>
                </a:solidFill>
                <a:latin typeface="Arial" charset="0"/>
              </a:rPr>
              <a:t> left) and Malawi (bottom right). </a:t>
            </a:r>
            <a:r>
              <a:rPr lang="en-US" altLang="en-US" sz="1200" b="1" dirty="0" smtClean="0">
                <a:solidFill>
                  <a:schemeClr val="bg1"/>
                </a:solidFill>
                <a:latin typeface="Arial" charset="0"/>
                <a:cs typeface="+mn-cs"/>
              </a:rPr>
              <a:t>Seasonal total rainfall remained below-average over portions of </a:t>
            </a:r>
            <a:r>
              <a:rPr lang="en-US" altLang="en-US" sz="1200" b="1" dirty="0" smtClean="0">
                <a:solidFill>
                  <a:schemeClr val="bg1"/>
                </a:solidFill>
                <a:latin typeface="Arial" charset="0"/>
                <a:cs typeface="+mn-cs"/>
              </a:rPr>
              <a:t>Ethiopia (top right). </a:t>
            </a:r>
            <a:endParaRPr lang="en-US" altLang="en-US" sz="1200" b="1" dirty="0">
              <a:solidFill>
                <a:schemeClr val="bg1"/>
              </a:solidFill>
              <a:latin typeface="Arial" charset="0"/>
              <a:cs typeface="+mn-cs"/>
            </a:endParaRPr>
          </a:p>
        </p:txBody>
      </p:sp>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3400" y="3464560"/>
            <a:ext cx="3383280" cy="263144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566928"/>
            <a:ext cx="3385890" cy="2633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063949" y="1524000"/>
            <a:ext cx="3234925"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6 - </a:t>
            </a:r>
            <a:r>
              <a:rPr lang="en-US" altLang="en-US" b="1" dirty="0" smtClean="0">
                <a:solidFill>
                  <a:srgbClr val="FFFF00"/>
                </a:solidFill>
              </a:rPr>
              <a:t>12</a:t>
            </a:r>
            <a:r>
              <a:rPr lang="en-US" altLang="en-US" b="1" dirty="0" smtClean="0">
                <a:solidFill>
                  <a:srgbClr val="FFFF00"/>
                </a:solidFill>
              </a:rPr>
              <a:t> </a:t>
            </a:r>
            <a:r>
              <a:rPr lang="en-US" altLang="en-US" b="1" dirty="0" smtClean="0">
                <a:solidFill>
                  <a:srgbClr val="FFFF00"/>
                </a:solidFill>
              </a:rPr>
              <a:t>April, </a:t>
            </a:r>
            <a:r>
              <a:rPr lang="en-US" altLang="en-US" b="1" dirty="0">
                <a:solidFill>
                  <a:srgbClr val="FFFF00"/>
                </a:solidFill>
              </a:rPr>
              <a:t>2021</a:t>
            </a:r>
            <a:endParaRPr lang="en-US" altLang="en-US" dirty="0"/>
          </a:p>
        </p:txBody>
      </p:sp>
      <p:sp>
        <p:nvSpPr>
          <p:cNvPr id="7" name="Text Box 8"/>
          <p:cNvSpPr txBox="1">
            <a:spLocks noChangeArrowheads="1"/>
          </p:cNvSpPr>
          <p:nvPr/>
        </p:nvSpPr>
        <p:spPr bwMode="auto">
          <a:xfrm>
            <a:off x="79248" y="5562600"/>
            <a:ext cx="8991600" cy="101566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a:t>
            </a:r>
            <a:r>
              <a:rPr lang="en-US" altLang="en-US" sz="1200" b="1" dirty="0" smtClean="0">
                <a:solidFill>
                  <a:schemeClr val="bg1"/>
                </a:solidFill>
              </a:rPr>
              <a:t>the </a:t>
            </a:r>
            <a:r>
              <a:rPr lang="en-US" altLang="en-US" sz="1200" b="1" dirty="0">
                <a:solidFill>
                  <a:schemeClr val="bg1"/>
                </a:solidFill>
              </a:rPr>
              <a:t>NCEP GEFS indicates a </a:t>
            </a:r>
            <a:r>
              <a:rPr lang="en-US" altLang="en-US" sz="1200" b="1" dirty="0" smtClean="0">
                <a:solidFill>
                  <a:schemeClr val="bg1"/>
                </a:solidFill>
              </a:rPr>
              <a:t>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Equatorial Guinea, western Gabon, eastern DRC, Rwanda, Burundi, Tanzania, and portions </a:t>
            </a:r>
            <a:r>
              <a:rPr lang="en-US" altLang="en-US" sz="1200" b="1" dirty="0">
                <a:solidFill>
                  <a:schemeClr val="bg1"/>
                </a:solidFill>
              </a:rPr>
              <a:t>of Angola. For week-2 (right panel), the chance for rainfall to exceed 50 mm is mostly confined to much of </a:t>
            </a:r>
            <a:r>
              <a:rPr lang="en-US" altLang="en-US" sz="1200" b="1" dirty="0" smtClean="0">
                <a:solidFill>
                  <a:schemeClr val="bg1"/>
                </a:solidFill>
              </a:rPr>
              <a:t>western Gabon, Rwanda, Burundi and Tanzania.</a:t>
            </a:r>
            <a:endParaRPr lang="en-US" altLang="en-US" sz="1200" b="1" dirty="0">
              <a:solidFill>
                <a:schemeClr val="bg1"/>
              </a:solidFill>
            </a:endParaRPr>
          </a:p>
          <a:p>
            <a:pPr algn="just" eaLnBrk="1" hangingPunct="1">
              <a:lnSpc>
                <a:spcPct val="90000"/>
              </a:lnSpc>
              <a:spcBef>
                <a:spcPct val="50000"/>
              </a:spcBef>
            </a:pPr>
            <a:endParaRPr lang="en-US" altLang="en-US" sz="1200" b="1" dirty="0">
              <a:solidFill>
                <a:schemeClr val="bg1"/>
              </a:solidFill>
            </a:endParaRPr>
          </a:p>
        </p:txBody>
      </p:sp>
      <p:sp>
        <p:nvSpPr>
          <p:cNvPr id="9" name="TextBox 10"/>
          <p:cNvSpPr txBox="1">
            <a:spLocks noChangeArrowheads="1"/>
          </p:cNvSpPr>
          <p:nvPr/>
        </p:nvSpPr>
        <p:spPr bwMode="auto">
          <a:xfrm>
            <a:off x="700562" y="1524000"/>
            <a:ext cx="3896964"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30 March - 5 April, 2021</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188181</TotalTime>
  <Words>1222</Words>
  <Application>Microsoft Office PowerPoint</Application>
  <PresentationFormat>On-screen Show (4:3)</PresentationFormat>
  <Paragraphs>42</Paragraphs>
  <Slides>10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9507</cp:revision>
  <cp:lastPrinted>2018-07-09T15:13:07Z</cp:lastPrinted>
  <dcterms:created xsi:type="dcterms:W3CDTF">2001-08-31T10:39:36Z</dcterms:created>
  <dcterms:modified xsi:type="dcterms:W3CDTF">2021-03-29T14:43:17Z</dcterms:modified>
</cp:coreProperties>
</file>