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90813" autoAdjust="0"/>
  </p:normalViewPr>
  <p:slideViewPr>
    <p:cSldViewPr>
      <p:cViewPr>
        <p:scale>
          <a:sx n="69" d="100"/>
          <a:sy n="69" d="100"/>
        </p:scale>
        <p:origin x="1191" y="-2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4/5/2021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8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5 April </a:t>
            </a:r>
            <a:r>
              <a:rPr lang="en-US" altLang="en-US" sz="2800" b="1" dirty="0" smtClean="0">
                <a:solidFill>
                  <a:schemeClr val="bg1"/>
                </a:solidFill>
              </a:rPr>
              <a:t>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in East Africa, below-average rainfall was observed over parts of Ethiopia, southern South Sudan, Uganda, Rwanda, Burundi, Kenya, and parts of Tanzania. In contrast, rainfall was above-average over central and southern  Tanzania. In southern Africa, moderate to heavy rains resulted in moisture surpluses over eastern Zambia, Malawi, northern Mozambique, and portions of northern Madagascar. Rainfall was also above-average over local areas in Angola, Namibia, Botswana and Southern Africa. In contrast,  persistent light rains sustained moisture deficits over pockets of Angola, western Namibia, western Zambia, Botswana, Zimbabwe, portions of South Africa, southern Mozambique, and southern Madagascar. In Central Africa, rainfall was below-average over western Gabon and northeastern DRC. Rainfall was above-average over eastern Gabon, Congo, many parts of DRC, and CAR. In West Africa, rainfall was above-average over many places in the Gulf of Guinea countries</a:t>
            </a:r>
            <a:r>
              <a:rPr lang="en-US" altLang="en-US" sz="1400" b="1" dirty="0" smtClean="0">
                <a:solidFill>
                  <a:schemeClr val="bg1"/>
                </a:solidFill>
                <a:latin typeface="Arial" panose="020B0604020202020204" pitchFamily="34" charset="0"/>
                <a:cs typeface="Arial" panose="020B0604020202020204" pitchFamily="34" charset="0"/>
              </a:rPr>
              <a:t>.</a:t>
            </a: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 in East Africa, rainfall was slightly below-average over parts of Ethiopia and Kenya. Rainfall was above-average over southern Uganda, and northern and eastern Tanzania. In Southern Africa, rainfall was slightly above-average over parts of Angola, northwestern Namibia, and parts of western Botswana. Rainfall was slightly below-average over Zambia, much of Botswana, Zimbabwe, Mozambique, South Africa and Madagascar. In Central Africa rainfall was above-average over eastern Gabon, Congo and parts of DRC. Below-average rainfall was observed over western Gabon, and parts of central and northern DRC. In West Africa, below-average rainfall was observed over portions of the Gulf of Guinea countries.</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and week-2, there is a moderate to high chance (over 70%) for rainfall to exceed 50 mm over Equatorial Guinea, Gabon, parts of eastern and southern DRC, Rwanda, Burundi, and much of Tanzania.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slightly below-average over parts of Ethiopia and Kenya. Rainfall was above-average over southern Uganda, and northern and eastern Tanzania. In Southern Africa, rainfall was slightly above-average over parts of Angola, northwestern Namibia, </a:t>
            </a:r>
            <a:r>
              <a:rPr lang="en-US" altLang="en-US" b="1" dirty="0" smtClean="0">
                <a:solidFill>
                  <a:schemeClr val="bg1"/>
                </a:solidFill>
              </a:rPr>
              <a:t>and </a:t>
            </a:r>
            <a:r>
              <a:rPr lang="en-US" altLang="en-US" b="1" dirty="0">
                <a:solidFill>
                  <a:schemeClr val="bg1"/>
                </a:solidFill>
              </a:rPr>
              <a:t>parts of western Botswana. Rainfall was slightly below-average over Zambia, much of Botswana, Zimbabwe, Mozambique, South Africa and Madagascar. In Central Africa rainfall was above-average over eastern Gabon, Congo and parts of DRC. Below-average rainfall was observed over western Gabon, and parts of central and northern DRC. In West Africa, below-average rainfall was observed over portions of the Gulf of Guinea countries.</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Equatorial Guinea, Gabon, parts of eastern and southern DRC, Rwanda, Burundi, and much of Tanzania.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East Africa, rainfall was below-average over </a:t>
            </a:r>
            <a:r>
              <a:rPr lang="en-US" altLang="en-US" sz="1140" b="1" dirty="0" smtClean="0">
                <a:solidFill>
                  <a:schemeClr val="bg1"/>
                </a:solidFill>
              </a:rPr>
              <a:t>many parts </a:t>
            </a:r>
            <a:r>
              <a:rPr lang="en-US" altLang="en-US" sz="1140" b="1" dirty="0">
                <a:solidFill>
                  <a:schemeClr val="bg1"/>
                </a:solidFill>
              </a:rPr>
              <a:t>of Ethiopia and Kenya. Rainfall was also below-average over much of South Sudan and northern Uganda.  Rainfall was above-average over </a:t>
            </a:r>
            <a:r>
              <a:rPr lang="en-US" altLang="en-US" sz="1140" b="1" dirty="0" smtClean="0">
                <a:solidFill>
                  <a:schemeClr val="bg1"/>
                </a:solidFill>
              </a:rPr>
              <a:t>southern </a:t>
            </a:r>
            <a:r>
              <a:rPr lang="en-US" altLang="en-US" sz="1140" b="1" dirty="0">
                <a:solidFill>
                  <a:schemeClr val="bg1"/>
                </a:solidFill>
              </a:rPr>
              <a:t>Uganda, Rwanda, Burundi and much of </a:t>
            </a:r>
            <a:r>
              <a:rPr lang="en-US" altLang="en-US" sz="1140" b="1" dirty="0" smtClean="0">
                <a:solidFill>
                  <a:schemeClr val="bg1"/>
                </a:solidFill>
              </a:rPr>
              <a:t>Tanzania, and pockets of western Ethiopia.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a:t>
            </a:r>
            <a:r>
              <a:rPr lang="en-US" altLang="en-US" sz="1140" b="1" dirty="0" smtClean="0">
                <a:solidFill>
                  <a:schemeClr val="bg1"/>
                </a:solidFill>
              </a:rPr>
              <a:t>central and eastern Namibia and much of Botswana. Rainfall </a:t>
            </a:r>
            <a:r>
              <a:rPr lang="en-US" altLang="en-US" sz="1140" b="1" dirty="0">
                <a:solidFill>
                  <a:schemeClr val="bg1"/>
                </a:solidFill>
              </a:rPr>
              <a:t>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southeastern Angola, Zambia, Malawi, Zimbabwe, much of Mozambique and South Africa, and </a:t>
            </a:r>
            <a:r>
              <a:rPr lang="en-US" altLang="en-US" sz="1140" b="1" dirty="0" smtClean="0">
                <a:solidFill>
                  <a:schemeClr val="bg1"/>
                </a:solidFill>
              </a:rPr>
              <a:t>Madagascar</a:t>
            </a:r>
            <a:r>
              <a:rPr lang="en-US" altLang="en-US" sz="1140" b="1" dirty="0" smtClean="0">
                <a:solidFill>
                  <a:schemeClr val="bg1"/>
                </a:solidFill>
              </a:rPr>
              <a:t>. Persistent </a:t>
            </a:r>
            <a:r>
              <a:rPr lang="en-US" altLang="en-US" sz="1140" b="1" dirty="0">
                <a:solidFill>
                  <a:schemeClr val="bg1"/>
                </a:solidFill>
              </a:rPr>
              <a:t>light </a:t>
            </a:r>
            <a:r>
              <a:rPr lang="en-US" altLang="en-US" sz="1140" b="1" dirty="0" smtClean="0">
                <a:solidFill>
                  <a:schemeClr val="bg1"/>
                </a:solidFill>
              </a:rPr>
              <a:t>rains resulted in moisture deficits over many parts of  Angola, and parts </a:t>
            </a:r>
            <a:r>
              <a:rPr lang="en-US" altLang="en-US" sz="1140" b="1" dirty="0" smtClean="0">
                <a:solidFill>
                  <a:schemeClr val="bg1"/>
                </a:solidFill>
              </a:rPr>
              <a:t>of western Namibia.  Rainfall </a:t>
            </a:r>
            <a:r>
              <a:rPr lang="en-US" altLang="en-US" sz="1140" b="1" dirty="0" smtClean="0">
                <a:solidFill>
                  <a:schemeClr val="bg1"/>
                </a:solidFill>
              </a:rPr>
              <a:t>was also below-average over pockets of </a:t>
            </a:r>
            <a:r>
              <a:rPr lang="en-US" altLang="en-US" sz="1140" b="1" dirty="0" smtClean="0">
                <a:solidFill>
                  <a:schemeClr val="bg1"/>
                </a:solidFill>
              </a:rPr>
              <a:t>Zimbabwe and northeastern </a:t>
            </a:r>
            <a:r>
              <a:rPr lang="en-US" altLang="en-US" sz="1140" b="1" dirty="0" smtClean="0">
                <a:solidFill>
                  <a:schemeClr val="bg1"/>
                </a:solidFill>
              </a:rPr>
              <a:t>Mozambique, </a:t>
            </a:r>
            <a:r>
              <a:rPr lang="en-US" altLang="en-US" sz="1140" b="1" dirty="0" smtClean="0">
                <a:solidFill>
                  <a:schemeClr val="bg1"/>
                </a:solidFill>
              </a:rPr>
              <a:t>South Africa, and eastern </a:t>
            </a:r>
            <a:r>
              <a:rPr lang="en-US" altLang="en-US" sz="1140" b="1" dirty="0" smtClean="0">
                <a:solidFill>
                  <a:schemeClr val="bg1"/>
                </a:solidFill>
              </a:rPr>
              <a:t>Madagascar</a:t>
            </a:r>
            <a:r>
              <a:rPr lang="en-US" altLang="en-US" sz="1140" b="1" dirty="0">
                <a:solidFill>
                  <a:schemeClr val="bg1"/>
                </a:solidFill>
              </a:rPr>
              <a:t>. </a:t>
            </a:r>
            <a:r>
              <a:rPr lang="en-US" altLang="en-US" sz="1140" b="1" dirty="0" smtClean="0">
                <a:solidFill>
                  <a:schemeClr val="bg1"/>
                </a:solidFill>
              </a:rPr>
              <a:t>In Central Africa, rainfall was above-average over many parts of DRC, Congo and CAR.  Rainfall was below-average over </a:t>
            </a:r>
            <a:r>
              <a:rPr lang="en-US" altLang="en-US" sz="1140" b="1" dirty="0" smtClean="0">
                <a:solidFill>
                  <a:schemeClr val="bg1"/>
                </a:solidFill>
              </a:rPr>
              <a:t>northeastern </a:t>
            </a:r>
            <a:r>
              <a:rPr lang="en-US" altLang="en-US" sz="1140" b="1" dirty="0" smtClean="0">
                <a:solidFill>
                  <a:schemeClr val="bg1"/>
                </a:solidFill>
              </a:rPr>
              <a:t>DRC and </a:t>
            </a:r>
            <a:r>
              <a:rPr lang="en-US" altLang="en-US" sz="1140" b="1" dirty="0" smtClean="0">
                <a:solidFill>
                  <a:schemeClr val="bg1"/>
                </a:solidFill>
              </a:rPr>
              <a:t>western CAR</a:t>
            </a:r>
            <a:r>
              <a:rPr lang="en-US" altLang="en-US" sz="1140" b="1" dirty="0" smtClean="0">
                <a:solidFill>
                  <a:schemeClr val="bg1"/>
                </a:solidFill>
              </a:rPr>
              <a:t>.  Below-average rains were also observed over the western areas of Gabon, Equatorial Guinea and southern Cameroon. In West Africa, rainfall was above-average over </a:t>
            </a:r>
            <a:r>
              <a:rPr lang="en-US" altLang="en-US" sz="1140" b="1" dirty="0" smtClean="0">
                <a:solidFill>
                  <a:schemeClr val="bg1"/>
                </a:solidFill>
              </a:rPr>
              <a:t>portions of </a:t>
            </a:r>
            <a:r>
              <a:rPr lang="en-US" altLang="en-US" sz="1140" b="1" dirty="0" smtClean="0">
                <a:solidFill>
                  <a:schemeClr val="bg1"/>
                </a:solidFill>
              </a:rPr>
              <a:t>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parts of </a:t>
            </a:r>
            <a:r>
              <a:rPr lang="en-US" altLang="en-US" sz="1140" b="1" dirty="0" smtClean="0">
                <a:solidFill>
                  <a:schemeClr val="bg1"/>
                </a:solidFill>
              </a:rPr>
              <a:t>Ethiopia</a:t>
            </a:r>
            <a:r>
              <a:rPr lang="en-US" altLang="en-US" sz="1140" b="1" dirty="0">
                <a:solidFill>
                  <a:schemeClr val="bg1"/>
                </a:solidFill>
              </a:rPr>
              <a:t>, </a:t>
            </a:r>
            <a:r>
              <a:rPr lang="en-US" altLang="en-US" sz="1140" b="1" dirty="0" smtClean="0">
                <a:solidFill>
                  <a:schemeClr val="bg1"/>
                </a:solidFill>
              </a:rPr>
              <a:t>southern South Sudan, Uganda</a:t>
            </a:r>
            <a:r>
              <a:rPr lang="en-US" altLang="en-US" sz="1140" b="1" dirty="0">
                <a:solidFill>
                  <a:schemeClr val="bg1"/>
                </a:solidFill>
              </a:rPr>
              <a:t>, Rwanda, Burundi, </a:t>
            </a:r>
            <a:r>
              <a:rPr lang="en-US" altLang="en-US" sz="1140" b="1" dirty="0" smtClean="0">
                <a:solidFill>
                  <a:schemeClr val="bg1"/>
                </a:solidFill>
              </a:rPr>
              <a:t>Kenya, and </a:t>
            </a:r>
            <a:r>
              <a:rPr lang="en-US" altLang="en-US" sz="1140" b="1" dirty="0" smtClean="0">
                <a:solidFill>
                  <a:schemeClr val="bg1"/>
                </a:solidFill>
              </a:rPr>
              <a:t>parts of </a:t>
            </a:r>
            <a:r>
              <a:rPr lang="en-US" altLang="en-US" sz="1140" b="1" dirty="0">
                <a:solidFill>
                  <a:schemeClr val="bg1"/>
                </a:solidFill>
              </a:rPr>
              <a:t>Tanzania. </a:t>
            </a:r>
            <a:r>
              <a:rPr lang="en-US" altLang="en-US" sz="1140" b="1" dirty="0" smtClean="0">
                <a:solidFill>
                  <a:schemeClr val="bg1"/>
                </a:solidFill>
              </a:rPr>
              <a:t>In contrast, rainfall </a:t>
            </a:r>
            <a:r>
              <a:rPr lang="en-US" altLang="en-US" sz="1140" b="1" dirty="0">
                <a:solidFill>
                  <a:schemeClr val="bg1"/>
                </a:solidFill>
              </a:rPr>
              <a:t>was above-average </a:t>
            </a:r>
            <a:r>
              <a:rPr lang="en-US" altLang="en-US" sz="1140" b="1" dirty="0" smtClean="0">
                <a:solidFill>
                  <a:schemeClr val="bg1"/>
                </a:solidFill>
              </a:rPr>
              <a:t>over central and southern  Tanzania. In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over </a:t>
            </a:r>
            <a:r>
              <a:rPr lang="en-US" altLang="en-US" sz="1140" b="1" dirty="0" smtClean="0">
                <a:solidFill>
                  <a:schemeClr val="bg1"/>
                </a:solidFill>
              </a:rPr>
              <a:t>eastern Zambia, Malawi, northern Mozambique, and portions of </a:t>
            </a:r>
            <a:r>
              <a:rPr lang="en-US" altLang="en-US" sz="1140" b="1" dirty="0" smtClean="0">
                <a:solidFill>
                  <a:schemeClr val="bg1"/>
                </a:solidFill>
              </a:rPr>
              <a:t>northern Madagascar</a:t>
            </a:r>
            <a:r>
              <a:rPr lang="en-US" altLang="en-US" sz="1140" b="1" dirty="0" smtClean="0">
                <a:solidFill>
                  <a:schemeClr val="bg1"/>
                </a:solidFill>
              </a:rPr>
              <a:t>. Rainfall was also above-average over local areas in Angola, Namibia, Botswana and Southern Africa. In contrast,  persistent </a:t>
            </a:r>
            <a:r>
              <a:rPr lang="en-US" altLang="en-US" sz="1140" b="1" dirty="0">
                <a:solidFill>
                  <a:schemeClr val="bg1"/>
                </a:solidFill>
              </a:rPr>
              <a:t>light rains </a:t>
            </a:r>
            <a:r>
              <a:rPr lang="en-US" altLang="en-US" sz="1140" b="1" dirty="0" smtClean="0">
                <a:solidFill>
                  <a:schemeClr val="bg1"/>
                </a:solidFill>
              </a:rPr>
              <a:t>sustained moisture </a:t>
            </a:r>
            <a:r>
              <a:rPr lang="en-US" altLang="en-US" sz="1140" b="1" dirty="0">
                <a:solidFill>
                  <a:schemeClr val="bg1"/>
                </a:solidFill>
              </a:rPr>
              <a:t>deficits </a:t>
            </a:r>
            <a:r>
              <a:rPr lang="en-US" altLang="en-US" sz="1140" b="1" dirty="0" smtClean="0">
                <a:solidFill>
                  <a:schemeClr val="bg1"/>
                </a:solidFill>
              </a:rPr>
              <a:t>over </a:t>
            </a:r>
            <a:r>
              <a:rPr lang="en-US" altLang="en-US" sz="1140" b="1" dirty="0" smtClean="0">
                <a:solidFill>
                  <a:schemeClr val="bg1"/>
                </a:solidFill>
              </a:rPr>
              <a:t>pockets </a:t>
            </a:r>
            <a:r>
              <a:rPr lang="en-US" altLang="en-US" sz="1140" b="1" dirty="0" smtClean="0">
                <a:solidFill>
                  <a:schemeClr val="bg1"/>
                </a:solidFill>
              </a:rPr>
              <a:t>of Angola, </a:t>
            </a:r>
            <a:r>
              <a:rPr lang="en-US" altLang="en-US" sz="1140" b="1" dirty="0" smtClean="0">
                <a:solidFill>
                  <a:schemeClr val="bg1"/>
                </a:solidFill>
              </a:rPr>
              <a:t>western </a:t>
            </a:r>
            <a:r>
              <a:rPr lang="en-US" altLang="en-US" sz="1140" b="1" dirty="0" smtClean="0">
                <a:solidFill>
                  <a:schemeClr val="bg1"/>
                </a:solidFill>
              </a:rPr>
              <a:t>Namibia, western Zambia, Botswana, Zimbabwe, portions of South Africa, southern Mozambique, and </a:t>
            </a:r>
            <a:r>
              <a:rPr lang="en-US" altLang="en-US" sz="1140" b="1" dirty="0" smtClean="0">
                <a:solidFill>
                  <a:schemeClr val="bg1"/>
                </a:solidFill>
              </a:rPr>
              <a:t>southern </a:t>
            </a:r>
            <a:r>
              <a:rPr lang="en-US" altLang="en-US" sz="1140" b="1" dirty="0" smtClean="0">
                <a:solidFill>
                  <a:schemeClr val="bg1"/>
                </a:solidFill>
              </a:rPr>
              <a:t>Madagascar. In Central Africa, rainfall was below-average over western Gabon and northeastern DRC. </a:t>
            </a:r>
            <a:r>
              <a:rPr lang="en-US" altLang="en-US" sz="1140" b="1" dirty="0" smtClean="0">
                <a:solidFill>
                  <a:schemeClr val="bg1"/>
                </a:solidFill>
              </a:rPr>
              <a:t>Rainfall was above-average over eastern Gabon, Congo, many parts of DRC, and CAR. In </a:t>
            </a:r>
            <a:r>
              <a:rPr lang="en-US" altLang="en-US" sz="1140" b="1" dirty="0" smtClean="0">
                <a:solidFill>
                  <a:schemeClr val="bg1"/>
                </a:solidFill>
              </a:rPr>
              <a:t>West Africa, </a:t>
            </a:r>
            <a:r>
              <a:rPr lang="en-US" altLang="en-US" sz="1140" b="1" dirty="0" smtClean="0">
                <a:solidFill>
                  <a:schemeClr val="bg1"/>
                </a:solidFill>
              </a:rPr>
              <a:t>rainfall </a:t>
            </a:r>
            <a:r>
              <a:rPr lang="en-US" altLang="en-US" sz="1140" b="1" dirty="0" smtClean="0">
                <a:solidFill>
                  <a:schemeClr val="bg1"/>
                </a:solidFill>
              </a:rPr>
              <a:t>was above-average over many places in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East Africa, rainfall was slightly below-average over parts of </a:t>
            </a:r>
            <a:r>
              <a:rPr lang="en-US" altLang="en-US" sz="1100" b="1" dirty="0" smtClean="0">
                <a:solidFill>
                  <a:schemeClr val="bg1"/>
                </a:solidFill>
              </a:rPr>
              <a:t>Ethiopia and Kenya. </a:t>
            </a:r>
            <a:r>
              <a:rPr lang="en-US" altLang="en-US" sz="1100" b="1" dirty="0" smtClean="0">
                <a:solidFill>
                  <a:schemeClr val="bg1"/>
                </a:solidFill>
              </a:rPr>
              <a:t>Rainfall was above-average over </a:t>
            </a:r>
            <a:r>
              <a:rPr lang="en-US" altLang="en-US" sz="1100" b="1" dirty="0" smtClean="0">
                <a:solidFill>
                  <a:schemeClr val="bg1"/>
                </a:solidFill>
              </a:rPr>
              <a:t>southern Uganda, and northern and eastern Tanzania.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rainfall was slightly above-average over parts of Angola, </a:t>
            </a:r>
            <a:r>
              <a:rPr lang="en-US" altLang="en-US" sz="1100" b="1" dirty="0" smtClean="0">
                <a:solidFill>
                  <a:schemeClr val="bg1"/>
                </a:solidFill>
              </a:rPr>
              <a:t>northwestern </a:t>
            </a:r>
            <a:r>
              <a:rPr lang="en-US" altLang="en-US" sz="1100" b="1" dirty="0" smtClean="0">
                <a:solidFill>
                  <a:schemeClr val="bg1"/>
                </a:solidFill>
              </a:rPr>
              <a:t>Namibia, </a:t>
            </a:r>
            <a:r>
              <a:rPr lang="en-US" altLang="en-US" sz="1100" b="1" dirty="0" smtClean="0">
                <a:solidFill>
                  <a:schemeClr val="bg1"/>
                </a:solidFill>
              </a:rPr>
              <a:t>and parts of western Botswana. Rainfall was slightly below-average over Zambia, much of Botswana, Zimbabwe, Mozambique, South Africa and Madagascar. </a:t>
            </a:r>
            <a:r>
              <a:rPr lang="en-US" altLang="en-US" sz="1100" b="1" dirty="0" smtClean="0">
                <a:solidFill>
                  <a:schemeClr val="bg1"/>
                </a:solidFill>
              </a:rPr>
              <a:t>In Central Africa rainfall was above-average over </a:t>
            </a:r>
            <a:r>
              <a:rPr lang="en-US" altLang="en-US" sz="1100" b="1" dirty="0" smtClean="0">
                <a:solidFill>
                  <a:schemeClr val="bg1"/>
                </a:solidFill>
              </a:rPr>
              <a:t>eastern Gabon</a:t>
            </a:r>
            <a:r>
              <a:rPr lang="en-US" altLang="en-US" sz="1100" b="1" dirty="0" smtClean="0">
                <a:solidFill>
                  <a:schemeClr val="bg1"/>
                </a:solidFill>
              </a:rPr>
              <a:t>, </a:t>
            </a:r>
            <a:r>
              <a:rPr lang="en-US" altLang="en-US" sz="1100" b="1" dirty="0" smtClean="0">
                <a:solidFill>
                  <a:schemeClr val="bg1"/>
                </a:solidFill>
              </a:rPr>
              <a:t>Congo and parts of DRC</a:t>
            </a:r>
            <a:r>
              <a:rPr lang="en-US" altLang="en-US" sz="1100" b="1" dirty="0" smtClean="0">
                <a:solidFill>
                  <a:schemeClr val="bg1"/>
                </a:solidFill>
              </a:rPr>
              <a:t>. </a:t>
            </a:r>
            <a:r>
              <a:rPr lang="en-US" altLang="en-US" sz="1100" b="1" dirty="0" smtClean="0">
                <a:solidFill>
                  <a:schemeClr val="bg1"/>
                </a:solidFill>
              </a:rPr>
              <a:t>Below-average rainfall was observed over western Gabon, and parts of central and northern DRC. In </a:t>
            </a:r>
            <a:r>
              <a:rPr lang="en-US" altLang="en-US" sz="1100" b="1" dirty="0" smtClean="0">
                <a:solidFill>
                  <a:schemeClr val="bg1"/>
                </a:solidFill>
              </a:rPr>
              <a:t>West Africa, </a:t>
            </a:r>
            <a:r>
              <a:rPr lang="en-US" altLang="en-US" sz="1100" b="1" dirty="0" smtClean="0">
                <a:solidFill>
                  <a:schemeClr val="bg1"/>
                </a:solidFill>
              </a:rPr>
              <a:t>below-average </a:t>
            </a:r>
            <a:r>
              <a:rPr lang="en-US" altLang="en-US" sz="1100" b="1" dirty="0" smtClean="0">
                <a:solidFill>
                  <a:schemeClr val="bg1"/>
                </a:solidFill>
              </a:rPr>
              <a:t>rainfall was observed over portions of the Gulf of Guinea countries.</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a:t>
            </a:r>
            <a:r>
              <a:rPr lang="en-US" altLang="en-US" sz="1200" b="1" dirty="0" smtClean="0">
                <a:solidFill>
                  <a:schemeClr val="bg1"/>
                </a:solidFill>
              </a:rPr>
              <a:t>offshore flow </a:t>
            </a:r>
            <a:r>
              <a:rPr lang="en-US" altLang="en-US" sz="1200" b="1" dirty="0" smtClean="0">
                <a:solidFill>
                  <a:schemeClr val="bg1"/>
                </a:solidFill>
              </a:rPr>
              <a:t>in the Gulf of Guinea and East Africa </a:t>
            </a:r>
            <a:r>
              <a:rPr lang="en-US" altLang="en-US" sz="1200" b="1" dirty="0" smtClean="0">
                <a:solidFill>
                  <a:schemeClr val="bg1"/>
                </a:solidFill>
              </a:rPr>
              <a:t>may </a:t>
            </a:r>
            <a:r>
              <a:rPr lang="en-US" altLang="en-US" sz="1200" b="1" dirty="0" smtClean="0">
                <a:solidFill>
                  <a:schemeClr val="bg1"/>
                </a:solidFill>
              </a:rPr>
              <a:t>have contributed to the observed </a:t>
            </a:r>
            <a:r>
              <a:rPr lang="en-US" altLang="en-US" sz="1200" b="1" dirty="0" smtClean="0">
                <a:solidFill>
                  <a:schemeClr val="bg1"/>
                </a:solidFill>
              </a:rPr>
              <a:t>suppressed </a:t>
            </a:r>
            <a:r>
              <a:rPr lang="en-US" altLang="en-US" sz="1200" b="1" dirty="0" smtClean="0">
                <a:solidFill>
                  <a:schemeClr val="bg1"/>
                </a:solidFill>
              </a:rPr>
              <a:t>rainfall in the </a:t>
            </a:r>
            <a:r>
              <a:rPr lang="en-US" altLang="en-US" sz="1200" b="1" dirty="0" smtClean="0">
                <a:solidFill>
                  <a:schemeClr val="bg1"/>
                </a:solidFill>
              </a:rPr>
              <a:t>regions.</a:t>
            </a:r>
            <a:endParaRPr lang="en-US" altLang="en-US" sz="1200" b="1" dirty="0">
              <a:solidFill>
                <a:schemeClr val="bg1"/>
              </a:solidFill>
            </a:endParaRPr>
          </a:p>
        </p:txBody>
      </p:sp>
      <p:sp>
        <p:nvSpPr>
          <p:cNvPr id="3" name="Oval 2"/>
          <p:cNvSpPr/>
          <p:nvPr/>
        </p:nvSpPr>
        <p:spPr bwMode="auto">
          <a:xfrm>
            <a:off x="1600199" y="2936360"/>
            <a:ext cx="914401" cy="6740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3352800" y="3135924"/>
            <a:ext cx="914401" cy="6740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918459" y="2057399"/>
            <a:ext cx="76201" cy="2057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930971" y="1983580"/>
            <a:ext cx="1017266" cy="175259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86200" y="1514794"/>
            <a:ext cx="2124074" cy="161606"/>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Congo </a:t>
            </a:r>
            <a:r>
              <a:rPr lang="en-US" altLang="en-US" sz="1200" b="1" dirty="0" smtClean="0">
                <a:solidFill>
                  <a:schemeClr val="bg1"/>
                </a:solidFill>
                <a:latin typeface="Arial" charset="0"/>
              </a:rPr>
              <a:t>(bottom left</a:t>
            </a:r>
            <a:r>
              <a:rPr lang="en-US" altLang="en-US" sz="1200" b="1" dirty="0" smtClean="0">
                <a:solidFill>
                  <a:schemeClr val="bg1"/>
                </a:solidFill>
                <a:latin typeface="Arial" charset="0"/>
              </a:rPr>
              <a:t>). </a:t>
            </a:r>
            <a:r>
              <a:rPr lang="en-US" altLang="en-US" sz="1200" b="1" dirty="0" smtClean="0">
                <a:solidFill>
                  <a:schemeClr val="bg1"/>
                </a:solidFill>
                <a:latin typeface="Arial" charset="0"/>
                <a:cs typeface="+mn-cs"/>
              </a:rPr>
              <a:t>Seasonal total rainfall remained below-average over portions of Ethiopia (top right</a:t>
            </a:r>
            <a:r>
              <a:rPr lang="en-US" altLang="en-US" sz="1200" b="1" dirty="0" smtClean="0">
                <a:solidFill>
                  <a:schemeClr val="bg1"/>
                </a:solidFill>
                <a:latin typeface="Arial" charset="0"/>
                <a:cs typeface="+mn-cs"/>
              </a:rPr>
              <a:t>) and Kenya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0"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07043" y="1524000"/>
            <a:ext cx="334873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13 </a:t>
            </a:r>
            <a:r>
              <a:rPr lang="en-US" altLang="en-US" b="1" dirty="0" smtClean="0">
                <a:solidFill>
                  <a:srgbClr val="FFFF00"/>
                </a:solidFill>
              </a:rPr>
              <a:t>- </a:t>
            </a:r>
            <a:r>
              <a:rPr lang="en-US" altLang="en-US" b="1" dirty="0" smtClean="0">
                <a:solidFill>
                  <a:srgbClr val="FFFF00"/>
                </a:solidFill>
              </a:rPr>
              <a:t>19 </a:t>
            </a:r>
            <a:r>
              <a:rPr lang="en-US" altLang="en-US" b="1" dirty="0" smtClean="0">
                <a:solidFill>
                  <a:srgbClr val="FFFF00"/>
                </a:solidFill>
              </a:rPr>
              <a:t>April,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Equatorial Guinea, </a:t>
            </a:r>
            <a:r>
              <a:rPr lang="en-US" altLang="en-US" sz="1200" b="1" dirty="0" smtClean="0">
                <a:solidFill>
                  <a:schemeClr val="bg1"/>
                </a:solidFill>
              </a:rPr>
              <a:t>Gabon</a:t>
            </a:r>
            <a:r>
              <a:rPr lang="en-US" altLang="en-US" sz="1200" b="1" dirty="0" smtClean="0">
                <a:solidFill>
                  <a:schemeClr val="bg1"/>
                </a:solidFill>
              </a:rPr>
              <a:t>, </a:t>
            </a:r>
            <a:r>
              <a:rPr lang="en-US" altLang="en-US" sz="1200" b="1" dirty="0" smtClean="0">
                <a:solidFill>
                  <a:schemeClr val="bg1"/>
                </a:solidFill>
              </a:rPr>
              <a:t>parts of eastern and southern DRC</a:t>
            </a:r>
            <a:r>
              <a:rPr lang="en-US" altLang="en-US" sz="1200" b="1" dirty="0" smtClean="0">
                <a:solidFill>
                  <a:schemeClr val="bg1"/>
                </a:solidFill>
              </a:rPr>
              <a:t>, Rwanda, Burundi, </a:t>
            </a:r>
            <a:r>
              <a:rPr lang="en-US" altLang="en-US" sz="1200" b="1" dirty="0" smtClean="0">
                <a:solidFill>
                  <a:schemeClr val="bg1"/>
                </a:solidFill>
              </a:rPr>
              <a:t>and much of Tanzania.</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1031581" y="1524000"/>
            <a:ext cx="3234925"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6 - 12 April, 2021</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188396</TotalTime>
  <Words>1267</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9517</cp:revision>
  <cp:lastPrinted>2018-07-09T15:13:07Z</cp:lastPrinted>
  <dcterms:created xsi:type="dcterms:W3CDTF">2001-08-31T10:39:36Z</dcterms:created>
  <dcterms:modified xsi:type="dcterms:W3CDTF">2021-04-05T14:22:07Z</dcterms:modified>
</cp:coreProperties>
</file>