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90813" autoAdjust="0"/>
  </p:normalViewPr>
  <p:slideViewPr>
    <p:cSldViewPr>
      <p:cViewPr>
        <p:scale>
          <a:sx n="70" d="100"/>
          <a:sy n="70" d="100"/>
        </p:scale>
        <p:origin x="1161"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4/12/2021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9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12 </a:t>
            </a:r>
            <a:r>
              <a:rPr lang="en-US" altLang="en-US" sz="2800" b="1" dirty="0" smtClean="0">
                <a:solidFill>
                  <a:schemeClr val="bg1"/>
                </a:solidFill>
              </a:rPr>
              <a:t>April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in East Africa, below-average rainfall was observed over many parts of Ethiopia, southern South Sudan, much of Kenya, and parts of Tanzania. In contrast, rainfall was above-average over Uganda, central and southern  Tanzania, and pockets of Kenya and Ethiopia. In southern Africa, moderate to heavy rains resulted in moisture surpluses over portions of Angola, Namibia, southwestern Botswana, and pockets of Southern Africa. Rainfall was also above-average over  eastern Zambia, Malawi, northern Mozambique, and pockets of northern Madagascar. In contrast,  persistent light rains sustained moisture deficits over pockets of Angola, western Namibia, southern Zambia, eastern Botswana, Zimbabwe, portions of South Africa, southern Mozambique, and parts of Madagascar. In Central Africa, rainfall was below-average over western Gabon and northeastern DRC. Rainfall was above-average over eastern Gabon, Congo, many parts of DRC, and CAR. In West Africa, rainfall was above-average over portions of the Gulf of Guinea countries.</a:t>
            </a: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 </a:t>
            </a:r>
            <a:r>
              <a:rPr lang="en-US" altLang="en-US" sz="1400" b="1" dirty="0">
                <a:solidFill>
                  <a:schemeClr val="bg1"/>
                </a:solidFill>
                <a:latin typeface="Arial" panose="020B0604020202020204" pitchFamily="34" charset="0"/>
                <a:cs typeface="Arial" panose="020B0604020202020204" pitchFamily="34" charset="0"/>
              </a:rPr>
              <a:t>in East Africa, rainfall was slightly below-average over parts of Ethiopia and northern Kenya. Rainfall was above-average over Uganda, western and southern Kenya, and northern Tanzania. In Central Africa rainfall was below-average over much of Gabon, Congo, CAR, and parts of northern DRC. In West Africa, above-average rainfall was observed over pockets of the Gulf of Guinea countries.</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and week-2, there is a moderate to high chance (over 70%) for rainfall to exceed 50 mm over </a:t>
            </a:r>
            <a:r>
              <a:rPr lang="en-US" altLang="en-US" sz="1400" b="1" dirty="0">
                <a:solidFill>
                  <a:schemeClr val="bg1"/>
                </a:solidFill>
                <a:latin typeface="Arial" panose="020B0604020202020204" pitchFamily="34" charset="0"/>
                <a:cs typeface="Arial" panose="020B0604020202020204" pitchFamily="34" charset="0"/>
              </a:rPr>
              <a:t>parts of southern Cameroon, Equatorial Guinea, Gabon, northern Angola, parts of southern and eastern DRC, Rwanda, Burundi, southern Uganda, much of Tanzania and parts of southern </a:t>
            </a:r>
            <a:r>
              <a:rPr lang="en-US" altLang="en-US" sz="1400" b="1" dirty="0" smtClean="0">
                <a:solidFill>
                  <a:schemeClr val="bg1"/>
                </a:solidFill>
                <a:latin typeface="Arial" panose="020B0604020202020204" pitchFamily="34" charset="0"/>
                <a:cs typeface="Arial" panose="020B0604020202020204" pitchFamily="34" charset="0"/>
              </a:rPr>
              <a:t>Ethiopia.</a:t>
            </a:r>
            <a:endParaRPr lang="en-US" altLang="en-US" sz="14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slightly below-average over parts of Ethiopia and northern Kenya. Rainfall was above-average over Uganda, western and southern Kenya, and northern Tanzania. In Central Africa rainfall was below-average over much of Gabon, Congo, CAR, and parts of northern DRC. In West Africa, above-average rainfall was observed over pockets of the Gulf of Guinea countries.</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parts of southern Cameroon, Equatorial Guinea, Gabon, northern Angola, parts of southern and eastern DRC, Rwanda, Burundi, southern Uganda, much of Tanzania and parts of southern Ethiopia.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East Africa, rainfall was below-average over </a:t>
            </a:r>
            <a:r>
              <a:rPr lang="en-US" altLang="en-US" sz="1140" b="1" dirty="0" smtClean="0">
                <a:solidFill>
                  <a:schemeClr val="bg1"/>
                </a:solidFill>
              </a:rPr>
              <a:t>many parts </a:t>
            </a:r>
            <a:r>
              <a:rPr lang="en-US" altLang="en-US" sz="1140" b="1" dirty="0">
                <a:solidFill>
                  <a:schemeClr val="bg1"/>
                </a:solidFill>
              </a:rPr>
              <a:t>of Ethiopia and Kenya. Rainfall was also below-average over much of South Sudan and northern Uganda.  Rainfall was above-average over </a:t>
            </a:r>
            <a:r>
              <a:rPr lang="en-US" altLang="en-US" sz="1140" b="1" dirty="0" smtClean="0">
                <a:solidFill>
                  <a:schemeClr val="bg1"/>
                </a:solidFill>
              </a:rPr>
              <a:t>southern </a:t>
            </a:r>
            <a:r>
              <a:rPr lang="en-US" altLang="en-US" sz="1140" b="1" dirty="0">
                <a:solidFill>
                  <a:schemeClr val="bg1"/>
                </a:solidFill>
              </a:rPr>
              <a:t>Uganda, Rwanda, Burundi and much of </a:t>
            </a:r>
            <a:r>
              <a:rPr lang="en-US" altLang="en-US" sz="1140" b="1" dirty="0" smtClean="0">
                <a:solidFill>
                  <a:schemeClr val="bg1"/>
                </a:solidFill>
              </a:rPr>
              <a:t>Tanzania, and pockets of western </a:t>
            </a:r>
            <a:r>
              <a:rPr lang="en-US" altLang="en-US" sz="1140" b="1" dirty="0" smtClean="0">
                <a:solidFill>
                  <a:schemeClr val="bg1"/>
                </a:solidFill>
              </a:rPr>
              <a:t>Ethiopia and southwestern Kenya.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a:t>
            </a:r>
            <a:r>
              <a:rPr lang="en-US" altLang="en-US" sz="1140" b="1" dirty="0" smtClean="0">
                <a:solidFill>
                  <a:schemeClr val="bg1"/>
                </a:solidFill>
              </a:rPr>
              <a:t>central and eastern Namibia and much of Botswana. Rainfall </a:t>
            </a:r>
            <a:r>
              <a:rPr lang="en-US" altLang="en-US" sz="1140" b="1" dirty="0">
                <a:solidFill>
                  <a:schemeClr val="bg1"/>
                </a:solidFill>
              </a:rPr>
              <a:t>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southeastern Angola, </a:t>
            </a:r>
            <a:r>
              <a:rPr lang="en-US" altLang="en-US" sz="1140" b="1" dirty="0" smtClean="0">
                <a:solidFill>
                  <a:schemeClr val="bg1"/>
                </a:solidFill>
              </a:rPr>
              <a:t>central and eastern Zambia</a:t>
            </a:r>
            <a:r>
              <a:rPr lang="en-US" altLang="en-US" sz="1140" b="1" dirty="0" smtClean="0">
                <a:solidFill>
                  <a:schemeClr val="bg1"/>
                </a:solidFill>
              </a:rPr>
              <a:t>, Malawi, Zimbabwe, much of Mozambique and South Africa, and Madagascar. Persistent </a:t>
            </a:r>
            <a:r>
              <a:rPr lang="en-US" altLang="en-US" sz="1140" b="1" dirty="0">
                <a:solidFill>
                  <a:schemeClr val="bg1"/>
                </a:solidFill>
              </a:rPr>
              <a:t>light </a:t>
            </a:r>
            <a:r>
              <a:rPr lang="en-US" altLang="en-US" sz="1140" b="1" dirty="0" smtClean="0">
                <a:solidFill>
                  <a:schemeClr val="bg1"/>
                </a:solidFill>
              </a:rPr>
              <a:t>rains resulted in moisture deficits over many parts of  Angola, and parts of western Namibia.  Rainfall was also below-average over </a:t>
            </a:r>
            <a:r>
              <a:rPr lang="en-US" altLang="en-US" sz="1140" b="1" dirty="0" smtClean="0">
                <a:solidFill>
                  <a:schemeClr val="bg1"/>
                </a:solidFill>
              </a:rPr>
              <a:t>western Zambia, pockets </a:t>
            </a:r>
            <a:r>
              <a:rPr lang="en-US" altLang="en-US" sz="1140" b="1" dirty="0" smtClean="0">
                <a:solidFill>
                  <a:schemeClr val="bg1"/>
                </a:solidFill>
              </a:rPr>
              <a:t>of Zimbabwe and </a:t>
            </a:r>
            <a:r>
              <a:rPr lang="en-US" altLang="en-US" sz="1140" b="1" dirty="0" smtClean="0">
                <a:solidFill>
                  <a:schemeClr val="bg1"/>
                </a:solidFill>
              </a:rPr>
              <a:t>eastern Madagascar, </a:t>
            </a:r>
            <a:r>
              <a:rPr lang="en-US" altLang="en-US" sz="1140" b="1" dirty="0" smtClean="0">
                <a:solidFill>
                  <a:schemeClr val="bg1"/>
                </a:solidFill>
              </a:rPr>
              <a:t>South Africa, and eastern Madagascar</a:t>
            </a:r>
            <a:r>
              <a:rPr lang="en-US" altLang="en-US" sz="1140" b="1" dirty="0">
                <a:solidFill>
                  <a:schemeClr val="bg1"/>
                </a:solidFill>
              </a:rPr>
              <a:t>. </a:t>
            </a:r>
            <a:r>
              <a:rPr lang="en-US" altLang="en-US" sz="1140" b="1" dirty="0" smtClean="0">
                <a:solidFill>
                  <a:schemeClr val="bg1"/>
                </a:solidFill>
              </a:rPr>
              <a:t>In Central Africa, rainfall was above-average over many parts of DRC, Congo and </a:t>
            </a:r>
            <a:r>
              <a:rPr lang="en-US" altLang="en-US" sz="1140" b="1" dirty="0" smtClean="0">
                <a:solidFill>
                  <a:schemeClr val="bg1"/>
                </a:solidFill>
              </a:rPr>
              <a:t>eastern CAR</a:t>
            </a:r>
            <a:r>
              <a:rPr lang="en-US" altLang="en-US" sz="1140" b="1" dirty="0" smtClean="0">
                <a:solidFill>
                  <a:schemeClr val="bg1"/>
                </a:solidFill>
              </a:rPr>
              <a:t>.  Rainfall was below-average over northeastern DRC and western CAR.  Below-average rains were also observed over the western areas of Gabon, Equatorial Guinea and southern Cameroon. In West Africa, rainfall was above-average over portions of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a:t>
            </a:r>
            <a:r>
              <a:rPr lang="en-US" altLang="en-US" sz="1140" b="1" dirty="0" smtClean="0">
                <a:solidFill>
                  <a:schemeClr val="bg1"/>
                </a:solidFill>
              </a:rPr>
              <a:t>many parts </a:t>
            </a:r>
            <a:r>
              <a:rPr lang="en-US" altLang="en-US" sz="1140" b="1" dirty="0">
                <a:solidFill>
                  <a:schemeClr val="bg1"/>
                </a:solidFill>
              </a:rPr>
              <a:t>of </a:t>
            </a:r>
            <a:r>
              <a:rPr lang="en-US" altLang="en-US" sz="1140" b="1" dirty="0" smtClean="0">
                <a:solidFill>
                  <a:schemeClr val="bg1"/>
                </a:solidFill>
              </a:rPr>
              <a:t>Ethiopia</a:t>
            </a:r>
            <a:r>
              <a:rPr lang="en-US" altLang="en-US" sz="1140" b="1" dirty="0">
                <a:solidFill>
                  <a:schemeClr val="bg1"/>
                </a:solidFill>
              </a:rPr>
              <a:t>, </a:t>
            </a:r>
            <a:r>
              <a:rPr lang="en-US" altLang="en-US" sz="1140" b="1" dirty="0" smtClean="0">
                <a:solidFill>
                  <a:schemeClr val="bg1"/>
                </a:solidFill>
              </a:rPr>
              <a:t>southern South Sudan</a:t>
            </a:r>
            <a:r>
              <a:rPr lang="en-US" altLang="en-US" sz="1140" b="1" dirty="0" smtClean="0">
                <a:solidFill>
                  <a:schemeClr val="bg1"/>
                </a:solidFill>
              </a:rPr>
              <a:t>, much of Kenya</a:t>
            </a:r>
            <a:r>
              <a:rPr lang="en-US" altLang="en-US" sz="1140" b="1" dirty="0" smtClean="0">
                <a:solidFill>
                  <a:schemeClr val="bg1"/>
                </a:solidFill>
              </a:rPr>
              <a:t>, and parts of </a:t>
            </a:r>
            <a:r>
              <a:rPr lang="en-US" altLang="en-US" sz="1140" b="1" dirty="0">
                <a:solidFill>
                  <a:schemeClr val="bg1"/>
                </a:solidFill>
              </a:rPr>
              <a:t>Tanzania. </a:t>
            </a:r>
            <a:r>
              <a:rPr lang="en-US" altLang="en-US" sz="1140" b="1" dirty="0" smtClean="0">
                <a:solidFill>
                  <a:schemeClr val="bg1"/>
                </a:solidFill>
              </a:rPr>
              <a:t>In contrast, rainfall </a:t>
            </a:r>
            <a:r>
              <a:rPr lang="en-US" altLang="en-US" sz="1140" b="1" dirty="0">
                <a:solidFill>
                  <a:schemeClr val="bg1"/>
                </a:solidFill>
              </a:rPr>
              <a:t>was above-average </a:t>
            </a:r>
            <a:r>
              <a:rPr lang="en-US" altLang="en-US" sz="1140" b="1" dirty="0" smtClean="0">
                <a:solidFill>
                  <a:schemeClr val="bg1"/>
                </a:solidFill>
              </a:rPr>
              <a:t>over </a:t>
            </a:r>
            <a:r>
              <a:rPr lang="en-US" altLang="en-US" sz="1140" b="1" dirty="0" smtClean="0">
                <a:solidFill>
                  <a:schemeClr val="bg1"/>
                </a:solidFill>
              </a:rPr>
              <a:t>Uganda, central </a:t>
            </a:r>
            <a:r>
              <a:rPr lang="en-US" altLang="en-US" sz="1140" b="1" dirty="0" smtClean="0">
                <a:solidFill>
                  <a:schemeClr val="bg1"/>
                </a:solidFill>
              </a:rPr>
              <a:t>and southern  </a:t>
            </a:r>
            <a:r>
              <a:rPr lang="en-US" altLang="en-US" sz="1140" b="1" dirty="0" smtClean="0">
                <a:solidFill>
                  <a:schemeClr val="bg1"/>
                </a:solidFill>
              </a:rPr>
              <a:t>Tanzania, and pockets of Kenya and Ethiopia.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a:t>
            </a:r>
            <a:r>
              <a:rPr lang="en-US" altLang="en-US" sz="1140" b="1" dirty="0">
                <a:solidFill>
                  <a:schemeClr val="bg1"/>
                </a:solidFill>
              </a:rPr>
              <a:t>over </a:t>
            </a:r>
            <a:r>
              <a:rPr lang="en-US" altLang="en-US" sz="1140" b="1" dirty="0" smtClean="0">
                <a:solidFill>
                  <a:schemeClr val="bg1"/>
                </a:solidFill>
              </a:rPr>
              <a:t>portions of Angola</a:t>
            </a:r>
            <a:r>
              <a:rPr lang="en-US" altLang="en-US" sz="1140" b="1" dirty="0">
                <a:solidFill>
                  <a:schemeClr val="bg1"/>
                </a:solidFill>
              </a:rPr>
              <a:t>, Namibia, </a:t>
            </a:r>
            <a:r>
              <a:rPr lang="en-US" altLang="en-US" sz="1140" b="1" dirty="0" smtClean="0">
                <a:solidFill>
                  <a:schemeClr val="bg1"/>
                </a:solidFill>
              </a:rPr>
              <a:t>southwestern Botswana, </a:t>
            </a:r>
            <a:r>
              <a:rPr lang="en-US" altLang="en-US" sz="1140" b="1" dirty="0">
                <a:solidFill>
                  <a:schemeClr val="bg1"/>
                </a:solidFill>
              </a:rPr>
              <a:t>and </a:t>
            </a:r>
            <a:r>
              <a:rPr lang="en-US" altLang="en-US" sz="1140" b="1" dirty="0" smtClean="0">
                <a:solidFill>
                  <a:schemeClr val="bg1"/>
                </a:solidFill>
              </a:rPr>
              <a:t>pockets of Southern Africa. Rainfall was also above-average over  </a:t>
            </a:r>
            <a:r>
              <a:rPr lang="en-US" altLang="en-US" sz="1140" b="1" dirty="0" smtClean="0">
                <a:solidFill>
                  <a:schemeClr val="bg1"/>
                </a:solidFill>
              </a:rPr>
              <a:t>eastern </a:t>
            </a:r>
            <a:r>
              <a:rPr lang="en-US" altLang="en-US" sz="1140" b="1" dirty="0" smtClean="0">
                <a:solidFill>
                  <a:schemeClr val="bg1"/>
                </a:solidFill>
              </a:rPr>
              <a:t>Zambia, </a:t>
            </a:r>
            <a:r>
              <a:rPr lang="en-US" altLang="en-US" sz="1140" b="1" dirty="0" smtClean="0">
                <a:solidFill>
                  <a:schemeClr val="bg1"/>
                </a:solidFill>
              </a:rPr>
              <a:t>Malawi, northern Mozambique, and </a:t>
            </a:r>
            <a:r>
              <a:rPr lang="en-US" altLang="en-US" sz="1140" b="1" dirty="0" smtClean="0">
                <a:solidFill>
                  <a:schemeClr val="bg1"/>
                </a:solidFill>
              </a:rPr>
              <a:t>pockets of northern Madagascar. In </a:t>
            </a:r>
            <a:r>
              <a:rPr lang="en-US" altLang="en-US" sz="1140" b="1" dirty="0" smtClean="0">
                <a:solidFill>
                  <a:schemeClr val="bg1"/>
                </a:solidFill>
              </a:rPr>
              <a:t>contrast,  persistent </a:t>
            </a:r>
            <a:r>
              <a:rPr lang="en-US" altLang="en-US" sz="1140" b="1" dirty="0">
                <a:solidFill>
                  <a:schemeClr val="bg1"/>
                </a:solidFill>
              </a:rPr>
              <a:t>light rains </a:t>
            </a:r>
            <a:r>
              <a:rPr lang="en-US" altLang="en-US" sz="1140" b="1" dirty="0" smtClean="0">
                <a:solidFill>
                  <a:schemeClr val="bg1"/>
                </a:solidFill>
              </a:rPr>
              <a:t>sustained moisture </a:t>
            </a:r>
            <a:r>
              <a:rPr lang="en-US" altLang="en-US" sz="1140" b="1" dirty="0">
                <a:solidFill>
                  <a:schemeClr val="bg1"/>
                </a:solidFill>
              </a:rPr>
              <a:t>deficits </a:t>
            </a:r>
            <a:r>
              <a:rPr lang="en-US" altLang="en-US" sz="1140" b="1" dirty="0" smtClean="0">
                <a:solidFill>
                  <a:schemeClr val="bg1"/>
                </a:solidFill>
              </a:rPr>
              <a:t>over pockets of Angola, </a:t>
            </a:r>
            <a:r>
              <a:rPr lang="en-US" altLang="en-US" sz="1140" b="1" dirty="0" smtClean="0">
                <a:solidFill>
                  <a:schemeClr val="bg1"/>
                </a:solidFill>
              </a:rPr>
              <a:t>western </a:t>
            </a:r>
            <a:r>
              <a:rPr lang="en-US" altLang="en-US" sz="1140" b="1" dirty="0" smtClean="0">
                <a:solidFill>
                  <a:schemeClr val="bg1"/>
                </a:solidFill>
              </a:rPr>
              <a:t>Namibia, </a:t>
            </a:r>
            <a:r>
              <a:rPr lang="en-US" altLang="en-US" sz="1140" b="1" dirty="0" smtClean="0">
                <a:solidFill>
                  <a:schemeClr val="bg1"/>
                </a:solidFill>
              </a:rPr>
              <a:t>southern </a:t>
            </a:r>
            <a:r>
              <a:rPr lang="en-US" altLang="en-US" sz="1140" b="1" dirty="0" smtClean="0">
                <a:solidFill>
                  <a:schemeClr val="bg1"/>
                </a:solidFill>
              </a:rPr>
              <a:t>Zambia, </a:t>
            </a:r>
            <a:r>
              <a:rPr lang="en-US" altLang="en-US" sz="1140" b="1" dirty="0" smtClean="0">
                <a:solidFill>
                  <a:schemeClr val="bg1"/>
                </a:solidFill>
              </a:rPr>
              <a:t>eastern Botswana</a:t>
            </a:r>
            <a:r>
              <a:rPr lang="en-US" altLang="en-US" sz="1140" b="1" dirty="0" smtClean="0">
                <a:solidFill>
                  <a:schemeClr val="bg1"/>
                </a:solidFill>
              </a:rPr>
              <a:t>, Zimbabwe, portions of South Africa, southern Mozambique, and </a:t>
            </a:r>
            <a:r>
              <a:rPr lang="en-US" altLang="en-US" sz="1140" b="1" dirty="0" smtClean="0">
                <a:solidFill>
                  <a:schemeClr val="bg1"/>
                </a:solidFill>
              </a:rPr>
              <a:t>parts of </a:t>
            </a:r>
            <a:r>
              <a:rPr lang="en-US" altLang="en-US" sz="1140" b="1" dirty="0" smtClean="0">
                <a:solidFill>
                  <a:schemeClr val="bg1"/>
                </a:solidFill>
              </a:rPr>
              <a:t>Madagascar. In Central Africa, rainfall was below-average over western Gabon and northeastern DRC. Rainfall was above-average over eastern Gabon, Congo, many parts of DRC, and CAR. In West Africa, rainfall was above-average over </a:t>
            </a:r>
            <a:r>
              <a:rPr lang="en-US" altLang="en-US" sz="1140" b="1" dirty="0" smtClean="0">
                <a:solidFill>
                  <a:schemeClr val="bg1"/>
                </a:solidFill>
              </a:rPr>
              <a:t>portions of </a:t>
            </a:r>
            <a:r>
              <a:rPr lang="en-US" altLang="en-US" sz="1140" b="1" dirty="0" smtClean="0">
                <a:solidFill>
                  <a:schemeClr val="bg1"/>
                </a:solidFill>
              </a:rPr>
              <a:t>the Gulf of Guinea countries</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7017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East Africa, rainfall was slightly below-average over parts of Ethiopia and </a:t>
            </a:r>
            <a:r>
              <a:rPr lang="en-US" altLang="en-US" sz="1100" b="1" dirty="0" smtClean="0">
                <a:solidFill>
                  <a:schemeClr val="bg1"/>
                </a:solidFill>
              </a:rPr>
              <a:t>northern Kenya</a:t>
            </a:r>
            <a:r>
              <a:rPr lang="en-US" altLang="en-US" sz="1100" b="1" dirty="0" smtClean="0">
                <a:solidFill>
                  <a:schemeClr val="bg1"/>
                </a:solidFill>
              </a:rPr>
              <a:t>. Rainfall was above-average over </a:t>
            </a:r>
            <a:r>
              <a:rPr lang="en-US" altLang="en-US" sz="1100" b="1" dirty="0" smtClean="0">
                <a:solidFill>
                  <a:schemeClr val="bg1"/>
                </a:solidFill>
              </a:rPr>
              <a:t>Uganda</a:t>
            </a:r>
            <a:r>
              <a:rPr lang="en-US" altLang="en-US" sz="1100" b="1" dirty="0" smtClean="0">
                <a:solidFill>
                  <a:schemeClr val="bg1"/>
                </a:solidFill>
              </a:rPr>
              <a:t>, </a:t>
            </a:r>
            <a:r>
              <a:rPr lang="en-US" altLang="en-US" sz="1100" b="1" dirty="0" smtClean="0">
                <a:solidFill>
                  <a:schemeClr val="bg1"/>
                </a:solidFill>
              </a:rPr>
              <a:t>western and southern Kenya, and </a:t>
            </a:r>
            <a:r>
              <a:rPr lang="en-US" altLang="en-US" sz="1100" b="1" dirty="0" smtClean="0">
                <a:solidFill>
                  <a:schemeClr val="bg1"/>
                </a:solidFill>
              </a:rPr>
              <a:t>northern </a:t>
            </a:r>
            <a:r>
              <a:rPr lang="en-US" altLang="en-US" sz="1100" b="1" dirty="0" smtClean="0">
                <a:solidFill>
                  <a:schemeClr val="bg1"/>
                </a:solidFill>
              </a:rPr>
              <a:t>Tanzania</a:t>
            </a:r>
            <a:r>
              <a:rPr lang="en-US" altLang="en-US" sz="1100" b="1" dirty="0" smtClean="0">
                <a:solidFill>
                  <a:schemeClr val="bg1"/>
                </a:solidFill>
              </a:rPr>
              <a:t>. </a:t>
            </a:r>
            <a:r>
              <a:rPr lang="en-US" altLang="en-US" sz="1100" b="1" dirty="0" smtClean="0">
                <a:solidFill>
                  <a:schemeClr val="bg1"/>
                </a:solidFill>
              </a:rPr>
              <a:t>In </a:t>
            </a:r>
            <a:r>
              <a:rPr lang="en-US" altLang="en-US" sz="1100" b="1" dirty="0" smtClean="0">
                <a:solidFill>
                  <a:schemeClr val="bg1"/>
                </a:solidFill>
              </a:rPr>
              <a:t>Central Africa rainfall was </a:t>
            </a:r>
            <a:r>
              <a:rPr lang="en-US" altLang="en-US" sz="1100" b="1" dirty="0" smtClean="0">
                <a:solidFill>
                  <a:schemeClr val="bg1"/>
                </a:solidFill>
              </a:rPr>
              <a:t>below-average </a:t>
            </a:r>
            <a:r>
              <a:rPr lang="en-US" altLang="en-US" sz="1100" b="1" dirty="0" smtClean="0">
                <a:solidFill>
                  <a:schemeClr val="bg1"/>
                </a:solidFill>
              </a:rPr>
              <a:t>over </a:t>
            </a:r>
            <a:r>
              <a:rPr lang="en-US" altLang="en-US" sz="1100" b="1" dirty="0" smtClean="0">
                <a:solidFill>
                  <a:schemeClr val="bg1"/>
                </a:solidFill>
              </a:rPr>
              <a:t>much of Gabon</a:t>
            </a:r>
            <a:r>
              <a:rPr lang="en-US" altLang="en-US" sz="1100" b="1" dirty="0" smtClean="0">
                <a:solidFill>
                  <a:schemeClr val="bg1"/>
                </a:solidFill>
              </a:rPr>
              <a:t>, </a:t>
            </a:r>
            <a:r>
              <a:rPr lang="en-US" altLang="en-US" sz="1100" b="1" dirty="0" smtClean="0">
                <a:solidFill>
                  <a:schemeClr val="bg1"/>
                </a:solidFill>
              </a:rPr>
              <a:t>Congo, CAR, and parts </a:t>
            </a:r>
            <a:r>
              <a:rPr lang="en-US" altLang="en-US" sz="1100" b="1" dirty="0" smtClean="0">
                <a:solidFill>
                  <a:schemeClr val="bg1"/>
                </a:solidFill>
              </a:rPr>
              <a:t>of </a:t>
            </a:r>
            <a:r>
              <a:rPr lang="en-US" altLang="en-US" sz="1100" b="1" dirty="0" smtClean="0">
                <a:solidFill>
                  <a:schemeClr val="bg1"/>
                </a:solidFill>
              </a:rPr>
              <a:t>northern DRC. </a:t>
            </a:r>
            <a:r>
              <a:rPr lang="en-US" altLang="en-US" sz="1100" b="1" dirty="0" smtClean="0">
                <a:solidFill>
                  <a:schemeClr val="bg1"/>
                </a:solidFill>
              </a:rPr>
              <a:t>In West Africa, </a:t>
            </a:r>
            <a:r>
              <a:rPr lang="en-US" altLang="en-US" sz="1100" b="1" dirty="0" smtClean="0">
                <a:solidFill>
                  <a:schemeClr val="bg1"/>
                </a:solidFill>
              </a:rPr>
              <a:t>above-average </a:t>
            </a:r>
            <a:r>
              <a:rPr lang="en-US" altLang="en-US" sz="1100" b="1" dirty="0" smtClean="0">
                <a:solidFill>
                  <a:schemeClr val="bg1"/>
                </a:solidFill>
              </a:rPr>
              <a:t>rainfall was observed over </a:t>
            </a:r>
            <a:r>
              <a:rPr lang="en-US" altLang="en-US" sz="1100" b="1" dirty="0" smtClean="0">
                <a:solidFill>
                  <a:schemeClr val="bg1"/>
                </a:solidFill>
              </a:rPr>
              <a:t>pockets </a:t>
            </a:r>
            <a:r>
              <a:rPr lang="en-US" altLang="en-US" sz="1100" b="1" dirty="0" smtClean="0">
                <a:solidFill>
                  <a:schemeClr val="bg1"/>
                </a:solidFill>
              </a:rPr>
              <a:t>of the Gulf of Guinea countries.</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a:t>
            </a:r>
            <a:r>
              <a:rPr lang="en-US" altLang="en-US" sz="1200" b="1" dirty="0" smtClean="0">
                <a:solidFill>
                  <a:schemeClr val="bg1"/>
                </a:solidFill>
              </a:rPr>
              <a:t>onshore was observed in the Gulf of Guinea and coastal East Africa regions.</a:t>
            </a:r>
            <a:endParaRPr lang="en-US" altLang="en-US" sz="1200" b="1" dirty="0">
              <a:solidFill>
                <a:schemeClr val="bg1"/>
              </a:solidFill>
            </a:endParaRPr>
          </a:p>
        </p:txBody>
      </p:sp>
      <p:sp>
        <p:nvSpPr>
          <p:cNvPr id="3" name="Oval 2"/>
          <p:cNvSpPr/>
          <p:nvPr/>
        </p:nvSpPr>
        <p:spPr bwMode="auto">
          <a:xfrm>
            <a:off x="1066801" y="2936360"/>
            <a:ext cx="1447800" cy="6740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3352800" y="3352800"/>
            <a:ext cx="925773"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81200" y="1676400"/>
            <a:ext cx="152400" cy="19050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969009"/>
            <a:ext cx="1371600" cy="182879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86200" y="1514794"/>
            <a:ext cx="2124074" cy="1616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Cote d’Ivoire </a:t>
            </a:r>
            <a:r>
              <a:rPr lang="en-US" altLang="en-US" sz="1200" b="1" dirty="0" smtClean="0">
                <a:solidFill>
                  <a:schemeClr val="bg1"/>
                </a:solidFill>
                <a:latin typeface="Arial" charset="0"/>
              </a:rPr>
              <a:t>(bottom left). </a:t>
            </a:r>
            <a:r>
              <a:rPr lang="en-US" altLang="en-US" sz="1200" b="1" dirty="0" smtClean="0">
                <a:solidFill>
                  <a:schemeClr val="bg1"/>
                </a:solidFill>
                <a:latin typeface="Arial" charset="0"/>
              </a:rPr>
              <a:t>Moderate to locally heavy rainfall helped to reduce rainfall deficits over parts of western Kenya (bottom right). </a:t>
            </a:r>
            <a:r>
              <a:rPr lang="en-US" altLang="en-US" sz="1200" b="1" dirty="0" smtClean="0">
                <a:solidFill>
                  <a:schemeClr val="bg1"/>
                </a:solidFill>
                <a:latin typeface="Arial" charset="0"/>
                <a:cs typeface="+mn-cs"/>
              </a:rPr>
              <a:t>Seasonal </a:t>
            </a:r>
            <a:r>
              <a:rPr lang="en-US" altLang="en-US" sz="1200" b="1" dirty="0" smtClean="0">
                <a:solidFill>
                  <a:schemeClr val="bg1"/>
                </a:solidFill>
                <a:latin typeface="Arial" charset="0"/>
                <a:cs typeface="+mn-cs"/>
              </a:rPr>
              <a:t>total rainfall remained below-average over portions of Ethiopia (top right</a:t>
            </a:r>
            <a:r>
              <a:rPr lang="en-US" altLang="en-US" sz="1200" b="1" dirty="0" smtClean="0">
                <a:solidFill>
                  <a:schemeClr val="bg1"/>
                </a:solidFill>
                <a:latin typeface="Arial" charset="0"/>
                <a:cs typeface="+mn-cs"/>
              </a:rPr>
              <a:t>). </a:t>
            </a:r>
            <a:endParaRPr lang="en-US" altLang="en-US" sz="1200" b="1" dirty="0">
              <a:solidFill>
                <a:schemeClr val="bg1"/>
              </a:solidFill>
              <a:latin typeface="Arial" charset="0"/>
              <a:cs typeface="+mn-cs"/>
            </a:endParaRPr>
          </a:p>
        </p:txBody>
      </p:sp>
      <p:pic>
        <p:nvPicPr>
          <p:cNvPr id="3" name="Picture 2" descr="https://www.cpc.ncep.noaa.gov/products/international/africa_rfe/africa_rfe_90day_ptts_Soubre_CoteDIvoir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rfe/africa_rfe_90day_ptts_Kitale_Keny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rfe/africa_rfe_90day_ptts_Awasa_Ethiopi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66928"/>
            <a:ext cx="3385893"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07043" y="1524000"/>
            <a:ext cx="334873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20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April,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parts of southern Cameroon, Equatorial Guinea, Gabon, northern Angola, parts of southern and eastern DRC, Rwanda, Burundi, southern Uganda, much of Tanzania and parts of </a:t>
            </a:r>
            <a:r>
              <a:rPr lang="en-US" altLang="en-US" sz="1200" b="1" dirty="0">
                <a:solidFill>
                  <a:schemeClr val="bg1"/>
                </a:solidFill>
              </a:rPr>
              <a:t>southern Ethiopia. For week-2 (right panel), the chance for rainfall to exceed 50 mm is mostly confined to </a:t>
            </a:r>
            <a:r>
              <a:rPr lang="en-US" altLang="en-US" sz="1200" b="1" dirty="0" smtClean="0">
                <a:solidFill>
                  <a:schemeClr val="bg1"/>
                </a:solidFill>
              </a:rPr>
              <a:t>parts of Cameroon, Gabon, Rwanda, Burundi, and pockets of southern Ethiopia and eastern DRC.</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974675" y="1524000"/>
            <a:ext cx="334873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13 - 19 April, 2021</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188590</TotalTime>
  <Words>1229</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9526</cp:revision>
  <cp:lastPrinted>2018-07-09T15:13:07Z</cp:lastPrinted>
  <dcterms:created xsi:type="dcterms:W3CDTF">2001-08-31T10:39:36Z</dcterms:created>
  <dcterms:modified xsi:type="dcterms:W3CDTF">2021-04-12T14:36:42Z</dcterms:modified>
</cp:coreProperties>
</file>