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7" autoAdjust="0"/>
    <p:restoredTop sz="90813" autoAdjust="0"/>
  </p:normalViewPr>
  <p:slideViewPr>
    <p:cSldViewPr>
      <p:cViewPr varScale="1">
        <p:scale>
          <a:sx n="63" d="100"/>
          <a:sy n="63" d="100"/>
        </p:scale>
        <p:origin x="1371"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4/26/2021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023"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26 </a:t>
            </a:r>
            <a:r>
              <a:rPr lang="en-US" altLang="en-US" sz="2800" b="1" dirty="0" smtClean="0">
                <a:solidFill>
                  <a:schemeClr val="bg1"/>
                </a:solidFill>
              </a:rPr>
              <a:t>April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6019800"/>
          </a:xfrm>
        </p:spPr>
        <p:txBody>
          <a:bodyPr/>
          <a:lstStyle/>
          <a:p>
            <a:pPr algn="just"/>
            <a:r>
              <a:rPr lang="en-US" altLang="en-US" sz="1380" b="1" dirty="0">
                <a:solidFill>
                  <a:schemeClr val="bg1"/>
                </a:solidFill>
                <a:latin typeface="Arial" panose="020B0604020202020204" pitchFamily="34" charset="0"/>
                <a:cs typeface="Arial" panose="020B0604020202020204" pitchFamily="34" charset="0"/>
              </a:rPr>
              <a:t>During the past 30 </a:t>
            </a:r>
            <a:r>
              <a:rPr lang="en-US" altLang="en-US" sz="1380" b="1" dirty="0" smtClean="0">
                <a:solidFill>
                  <a:schemeClr val="bg1"/>
                </a:solidFill>
                <a:latin typeface="Arial" panose="020B0604020202020204" pitchFamily="34" charset="0"/>
                <a:cs typeface="Arial" panose="020B0604020202020204" pitchFamily="34" charset="0"/>
              </a:rPr>
              <a:t>to 90 days</a:t>
            </a:r>
            <a:r>
              <a:rPr lang="en-US" altLang="en-US" sz="1380" b="1" dirty="0">
                <a:solidFill>
                  <a:schemeClr val="bg1"/>
                </a:solidFill>
                <a:latin typeface="Arial" panose="020B0604020202020204" pitchFamily="34" charset="0"/>
                <a:cs typeface="Arial" panose="020B0604020202020204" pitchFamily="34" charset="0"/>
              </a:rPr>
              <a:t>, </a:t>
            </a:r>
            <a:r>
              <a:rPr lang="en-US" altLang="en-US" sz="1380" b="1" dirty="0">
                <a:solidFill>
                  <a:schemeClr val="bg1"/>
                </a:solidFill>
                <a:latin typeface="Arial" panose="020B0604020202020204" pitchFamily="34" charset="0"/>
                <a:cs typeface="Arial" panose="020B0604020202020204" pitchFamily="34" charset="0"/>
              </a:rPr>
              <a:t>in East Africa, below-average rainfall was observed over eastern and southern Ethiopia, South Sudan, many parts of Kenya, and southern Somalia. In contrast, rainfall was above-average over much of Uganda and Tanzania, and pockets of Kenya and Ethiopia. In Central Africa, rainfall was below-average over portions of Gabon and CAR, central Congo, northern DRC. Rainfall was above-average over pockets of Gabon, northern and southern Congo, central and southern DRC, and pockets of CAR. In West Africa, rainfall was above-average over portions of the Gulf of Guinea countries. Below-average rainfall was observed over parts of Cote d’Ivoire, much of Ghana, Togo, Benin, and central and northern Nigeria. In southern Africa, rainfall was below-average over much of Southern Africa. Below-average rainfall was observed over northern Malawi and northeastern Madagascar. </a:t>
            </a:r>
          </a:p>
          <a:p>
            <a:pPr algn="just"/>
            <a:endParaRPr lang="en-US" altLang="en-US" sz="1380" b="1" dirty="0" smtClean="0">
              <a:solidFill>
                <a:schemeClr val="bg1"/>
              </a:solidFill>
              <a:latin typeface="Arial" panose="020B0604020202020204" pitchFamily="34" charset="0"/>
              <a:cs typeface="Arial" panose="020B0604020202020204" pitchFamily="34" charset="0"/>
            </a:endParaRPr>
          </a:p>
          <a:p>
            <a:pPr algn="just"/>
            <a:r>
              <a:rPr lang="en-US" altLang="en-US" sz="1380" b="1" dirty="0">
                <a:solidFill>
                  <a:schemeClr val="bg1"/>
                </a:solidFill>
                <a:latin typeface="Arial" panose="020B0604020202020204" pitchFamily="34" charset="0"/>
                <a:cs typeface="Arial" panose="020B0604020202020204" pitchFamily="34" charset="0"/>
              </a:rPr>
              <a:t>During the past 7 days, in East Africa, rainfall was above-average over parts of western and southern Ethiopia, northern South Sudan, and pockets of Kenya and northern Tanzania. Below-average rainfall was observed over pockets of southern and eastern Ethiopia, southern South Sudan, Uganda, northwestern Kenya and parts of central and eastern Tanzania. In Central Africa, rainfall was above-average over much of Equatorial Guinea, Gabon, Congo, CAR, and parts of western DRC. Below-average rainfall was observed over parts of northeastern DRC. In West Africa, above-average rainfall was observed over parts of Liberia, Cote d’Ivoire, southern Ghana, southern Togo, southern Benin, and southwestern Nigeria. Below-average rainfall was observed over pockets of Cote d’Ivoire and Ghana, central and eastern Nigeria and Cameroon.</a:t>
            </a:r>
          </a:p>
          <a:p>
            <a:pPr algn="just"/>
            <a:endParaRPr lang="en-US" altLang="en-US" sz="1380" b="1" dirty="0">
              <a:solidFill>
                <a:schemeClr val="bg1"/>
              </a:solidFill>
              <a:latin typeface="Arial" panose="020B0604020202020204" pitchFamily="34" charset="0"/>
              <a:cs typeface="Arial" panose="020B0604020202020204" pitchFamily="34" charset="0"/>
            </a:endParaRPr>
          </a:p>
          <a:p>
            <a:pPr algn="just"/>
            <a:r>
              <a:rPr lang="en-US" altLang="en-US" sz="1380" b="1" dirty="0" smtClean="0">
                <a:solidFill>
                  <a:schemeClr val="bg1"/>
                </a:solidFill>
                <a:latin typeface="Arial" panose="020B0604020202020204" pitchFamily="34" charset="0"/>
                <a:cs typeface="Arial" panose="020B0604020202020204" pitchFamily="34" charset="0"/>
              </a:rPr>
              <a:t>For </a:t>
            </a:r>
            <a:r>
              <a:rPr lang="en-US" altLang="en-US" sz="1380" b="1" dirty="0">
                <a:solidFill>
                  <a:schemeClr val="bg1"/>
                </a:solidFill>
                <a:latin typeface="Arial" panose="020B0604020202020204" pitchFamily="34" charset="0"/>
                <a:cs typeface="Arial" panose="020B0604020202020204" pitchFamily="34" charset="0"/>
              </a:rPr>
              <a:t>week-1 and week-2, there is a moderate to high chance (over 70%) for rainfall to exceed 50 mm </a:t>
            </a:r>
            <a:r>
              <a:rPr lang="en-US" altLang="en-US" sz="1380" b="1" dirty="0">
                <a:solidFill>
                  <a:schemeClr val="bg1"/>
                </a:solidFill>
                <a:latin typeface="Arial" panose="020B0604020202020204" pitchFamily="34" charset="0"/>
                <a:cs typeface="Arial" panose="020B0604020202020204" pitchFamily="34" charset="0"/>
              </a:rPr>
              <a:t>over southern Cameroon, Equatorial Guinea, Gabon, southern Congo, northern Angola, parts of southern and eastern DRC, Rwanda, Burundi, Uganda, portions of Tanzania, and many parts of Ethiopia and northern Somalia.</a:t>
            </a:r>
            <a:endParaRPr lang="en-US" altLang="en-US" sz="138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East Africa, rainfall was above-average over parts of western and southern Ethiopia, northern South Sudan, and pockets of Kenya and northern Tanzania. Below-average rainfall was observed over pockets of southern and eastern Ethiopia, southern South Sudan, Uganda, northwestern Kenya and parts of central and eastern Tanzania. In Central Africa, rainfall was above-average over much of Equatorial Guinea, Gabon, Congo, CAR, and parts of western DRC. Below-average rainfall was observed over parts of northeastern DRC. In West Africa, above-average rainfall was observed over parts of Liberia, Cote d’Ivoire, southern Ghana, southern Togo, southern Benin, and southwestern Nigeria. Below-average rainfall was observed over pockets of Cote d’Ivoire and Ghana, central and eastern Nigeria and Cameroon.</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and week-2, there is a moderate to high chance (over 70%) for rainfall to exceed 50 mm over southern Cameroon, Equatorial Guinea, Gabon, southern Congo, northern Angola, parts of southern and eastern DRC, Rwanda, Burundi, Uganda, portions of Tanzania, and many parts of Ethiopia and northern Somalia.</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88744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rainfall was below-average over </a:t>
            </a:r>
            <a:r>
              <a:rPr lang="en-US" altLang="en-US" sz="1080" b="1" dirty="0" smtClean="0">
                <a:solidFill>
                  <a:schemeClr val="bg1"/>
                </a:solidFill>
              </a:rPr>
              <a:t>many parts </a:t>
            </a:r>
            <a:r>
              <a:rPr lang="en-US" altLang="en-US" sz="1080" b="1" dirty="0">
                <a:solidFill>
                  <a:schemeClr val="bg1"/>
                </a:solidFill>
              </a:rPr>
              <a:t>of Ethiopia and </a:t>
            </a:r>
            <a:r>
              <a:rPr lang="en-US" altLang="en-US" sz="1080" b="1" dirty="0" smtClean="0">
                <a:solidFill>
                  <a:schemeClr val="bg1"/>
                </a:solidFill>
              </a:rPr>
              <a:t>Kenya, and southern Somalia. </a:t>
            </a:r>
            <a:r>
              <a:rPr lang="en-US" altLang="en-US" sz="1080" b="1" dirty="0">
                <a:solidFill>
                  <a:schemeClr val="bg1"/>
                </a:solidFill>
              </a:rPr>
              <a:t>Rainfall was also below-average over much of South Sudan and northern Uganda. </a:t>
            </a:r>
            <a:r>
              <a:rPr lang="en-US" altLang="en-US" sz="1080" b="1" dirty="0" smtClean="0">
                <a:solidFill>
                  <a:schemeClr val="bg1"/>
                </a:solidFill>
              </a:rPr>
              <a:t> Above-average rainfall was observed </a:t>
            </a:r>
            <a:r>
              <a:rPr lang="en-US" altLang="en-US" sz="1080" b="1" dirty="0">
                <a:solidFill>
                  <a:schemeClr val="bg1"/>
                </a:solidFill>
              </a:rPr>
              <a:t>over </a:t>
            </a:r>
            <a:r>
              <a:rPr lang="en-US" altLang="en-US" sz="1080" b="1" dirty="0" smtClean="0">
                <a:solidFill>
                  <a:schemeClr val="bg1"/>
                </a:solidFill>
              </a:rPr>
              <a:t>southern </a:t>
            </a:r>
            <a:r>
              <a:rPr lang="en-US" altLang="en-US" sz="1080" b="1" dirty="0">
                <a:solidFill>
                  <a:schemeClr val="bg1"/>
                </a:solidFill>
              </a:rPr>
              <a:t>Uganda, Rwanda, Burundi and much of </a:t>
            </a:r>
            <a:r>
              <a:rPr lang="en-US" altLang="en-US" sz="1080" b="1" dirty="0" smtClean="0">
                <a:solidFill>
                  <a:schemeClr val="bg1"/>
                </a:solidFill>
              </a:rPr>
              <a:t>Tanzania, and pockets of western Ethiopia and southwestern Kenya. In </a:t>
            </a:r>
            <a:r>
              <a:rPr lang="en-US" altLang="en-US" sz="1080" b="1" dirty="0">
                <a:solidFill>
                  <a:schemeClr val="bg1"/>
                </a:solidFill>
              </a:rPr>
              <a:t>southern Africa, </a:t>
            </a:r>
            <a:r>
              <a:rPr lang="en-US" altLang="en-US" sz="1080" b="1" dirty="0" smtClean="0">
                <a:solidFill>
                  <a:schemeClr val="bg1"/>
                </a:solidFill>
              </a:rPr>
              <a:t>above-average rainfall was observed over northeastern and eastern Namibia, </a:t>
            </a:r>
            <a:r>
              <a:rPr lang="en-US" altLang="en-US" sz="1080" b="1" dirty="0" smtClean="0">
                <a:solidFill>
                  <a:schemeClr val="bg1"/>
                </a:solidFill>
              </a:rPr>
              <a:t>and much of Botswana. Rainfall </a:t>
            </a:r>
            <a:r>
              <a:rPr lang="en-US" altLang="en-US" sz="1080" b="1" dirty="0">
                <a:solidFill>
                  <a:schemeClr val="bg1"/>
                </a:solidFill>
              </a:rPr>
              <a:t>was also </a:t>
            </a:r>
            <a:r>
              <a:rPr lang="en-US" altLang="en-US" sz="1080" b="1" dirty="0" smtClean="0">
                <a:solidFill>
                  <a:schemeClr val="bg1"/>
                </a:solidFill>
              </a:rPr>
              <a:t>above-average </a:t>
            </a:r>
            <a:r>
              <a:rPr lang="en-US" altLang="en-US" sz="1080" b="1" dirty="0">
                <a:solidFill>
                  <a:schemeClr val="bg1"/>
                </a:solidFill>
              </a:rPr>
              <a:t>over </a:t>
            </a:r>
            <a:r>
              <a:rPr lang="en-US" altLang="en-US" sz="1080" b="1" dirty="0" smtClean="0">
                <a:solidFill>
                  <a:schemeClr val="bg1"/>
                </a:solidFill>
              </a:rPr>
              <a:t>central and eastern Zambia, Malawi, southern Zimbabwe, </a:t>
            </a:r>
            <a:r>
              <a:rPr lang="en-US" altLang="en-US" sz="1080" b="1" dirty="0" smtClean="0">
                <a:solidFill>
                  <a:schemeClr val="bg1"/>
                </a:solidFill>
              </a:rPr>
              <a:t>northern and southern Mozambique, northern </a:t>
            </a:r>
            <a:r>
              <a:rPr lang="en-US" altLang="en-US" sz="1080" b="1" dirty="0" smtClean="0">
                <a:solidFill>
                  <a:schemeClr val="bg1"/>
                </a:solidFill>
              </a:rPr>
              <a:t>South Africa, and many parts of Madagascar. Persistent </a:t>
            </a:r>
            <a:r>
              <a:rPr lang="en-US" altLang="en-US" sz="1080" b="1" dirty="0">
                <a:solidFill>
                  <a:schemeClr val="bg1"/>
                </a:solidFill>
              </a:rPr>
              <a:t>light </a:t>
            </a:r>
            <a:r>
              <a:rPr lang="en-US" altLang="en-US" sz="1080" b="1" dirty="0" smtClean="0">
                <a:solidFill>
                  <a:schemeClr val="bg1"/>
                </a:solidFill>
              </a:rPr>
              <a:t>rains resulted in moisture deficits over </a:t>
            </a:r>
            <a:r>
              <a:rPr lang="en-US" altLang="en-US" sz="1080" b="1" dirty="0" smtClean="0">
                <a:solidFill>
                  <a:schemeClr val="bg1"/>
                </a:solidFill>
              </a:rPr>
              <a:t>much </a:t>
            </a:r>
            <a:r>
              <a:rPr lang="en-US" altLang="en-US" sz="1080" b="1" dirty="0" smtClean="0">
                <a:solidFill>
                  <a:schemeClr val="bg1"/>
                </a:solidFill>
              </a:rPr>
              <a:t>of </a:t>
            </a:r>
            <a:r>
              <a:rPr lang="en-US" altLang="en-US" sz="1080" b="1" dirty="0" smtClean="0">
                <a:solidFill>
                  <a:schemeClr val="bg1"/>
                </a:solidFill>
              </a:rPr>
              <a:t>Angola, </a:t>
            </a:r>
            <a:r>
              <a:rPr lang="en-US" altLang="en-US" sz="1080" b="1" dirty="0" smtClean="0">
                <a:solidFill>
                  <a:schemeClr val="bg1"/>
                </a:solidFill>
              </a:rPr>
              <a:t>and </a:t>
            </a:r>
            <a:r>
              <a:rPr lang="en-US" altLang="en-US" sz="1080" b="1" dirty="0" smtClean="0">
                <a:solidFill>
                  <a:schemeClr val="bg1"/>
                </a:solidFill>
              </a:rPr>
              <a:t> </a:t>
            </a:r>
            <a:r>
              <a:rPr lang="en-US" altLang="en-US" sz="1080" b="1" dirty="0" smtClean="0">
                <a:solidFill>
                  <a:schemeClr val="bg1"/>
                </a:solidFill>
              </a:rPr>
              <a:t>western </a:t>
            </a:r>
            <a:r>
              <a:rPr lang="en-US" altLang="en-US" sz="1080" b="1" dirty="0" smtClean="0">
                <a:solidFill>
                  <a:schemeClr val="bg1"/>
                </a:solidFill>
              </a:rPr>
              <a:t>and southern Namibia</a:t>
            </a:r>
            <a:r>
              <a:rPr lang="en-US" altLang="en-US" sz="1080" b="1" dirty="0" smtClean="0">
                <a:solidFill>
                  <a:schemeClr val="bg1"/>
                </a:solidFill>
              </a:rPr>
              <a:t>.  Rainfall was also below-average over western Zambia, western and northern Zimbabwe, parts of eastern Madagascar, </a:t>
            </a:r>
            <a:r>
              <a:rPr lang="en-US" altLang="en-US" sz="1080" b="1" dirty="0" smtClean="0">
                <a:solidFill>
                  <a:schemeClr val="bg1"/>
                </a:solidFill>
              </a:rPr>
              <a:t>and western </a:t>
            </a:r>
            <a:r>
              <a:rPr lang="en-US" altLang="en-US" sz="1080" b="1" dirty="0" smtClean="0">
                <a:solidFill>
                  <a:schemeClr val="bg1"/>
                </a:solidFill>
              </a:rPr>
              <a:t>and southern South </a:t>
            </a:r>
            <a:r>
              <a:rPr lang="en-US" altLang="en-US" sz="1080" b="1" dirty="0" smtClean="0">
                <a:solidFill>
                  <a:schemeClr val="bg1"/>
                </a:solidFill>
              </a:rPr>
              <a:t>Africa. </a:t>
            </a:r>
            <a:r>
              <a:rPr lang="en-US" altLang="en-US" sz="1080" b="1" dirty="0" smtClean="0">
                <a:solidFill>
                  <a:schemeClr val="bg1"/>
                </a:solidFill>
              </a:rPr>
              <a:t>In Central Africa, rainfall was above-average over many parts of DRC, </a:t>
            </a:r>
            <a:r>
              <a:rPr lang="en-US" altLang="en-US" sz="1080" b="1" dirty="0" smtClean="0">
                <a:solidFill>
                  <a:schemeClr val="bg1"/>
                </a:solidFill>
              </a:rPr>
              <a:t>eastern Gabon, Congo, </a:t>
            </a:r>
            <a:r>
              <a:rPr lang="en-US" altLang="en-US" sz="1080" b="1" dirty="0" smtClean="0">
                <a:solidFill>
                  <a:schemeClr val="bg1"/>
                </a:solidFill>
              </a:rPr>
              <a:t>and eastern CAR.  Rainfall was below-average over parts of </a:t>
            </a:r>
            <a:r>
              <a:rPr lang="en-US" altLang="en-US" sz="1080" b="1" dirty="0" smtClean="0">
                <a:solidFill>
                  <a:schemeClr val="bg1"/>
                </a:solidFill>
              </a:rPr>
              <a:t>northern and northeastern DRC, </a:t>
            </a:r>
            <a:r>
              <a:rPr lang="en-US" altLang="en-US" sz="1080" b="1" dirty="0" smtClean="0">
                <a:solidFill>
                  <a:schemeClr val="bg1"/>
                </a:solidFill>
              </a:rPr>
              <a:t>and western CAR.  Below-average rains were also observed over the western areas of Gabon, Equatorial Guinea, the far northern Congo, and southern Cameroon. In West Africa, rainfall was above-average over portions of the Gulf of Guinea countries. Below-average rainfall was observed over northern </a:t>
            </a:r>
            <a:r>
              <a:rPr lang="en-US" altLang="en-US" sz="1080" b="1" dirty="0" smtClean="0">
                <a:solidFill>
                  <a:schemeClr val="bg1"/>
                </a:solidFill>
              </a:rPr>
              <a:t>Ghana, parts of Burkina Faso, and central and northern </a:t>
            </a:r>
            <a:r>
              <a:rPr lang="en-US" altLang="en-US" sz="1080" b="1" dirty="0" smtClean="0">
                <a:solidFill>
                  <a:schemeClr val="bg1"/>
                </a:solidFill>
              </a:rPr>
              <a:t>Nigeria.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below-average </a:t>
            </a:r>
            <a:r>
              <a:rPr lang="en-US" altLang="en-US" sz="1140" b="1" dirty="0">
                <a:solidFill>
                  <a:schemeClr val="bg1"/>
                </a:solidFill>
              </a:rPr>
              <a:t>rainfall was observed over </a:t>
            </a:r>
            <a:r>
              <a:rPr lang="en-US" altLang="en-US" sz="1140" b="1" dirty="0" smtClean="0">
                <a:solidFill>
                  <a:schemeClr val="bg1"/>
                </a:solidFill>
              </a:rPr>
              <a:t>eastern and southern Ethiopia</a:t>
            </a:r>
            <a:r>
              <a:rPr lang="en-US" altLang="en-US" sz="1140" b="1" dirty="0">
                <a:solidFill>
                  <a:schemeClr val="bg1"/>
                </a:solidFill>
              </a:rPr>
              <a:t>, </a:t>
            </a:r>
            <a:r>
              <a:rPr lang="en-US" altLang="en-US" sz="1140" b="1" dirty="0" smtClean="0">
                <a:solidFill>
                  <a:schemeClr val="bg1"/>
                </a:solidFill>
              </a:rPr>
              <a:t>South </a:t>
            </a:r>
            <a:r>
              <a:rPr lang="en-US" altLang="en-US" sz="1140" b="1" dirty="0" smtClean="0">
                <a:solidFill>
                  <a:schemeClr val="bg1"/>
                </a:solidFill>
              </a:rPr>
              <a:t>Sudan, </a:t>
            </a:r>
            <a:r>
              <a:rPr lang="en-US" altLang="en-US" sz="1140" b="1" dirty="0" smtClean="0">
                <a:solidFill>
                  <a:schemeClr val="bg1"/>
                </a:solidFill>
              </a:rPr>
              <a:t>many parts of</a:t>
            </a:r>
            <a:r>
              <a:rPr lang="en-US" altLang="en-US" sz="1140" b="1" dirty="0" smtClean="0">
                <a:solidFill>
                  <a:schemeClr val="bg1"/>
                </a:solidFill>
              </a:rPr>
              <a:t> </a:t>
            </a:r>
            <a:r>
              <a:rPr lang="en-US" altLang="en-US" sz="1140" b="1" dirty="0" smtClean="0">
                <a:solidFill>
                  <a:schemeClr val="bg1"/>
                </a:solidFill>
              </a:rPr>
              <a:t>Kenya, and southern Somalia. In contrast, rainfall </a:t>
            </a:r>
            <a:r>
              <a:rPr lang="en-US" altLang="en-US" sz="1140" b="1" dirty="0">
                <a:solidFill>
                  <a:schemeClr val="bg1"/>
                </a:solidFill>
              </a:rPr>
              <a:t>was above-average </a:t>
            </a:r>
            <a:r>
              <a:rPr lang="en-US" altLang="en-US" sz="1140" b="1" dirty="0" smtClean="0">
                <a:solidFill>
                  <a:schemeClr val="bg1"/>
                </a:solidFill>
              </a:rPr>
              <a:t>over much of Uganda and Tanzania, and pockets of </a:t>
            </a:r>
            <a:r>
              <a:rPr lang="en-US" altLang="en-US" sz="1140" b="1" dirty="0" smtClean="0">
                <a:solidFill>
                  <a:schemeClr val="bg1"/>
                </a:solidFill>
              </a:rPr>
              <a:t>Kenya </a:t>
            </a:r>
            <a:r>
              <a:rPr lang="en-US" altLang="en-US" sz="1140" b="1" dirty="0" smtClean="0">
                <a:solidFill>
                  <a:schemeClr val="bg1"/>
                </a:solidFill>
              </a:rPr>
              <a:t>and Ethiopia. </a:t>
            </a:r>
            <a:r>
              <a:rPr lang="en-US" altLang="en-US" sz="1140" b="1" dirty="0">
                <a:solidFill>
                  <a:schemeClr val="bg1"/>
                </a:solidFill>
              </a:rPr>
              <a:t>In Central Africa, rainfall was below-average over </a:t>
            </a:r>
            <a:r>
              <a:rPr lang="en-US" altLang="en-US" sz="1140" b="1" dirty="0" smtClean="0">
                <a:solidFill>
                  <a:schemeClr val="bg1"/>
                </a:solidFill>
              </a:rPr>
              <a:t>portions of Gabon and CAR, central Congo, northern </a:t>
            </a:r>
            <a:r>
              <a:rPr lang="en-US" altLang="en-US" sz="1140" b="1" dirty="0">
                <a:solidFill>
                  <a:schemeClr val="bg1"/>
                </a:solidFill>
              </a:rPr>
              <a:t>DRC. Rainfall was above-average over </a:t>
            </a:r>
            <a:r>
              <a:rPr lang="en-US" altLang="en-US" sz="1140" b="1" dirty="0" smtClean="0">
                <a:solidFill>
                  <a:schemeClr val="bg1"/>
                </a:solidFill>
              </a:rPr>
              <a:t>pockets of </a:t>
            </a:r>
            <a:r>
              <a:rPr lang="en-US" altLang="en-US" sz="1140" b="1" dirty="0">
                <a:solidFill>
                  <a:schemeClr val="bg1"/>
                </a:solidFill>
              </a:rPr>
              <a:t>Gabon, </a:t>
            </a:r>
            <a:r>
              <a:rPr lang="en-US" altLang="en-US" sz="1140" b="1" dirty="0" smtClean="0">
                <a:solidFill>
                  <a:schemeClr val="bg1"/>
                </a:solidFill>
              </a:rPr>
              <a:t>northern and southern Congo</a:t>
            </a:r>
            <a:r>
              <a:rPr lang="en-US" altLang="en-US" sz="1140" b="1" dirty="0">
                <a:solidFill>
                  <a:schemeClr val="bg1"/>
                </a:solidFill>
              </a:rPr>
              <a:t>, </a:t>
            </a:r>
            <a:r>
              <a:rPr lang="en-US" altLang="en-US" sz="1140" b="1" dirty="0" smtClean="0">
                <a:solidFill>
                  <a:schemeClr val="bg1"/>
                </a:solidFill>
              </a:rPr>
              <a:t>central and southern </a:t>
            </a:r>
            <a:r>
              <a:rPr lang="en-US" altLang="en-US" sz="1140" b="1" dirty="0">
                <a:solidFill>
                  <a:schemeClr val="bg1"/>
                </a:solidFill>
              </a:rPr>
              <a:t>DRC, and </a:t>
            </a:r>
            <a:r>
              <a:rPr lang="en-US" altLang="en-US" sz="1140" b="1" dirty="0" smtClean="0">
                <a:solidFill>
                  <a:schemeClr val="bg1"/>
                </a:solidFill>
              </a:rPr>
              <a:t>pockets of </a:t>
            </a:r>
            <a:r>
              <a:rPr lang="en-US" altLang="en-US" sz="1140" b="1" dirty="0">
                <a:solidFill>
                  <a:schemeClr val="bg1"/>
                </a:solidFill>
              </a:rPr>
              <a:t>CAR. In West Africa, rainfall was above-average over </a:t>
            </a:r>
            <a:r>
              <a:rPr lang="en-US" altLang="en-US" sz="1140" b="1" dirty="0" smtClean="0">
                <a:solidFill>
                  <a:schemeClr val="bg1"/>
                </a:solidFill>
              </a:rPr>
              <a:t>portions of the Gulf </a:t>
            </a:r>
            <a:r>
              <a:rPr lang="en-US" altLang="en-US" sz="1140" b="1" dirty="0">
                <a:solidFill>
                  <a:schemeClr val="bg1"/>
                </a:solidFill>
              </a:rPr>
              <a:t>of Guinea countries. Below-average rainfall was observed over </a:t>
            </a:r>
            <a:r>
              <a:rPr lang="en-US" altLang="en-US" sz="1140" b="1" dirty="0" smtClean="0">
                <a:solidFill>
                  <a:schemeClr val="bg1"/>
                </a:solidFill>
              </a:rPr>
              <a:t>parts of Cote d’Ivoire, much </a:t>
            </a:r>
            <a:r>
              <a:rPr lang="en-US" altLang="en-US" sz="1140" b="1" dirty="0">
                <a:solidFill>
                  <a:schemeClr val="bg1"/>
                </a:solidFill>
              </a:rPr>
              <a:t>of </a:t>
            </a:r>
            <a:r>
              <a:rPr lang="en-US" altLang="en-US" sz="1140" b="1" dirty="0" smtClean="0">
                <a:solidFill>
                  <a:schemeClr val="bg1"/>
                </a:solidFill>
              </a:rPr>
              <a:t>Ghana, Togo, Benin, and central and northern Nigeria. </a:t>
            </a:r>
            <a:r>
              <a:rPr lang="en-US" altLang="en-US" sz="1140" b="1" dirty="0" smtClean="0">
                <a:solidFill>
                  <a:schemeClr val="bg1"/>
                </a:solidFill>
              </a:rPr>
              <a:t>In </a:t>
            </a:r>
            <a:r>
              <a:rPr lang="en-US" altLang="en-US" sz="1140" b="1" dirty="0">
                <a:solidFill>
                  <a:schemeClr val="bg1"/>
                </a:solidFill>
              </a:rPr>
              <a:t>southern Africa, </a:t>
            </a:r>
            <a:r>
              <a:rPr lang="en-US" altLang="en-US" sz="1140" b="1" dirty="0" smtClean="0">
                <a:solidFill>
                  <a:schemeClr val="bg1"/>
                </a:solidFill>
              </a:rPr>
              <a:t>rainfall was below-average over much of Southern Africa. Below-average rainfall was observed over northern Malawi and northeastern Madagascar.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over parts of western and southern Ethiopia, northern South Sudan, and pockets of Kenya and northern Tanzania. Below-average rainfall was observed over pockets of southern and eastern Ethiopia, southern South Sudan, Uganda, northwestern Kenya and parts of central and eastern Tanzania. </a:t>
            </a:r>
            <a:r>
              <a:rPr lang="en-US" altLang="en-US" sz="1100" b="1" dirty="0">
                <a:solidFill>
                  <a:schemeClr val="bg1"/>
                </a:solidFill>
              </a:rPr>
              <a:t>In Central Africa, rainfall was </a:t>
            </a:r>
            <a:r>
              <a:rPr lang="en-US" altLang="en-US" sz="1100" b="1" dirty="0" smtClean="0">
                <a:solidFill>
                  <a:schemeClr val="bg1"/>
                </a:solidFill>
              </a:rPr>
              <a:t>above-average </a:t>
            </a:r>
            <a:r>
              <a:rPr lang="en-US" altLang="en-US" sz="1100" b="1" dirty="0">
                <a:solidFill>
                  <a:schemeClr val="bg1"/>
                </a:solidFill>
              </a:rPr>
              <a:t>over much of </a:t>
            </a:r>
            <a:r>
              <a:rPr lang="en-US" altLang="en-US" sz="1100" b="1" dirty="0" smtClean="0">
                <a:solidFill>
                  <a:schemeClr val="bg1"/>
                </a:solidFill>
              </a:rPr>
              <a:t>Equatorial Guinea, Gabon</a:t>
            </a:r>
            <a:r>
              <a:rPr lang="en-US" altLang="en-US" sz="1100" b="1" dirty="0">
                <a:solidFill>
                  <a:schemeClr val="bg1"/>
                </a:solidFill>
              </a:rPr>
              <a:t>, Congo, CAR, and parts of </a:t>
            </a:r>
            <a:r>
              <a:rPr lang="en-US" altLang="en-US" sz="1100" b="1" dirty="0" smtClean="0">
                <a:solidFill>
                  <a:schemeClr val="bg1"/>
                </a:solidFill>
              </a:rPr>
              <a:t>western DRC</a:t>
            </a:r>
            <a:r>
              <a:rPr lang="en-US" altLang="en-US" sz="1100" b="1" dirty="0">
                <a:solidFill>
                  <a:schemeClr val="bg1"/>
                </a:solidFill>
              </a:rPr>
              <a:t>. </a:t>
            </a:r>
            <a:r>
              <a:rPr lang="en-US" altLang="en-US" sz="1100" b="1" dirty="0" smtClean="0">
                <a:solidFill>
                  <a:schemeClr val="bg1"/>
                </a:solidFill>
              </a:rPr>
              <a:t>Below-average </a:t>
            </a:r>
            <a:r>
              <a:rPr lang="en-US" altLang="en-US" sz="1100" b="1" dirty="0">
                <a:solidFill>
                  <a:schemeClr val="bg1"/>
                </a:solidFill>
              </a:rPr>
              <a:t>rainfall was observed over parts of </a:t>
            </a:r>
            <a:r>
              <a:rPr lang="en-US" altLang="en-US" sz="1100" b="1" dirty="0" smtClean="0">
                <a:solidFill>
                  <a:schemeClr val="bg1"/>
                </a:solidFill>
              </a:rPr>
              <a:t>northeastern </a:t>
            </a:r>
            <a:r>
              <a:rPr lang="en-US" altLang="en-US" sz="1100" b="1" dirty="0">
                <a:solidFill>
                  <a:schemeClr val="bg1"/>
                </a:solidFill>
              </a:rPr>
              <a:t>DRC. In West Africa, above-average rainfall was observed over </a:t>
            </a:r>
            <a:r>
              <a:rPr lang="en-US" altLang="en-US" sz="1100" b="1" dirty="0" smtClean="0">
                <a:solidFill>
                  <a:schemeClr val="bg1"/>
                </a:solidFill>
              </a:rPr>
              <a:t>parts of Liberia, Cote d’Ivoire, southern Ghana, southern Togo, southern Benin, and southwestern Nigeria. Below-average rainfall was observed over pockets of Cote d’Ivoire and Ghana, central and eastern Nigeria and Cameroon.</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onshore was observed in the Gulf of Guinea and coastal East Africa regions.</a:t>
            </a:r>
            <a:endParaRPr lang="en-US" altLang="en-US" sz="1200" b="1" dirty="0">
              <a:solidFill>
                <a:schemeClr val="bg1"/>
              </a:solidFill>
            </a:endParaRPr>
          </a:p>
        </p:txBody>
      </p:sp>
      <p:sp>
        <p:nvSpPr>
          <p:cNvPr id="3" name="Oval 2"/>
          <p:cNvSpPr/>
          <p:nvPr/>
        </p:nvSpPr>
        <p:spPr bwMode="auto">
          <a:xfrm>
            <a:off x="838200" y="2819400"/>
            <a:ext cx="2057400" cy="762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3276600" y="2819400"/>
            <a:ext cx="1066800" cy="990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516505" y="1676400"/>
            <a:ext cx="152400" cy="19050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810000" y="1969009"/>
            <a:ext cx="1371600" cy="182879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886200" y="1514794"/>
            <a:ext cx="2124074" cy="161606"/>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southern Nigeria (bottom left). </a:t>
            </a:r>
            <a:r>
              <a:rPr lang="en-US" altLang="en-US" sz="1200" b="1" dirty="0" smtClean="0">
                <a:solidFill>
                  <a:schemeClr val="bg1"/>
                </a:solidFill>
                <a:latin typeface="Arial" charset="0"/>
                <a:cs typeface="+mn-cs"/>
              </a:rPr>
              <a:t>Seasonal total rainfall remained below-average over portions of Ethiopia (top right) and Kenya (bottom right). </a:t>
            </a:r>
            <a:endParaRPr lang="en-US" altLang="en-US" sz="1200" b="1" dirty="0">
              <a:solidFill>
                <a:schemeClr val="bg1"/>
              </a:solidFill>
              <a:latin typeface="Arial" charset="0"/>
              <a:cs typeface="+mn-cs"/>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2" cy="26334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76800" y="3462528"/>
            <a:ext cx="3385892" cy="263347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2" cy="263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45323" y="1524000"/>
            <a:ext cx="3272179"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04 - 10 </a:t>
            </a:r>
            <a:r>
              <a:rPr lang="en-US" altLang="en-US" b="1" dirty="0" smtClean="0">
                <a:solidFill>
                  <a:srgbClr val="FFFF00"/>
                </a:solidFill>
              </a:rPr>
              <a:t>May,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118186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southern</a:t>
            </a:r>
            <a:r>
              <a:rPr lang="en-US" altLang="en-US" sz="1200" b="1" dirty="0" smtClean="0">
                <a:solidFill>
                  <a:schemeClr val="bg1"/>
                </a:solidFill>
              </a:rPr>
              <a:t> </a:t>
            </a:r>
            <a:r>
              <a:rPr lang="en-US" altLang="en-US" sz="1200" b="1" dirty="0" smtClean="0">
                <a:solidFill>
                  <a:schemeClr val="bg1"/>
                </a:solidFill>
              </a:rPr>
              <a:t>Cameroon, Equatorial Guinea, Gabon, southern Congo, northern Angola, parts of southern and eastern DRC, Rwanda, Burundi, </a:t>
            </a:r>
            <a:r>
              <a:rPr lang="en-US" altLang="en-US" sz="1200" b="1" dirty="0" smtClean="0">
                <a:solidFill>
                  <a:schemeClr val="bg1"/>
                </a:solidFill>
              </a:rPr>
              <a:t>Uganda</a:t>
            </a:r>
            <a:r>
              <a:rPr lang="en-US" altLang="en-US" sz="1200" b="1" dirty="0" smtClean="0">
                <a:solidFill>
                  <a:schemeClr val="bg1"/>
                </a:solidFill>
              </a:rPr>
              <a:t>, portions of Tanzania, and </a:t>
            </a:r>
            <a:r>
              <a:rPr lang="en-US" altLang="en-US" sz="1200" b="1" dirty="0" smtClean="0">
                <a:solidFill>
                  <a:schemeClr val="bg1"/>
                </a:solidFill>
              </a:rPr>
              <a:t>many parts of </a:t>
            </a:r>
            <a:r>
              <a:rPr lang="en-US" altLang="en-US" sz="1200" b="1" dirty="0" smtClean="0">
                <a:solidFill>
                  <a:schemeClr val="bg1"/>
                </a:solidFill>
              </a:rPr>
              <a:t>Ethiopia and </a:t>
            </a:r>
            <a:r>
              <a:rPr lang="en-US" altLang="en-US" sz="1200" b="1" dirty="0" smtClean="0">
                <a:solidFill>
                  <a:schemeClr val="bg1"/>
                </a:solidFill>
              </a:rPr>
              <a:t>northern </a:t>
            </a:r>
            <a:r>
              <a:rPr lang="en-US" altLang="en-US" sz="1200" b="1" dirty="0" smtClean="0">
                <a:solidFill>
                  <a:schemeClr val="bg1"/>
                </a:solidFill>
              </a:rPr>
              <a:t>Somalia. </a:t>
            </a:r>
            <a:r>
              <a:rPr lang="en-US" altLang="en-US" sz="1200" b="1" dirty="0">
                <a:solidFill>
                  <a:schemeClr val="bg1"/>
                </a:solidFill>
              </a:rPr>
              <a:t>For week-2 (right panel), the chance for rainfall to exceed 50 mm is mostly confined to </a:t>
            </a:r>
            <a:r>
              <a:rPr lang="en-US" altLang="en-US" sz="1200" b="1" dirty="0" smtClean="0">
                <a:solidFill>
                  <a:schemeClr val="bg1"/>
                </a:solidFill>
              </a:rPr>
              <a:t>parts of Cameroon, Gabon, </a:t>
            </a:r>
            <a:r>
              <a:rPr lang="en-US" altLang="en-US" sz="1200" b="1" dirty="0" smtClean="0">
                <a:solidFill>
                  <a:schemeClr val="bg1"/>
                </a:solidFill>
              </a:rPr>
              <a:t>Congo, the far western and eastern DRC</a:t>
            </a:r>
            <a:r>
              <a:rPr lang="en-US" altLang="en-US" sz="1200" b="1" dirty="0" smtClean="0">
                <a:solidFill>
                  <a:schemeClr val="bg1"/>
                </a:solidFill>
              </a:rPr>
              <a:t>, Rwanda, Burundi, </a:t>
            </a:r>
            <a:r>
              <a:rPr lang="en-US" altLang="en-US" sz="1200" b="1" dirty="0" smtClean="0">
                <a:solidFill>
                  <a:schemeClr val="bg1"/>
                </a:solidFill>
              </a:rPr>
              <a:t>Ethiopia</a:t>
            </a:r>
            <a:r>
              <a:rPr lang="en-US" altLang="en-US" sz="1200" b="1" dirty="0" smtClean="0">
                <a:solidFill>
                  <a:schemeClr val="bg1"/>
                </a:solidFill>
              </a:rPr>
              <a:t>, and </a:t>
            </a:r>
            <a:r>
              <a:rPr lang="en-US" altLang="en-US" sz="1200" b="1" dirty="0" smtClean="0">
                <a:solidFill>
                  <a:schemeClr val="bg1"/>
                </a:solidFill>
              </a:rPr>
              <a:t>northwestern </a:t>
            </a:r>
            <a:r>
              <a:rPr lang="en-US" altLang="en-US" sz="1200" b="1" dirty="0" smtClean="0">
                <a:solidFill>
                  <a:schemeClr val="bg1"/>
                </a:solidFill>
              </a:rPr>
              <a:t>Tanzania.</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753877" y="1524000"/>
            <a:ext cx="379033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27 April - 03 May, 2021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188999</TotalTime>
  <Words>1427</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9551</cp:revision>
  <cp:lastPrinted>2018-07-09T15:13:07Z</cp:lastPrinted>
  <dcterms:created xsi:type="dcterms:W3CDTF">2001-08-31T10:39:36Z</dcterms:created>
  <dcterms:modified xsi:type="dcterms:W3CDTF">2021-04-26T15:17:02Z</dcterms:modified>
</cp:coreProperties>
</file>