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70" autoAdjust="0"/>
    <p:restoredTop sz="90813" autoAdjust="0"/>
  </p:normalViewPr>
  <p:slideViewPr>
    <p:cSldViewPr>
      <p:cViewPr varScale="1">
        <p:scale>
          <a:sx n="63" d="100"/>
          <a:sy n="63" d="100"/>
        </p:scale>
        <p:origin x="705"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5/24/2021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083"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24 May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25 </a:t>
            </a:r>
            <a:r>
              <a:rPr lang="en-US" altLang="en-US" b="1" dirty="0">
                <a:solidFill>
                  <a:srgbClr val="FFFF00"/>
                </a:solidFill>
              </a:rPr>
              <a:t>– </a:t>
            </a:r>
            <a:r>
              <a:rPr lang="en-US" altLang="en-US" b="1" dirty="0" smtClean="0">
                <a:solidFill>
                  <a:srgbClr val="FFFF00"/>
                </a:solidFill>
              </a:rPr>
              <a:t>31 </a:t>
            </a:r>
            <a:r>
              <a:rPr lang="en-US" altLang="en-US" b="1" dirty="0">
                <a:solidFill>
                  <a:srgbClr val="FFFF00"/>
                </a:solidFill>
              </a:rPr>
              <a:t>May, </a:t>
            </a:r>
            <a:r>
              <a:rPr lang="en-US" altLang="en-US" b="1" dirty="0" smtClean="0">
                <a:solidFill>
                  <a:srgbClr val="FFFF00"/>
                </a:solidFill>
              </a:rPr>
              <a:t>2021</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381642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Guinea, Sierra Leone and Liberia: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a:t>
            </a:r>
            <a:r>
              <a:rPr lang="en-US" altLang="en-US" sz="1100" b="1" dirty="0" smtClean="0">
                <a:solidFill>
                  <a:srgbClr val="FFFF00"/>
                </a:solidFill>
                <a:latin typeface="Arial" charset="0"/>
              </a:rPr>
              <a:t>Cote </a:t>
            </a:r>
            <a:r>
              <a:rPr lang="en-US" altLang="en-US" sz="1100" b="1" dirty="0">
                <a:solidFill>
                  <a:srgbClr val="FFFF00"/>
                </a:solidFill>
                <a:latin typeface="Arial" charset="0"/>
              </a:rPr>
              <a:t>d'Ivoire, Burkina Faso, Ghana, Togo, Benin, </a:t>
            </a:r>
            <a:r>
              <a:rPr lang="en-US" altLang="en-US" sz="1100" b="1" dirty="0" smtClean="0">
                <a:solidFill>
                  <a:srgbClr val="FFFF00"/>
                </a:solidFill>
                <a:latin typeface="Arial" charset="0"/>
              </a:rPr>
              <a:t>and western and southern </a:t>
            </a:r>
            <a:r>
              <a:rPr lang="en-US" altLang="en-US" sz="1100" b="1" dirty="0">
                <a:solidFill>
                  <a:srgbClr val="FFFF00"/>
                </a:solidFill>
                <a:latin typeface="Arial" charset="0"/>
              </a:rPr>
              <a:t>Nigeria: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Equatorial Guinea, Gabon and portions of Congo: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across northern DRC, CAR, much of South Sudan and western Ethiopia: </a:t>
            </a:r>
            <a:r>
              <a:rPr lang="en-US" altLang="en-US" sz="1100" dirty="0">
                <a:solidFill>
                  <a:schemeClr val="bg1"/>
                </a:solidFill>
                <a:latin typeface="Arial" charset="0"/>
              </a:rPr>
              <a:t>A broad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01 – 07 June, 2021</a:t>
            </a:r>
            <a:endParaRPr lang="en-US" altLang="en-US" b="1" dirty="0">
              <a:solidFill>
                <a:srgbClr val="FFFF00"/>
              </a:solidFill>
            </a:endParaRPr>
          </a:p>
        </p:txBody>
      </p:sp>
      <p:sp>
        <p:nvSpPr>
          <p:cNvPr id="9" name="Text Box 8"/>
          <p:cNvSpPr txBox="1">
            <a:spLocks noChangeArrowheads="1"/>
          </p:cNvSpPr>
          <p:nvPr/>
        </p:nvSpPr>
        <p:spPr bwMode="auto">
          <a:xfrm>
            <a:off x="3581400" y="1906756"/>
            <a:ext cx="5349875" cy="381642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much of Guinea, Sierra Leone and western Liberia: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northeastern Cote d'Ivoire, Burkina Faso, portions of Ghana, northern Togo and northern Benin: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and eastern Nigeria, Cameroon, Sierra Leone, and Gabon: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CAR, northern DRC, South Sudan, and parts of southwestern Ethiopia and northern Uganda: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380" b="1" dirty="0">
                <a:solidFill>
                  <a:schemeClr val="bg1"/>
                </a:solidFill>
                <a:latin typeface="Arial" panose="020B0604020202020204" pitchFamily="34" charset="0"/>
                <a:cs typeface="Arial" panose="020B0604020202020204" pitchFamily="34" charset="0"/>
              </a:rPr>
              <a:t>During the past 30 </a:t>
            </a:r>
            <a:r>
              <a:rPr lang="en-US" altLang="en-US" sz="1380" b="1" dirty="0" smtClean="0">
                <a:solidFill>
                  <a:schemeClr val="bg1"/>
                </a:solidFill>
                <a:latin typeface="Arial" panose="020B0604020202020204" pitchFamily="34" charset="0"/>
                <a:cs typeface="Arial" panose="020B0604020202020204" pitchFamily="34" charset="0"/>
              </a:rPr>
              <a:t>to 90 days</a:t>
            </a:r>
            <a:r>
              <a:rPr lang="en-US" altLang="en-US" sz="1380" b="1" dirty="0">
                <a:solidFill>
                  <a:schemeClr val="bg1"/>
                </a:solidFill>
                <a:latin typeface="Arial" panose="020B0604020202020204" pitchFamily="34" charset="0"/>
                <a:cs typeface="Arial" panose="020B0604020202020204" pitchFamily="34" charset="0"/>
              </a:rPr>
              <a:t>, </a:t>
            </a:r>
            <a:r>
              <a:rPr lang="en-US" altLang="en-US" sz="1380" b="1" dirty="0" smtClean="0">
                <a:solidFill>
                  <a:schemeClr val="bg1"/>
                </a:solidFill>
                <a:latin typeface="Arial" panose="020B0604020202020204" pitchFamily="34" charset="0"/>
                <a:cs typeface="Arial" panose="020B0604020202020204" pitchFamily="34" charset="0"/>
              </a:rPr>
              <a:t>in East Africa, above-average rainfall was observed over much of Ethiopia, parts of southern and eastern Sudan, much of South Sudan, and parts of Uganda and western Kenya. Rainfall was below-average over eastern Kenya and  pockets of southern South Sudan, and southern Somalia. In Central Africa, rainfall was below-average over the far southern Congo, and northeastern DRC. Rainfall was above-average over much of CAR, much of Congo, and DRC. In West Africa, rainfall was above-average over portions of the far western Gulf of Guinea countries. Below-average rainfall was observed across the central and eastern portions of the Gulf of Guinea region. </a:t>
            </a:r>
          </a:p>
          <a:p>
            <a:pPr algn="just"/>
            <a:endParaRPr lang="en-US" altLang="en-US" sz="138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pPr>
            <a:r>
              <a:rPr lang="en-US" altLang="en-US" sz="1380" b="1" dirty="0" smtClean="0">
                <a:solidFill>
                  <a:schemeClr val="bg1"/>
                </a:solidFill>
                <a:latin typeface="Arial" panose="020B0604020202020204" pitchFamily="34" charset="0"/>
                <a:cs typeface="Arial" panose="020B0604020202020204" pitchFamily="34" charset="0"/>
              </a:rPr>
              <a:t>During the past 7 days, in East Africa, rainfall was slightly below average over much of the Greater Horn of Africa. In Central Africa, rainfall was above-average over much of Equatorial Guinea, southern Cameroon, CAR, Gabon, Congo and northern DRC. Above-average rainfall was observed over the far western Gulf of Guinea region. Suppressed precipitation was observed across the central and eastern portions of the Gulf of Guinea region.</a:t>
            </a:r>
          </a:p>
          <a:p>
            <a:pPr algn="just"/>
            <a:endParaRPr lang="en-US" altLang="en-US" sz="1380" b="1" dirty="0" smtClean="0">
              <a:solidFill>
                <a:schemeClr val="bg1"/>
              </a:solidFill>
              <a:latin typeface="Arial" panose="020B0604020202020204" pitchFamily="34" charset="0"/>
              <a:cs typeface="Arial" panose="020B0604020202020204" pitchFamily="34" charset="0"/>
            </a:endParaRPr>
          </a:p>
          <a:p>
            <a:pPr algn="just"/>
            <a:r>
              <a:rPr lang="en-US" altLang="en-US" sz="1380" b="1" dirty="0">
                <a:solidFill>
                  <a:schemeClr val="bg1"/>
                </a:solidFill>
                <a:latin typeface="Arial" panose="020B0604020202020204" pitchFamily="34" charset="0"/>
                <a:cs typeface="Arial" panose="020B0604020202020204" pitchFamily="34" charset="0"/>
              </a:rPr>
              <a:t>Week-1 outlooks call for an increased chance for below-average rainfall over the central and eastern portions of the Gulf of Guinea region and the neighboring areas of the Sahel. There is also an increased chance for below-average rainfall over eastern CAR, northern DRC, South Sudan and western Ethiopia. There is an increased chance for above average rainfall over the far western Gulf of Guinea region, and much of Equatorial Guinea, Gabon and parts of Congo. </a:t>
            </a:r>
            <a:r>
              <a:rPr lang="en-US" altLang="en-US" sz="1380" b="1" dirty="0" smtClean="0">
                <a:solidFill>
                  <a:schemeClr val="bg1"/>
                </a:solidFill>
                <a:latin typeface="Arial" panose="020B0604020202020204" pitchFamily="34" charset="0"/>
                <a:cs typeface="Arial" panose="020B0604020202020204" pitchFamily="34" charset="0"/>
              </a:rPr>
              <a:t>Week-2 </a:t>
            </a:r>
            <a:r>
              <a:rPr lang="en-US" altLang="en-US" sz="1380" b="1" dirty="0">
                <a:solidFill>
                  <a:schemeClr val="bg1"/>
                </a:solidFill>
                <a:latin typeface="Arial" panose="020B0604020202020204" pitchFamily="34" charset="0"/>
                <a:cs typeface="Arial" panose="020B0604020202020204" pitchFamily="34" charset="0"/>
              </a:rPr>
              <a:t>outlooks call for an increased chance for above-average rainfall Guinea, Sierra Leone, western Liberia, southern and eastern Nigeria, Cameroon, Equatorial Guinea, and Gabon. In contrast, there is an increased chance for below-average rainfall over northeastern Cote d'Ivoire, Burkina Faso, portions of Ghana, northern Togo and northern Benin, and eastern CAR, northern DRC, South Sudan, and parts of southwestern Ethiopia and northern Uganda.</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500" b="1" dirty="0">
                <a:solidFill>
                  <a:schemeClr val="bg1"/>
                </a:solidFill>
              </a:rPr>
              <a:t>During the past 7 days, in East Africa, rainfall was </a:t>
            </a:r>
            <a:r>
              <a:rPr lang="en-US" altLang="en-US" sz="1500" b="1" dirty="0" smtClean="0">
                <a:solidFill>
                  <a:schemeClr val="bg1"/>
                </a:solidFill>
              </a:rPr>
              <a:t>below </a:t>
            </a:r>
            <a:r>
              <a:rPr lang="en-US" altLang="en-US" sz="1500" b="1" dirty="0">
                <a:solidFill>
                  <a:schemeClr val="bg1"/>
                </a:solidFill>
              </a:rPr>
              <a:t>average over much of the Greater Horn of Africa. In Central Africa, rainfall was above-average over much of Equatorial Guinea, southern Cameroon, CAR, Gabon, Congo and northern DRC. Above-average rainfall was observed over the far western Gulf of Guinea region. Suppressed precipitation was observed across the central and eastern portions of </a:t>
            </a:r>
            <a:r>
              <a:rPr lang="en-US" altLang="en-US" sz="1500" b="1" dirty="0" smtClean="0">
                <a:solidFill>
                  <a:schemeClr val="bg1"/>
                </a:solidFill>
              </a:rPr>
              <a:t>the Gulf </a:t>
            </a:r>
            <a:r>
              <a:rPr lang="en-US" altLang="en-US" sz="1500" b="1" dirty="0">
                <a:solidFill>
                  <a:schemeClr val="bg1"/>
                </a:solidFill>
              </a:rPr>
              <a:t>of Guinea region.</a:t>
            </a:r>
          </a:p>
          <a:p>
            <a:pPr marL="342900" indent="-342900" algn="just" eaLnBrk="1" hangingPunct="1">
              <a:buFontTx/>
              <a:buChar char="•"/>
              <a:tabLst>
                <a:tab pos="1885950" algn="l"/>
              </a:tabLst>
            </a:pPr>
            <a:endParaRPr lang="en-US" altLang="en-US" sz="1500" b="1" dirty="0">
              <a:solidFill>
                <a:schemeClr val="bg1"/>
              </a:solidFill>
            </a:endParaRPr>
          </a:p>
          <a:p>
            <a:pPr marL="342900" indent="-342900" algn="just" eaLnBrk="1" hangingPunct="1">
              <a:buFontTx/>
              <a:buChar char="•"/>
              <a:tabLst>
                <a:tab pos="1885950" algn="l"/>
              </a:tabLst>
            </a:pPr>
            <a:r>
              <a:rPr lang="en-US" altLang="en-US" sz="1500" b="1" dirty="0">
                <a:solidFill>
                  <a:schemeClr val="bg1"/>
                </a:solidFill>
              </a:rPr>
              <a:t>Week-1 outlooks call for an increased chance for below-average rainfall over </a:t>
            </a:r>
            <a:r>
              <a:rPr lang="en-US" altLang="en-US" sz="1500" b="1" dirty="0" smtClean="0">
                <a:solidFill>
                  <a:schemeClr val="bg1"/>
                </a:solidFill>
              </a:rPr>
              <a:t>the central and eastern portions of the </a:t>
            </a:r>
            <a:r>
              <a:rPr lang="en-US" altLang="en-US" sz="1500" b="1" dirty="0">
                <a:solidFill>
                  <a:schemeClr val="bg1"/>
                </a:solidFill>
              </a:rPr>
              <a:t>Gulf of Guinea </a:t>
            </a:r>
            <a:r>
              <a:rPr lang="en-US" altLang="en-US" sz="1500" b="1" dirty="0" smtClean="0">
                <a:solidFill>
                  <a:schemeClr val="bg1"/>
                </a:solidFill>
              </a:rPr>
              <a:t>region and the neighboring areas of the Sahel. There is also an increased chance for below-average rainfall over eastern </a:t>
            </a:r>
            <a:r>
              <a:rPr lang="en-US" altLang="en-US" sz="1500" b="1" dirty="0">
                <a:solidFill>
                  <a:schemeClr val="bg1"/>
                </a:solidFill>
              </a:rPr>
              <a:t>CAR, northern DRC, South Sudan and western Ethiopia. There is an increased chance for above average rainfall over </a:t>
            </a:r>
            <a:r>
              <a:rPr lang="en-US" altLang="en-US" sz="1500" b="1" dirty="0" smtClean="0">
                <a:solidFill>
                  <a:schemeClr val="bg1"/>
                </a:solidFill>
              </a:rPr>
              <a:t>the far western Gulf of Guinea region, </a:t>
            </a:r>
            <a:r>
              <a:rPr lang="en-US" altLang="en-US" sz="1500" b="1" dirty="0">
                <a:solidFill>
                  <a:schemeClr val="bg1"/>
                </a:solidFill>
              </a:rPr>
              <a:t>and much of Equatorial Guinea, Gabon and parts of Congo. </a:t>
            </a:r>
            <a:endParaRPr lang="en-US" altLang="en-US" sz="1500" b="1" dirty="0" smtClean="0">
              <a:solidFill>
                <a:schemeClr val="bg1"/>
              </a:solidFill>
            </a:endParaRPr>
          </a:p>
          <a:p>
            <a:pPr marL="342900" indent="-342900" algn="just" eaLnBrk="1" hangingPunct="1">
              <a:buFontTx/>
              <a:buChar char="•"/>
              <a:tabLst>
                <a:tab pos="1885950" algn="l"/>
              </a:tabLst>
            </a:pPr>
            <a:endParaRPr lang="en-US" altLang="en-US" sz="1500" b="1" dirty="0">
              <a:solidFill>
                <a:schemeClr val="bg1"/>
              </a:solidFill>
            </a:endParaRPr>
          </a:p>
          <a:p>
            <a:pPr marL="342900" indent="-342900" algn="just" eaLnBrk="1" hangingPunct="1">
              <a:buFontTx/>
              <a:buChar char="•"/>
              <a:tabLst>
                <a:tab pos="1885950" algn="l"/>
              </a:tabLst>
            </a:pPr>
            <a:r>
              <a:rPr lang="en-US" altLang="en-US" sz="1500" b="1" dirty="0" smtClean="0">
                <a:solidFill>
                  <a:schemeClr val="bg1"/>
                </a:solidFill>
              </a:rPr>
              <a:t>Week-2 </a:t>
            </a:r>
            <a:r>
              <a:rPr lang="en-US" altLang="en-US" sz="1500" b="1" dirty="0">
                <a:solidFill>
                  <a:schemeClr val="bg1"/>
                </a:solidFill>
              </a:rPr>
              <a:t>outlooks call for an increased chance for above-average rainfall Guinea, Sierra Leone, western Liberia, southern and eastern Nigeria, Cameroon, </a:t>
            </a:r>
            <a:r>
              <a:rPr lang="en-US" altLang="en-US" sz="1500" b="1" dirty="0" smtClean="0">
                <a:solidFill>
                  <a:schemeClr val="bg1"/>
                </a:solidFill>
              </a:rPr>
              <a:t>Equatorial </a:t>
            </a:r>
            <a:r>
              <a:rPr lang="en-US" altLang="en-US" sz="1500" b="1" dirty="0">
                <a:solidFill>
                  <a:schemeClr val="bg1"/>
                </a:solidFill>
              </a:rPr>
              <a:t>Guinea, and Gabon. In contrast, there is an increased chance for below-average rainfall over northeastern Cote d'Ivoire, Burkina Faso, portions of Ghana, northern Togo and northern Benin, and eastern CAR, northern DRC, South Sudan, and parts of southwestern Ethiopia and northern Uganda.</a:t>
            </a:r>
            <a:endParaRPr lang="en-US" altLang="en-US" sz="15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8744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western and </a:t>
            </a:r>
            <a:r>
              <a:rPr lang="en-US" altLang="en-US" sz="1080" b="1" dirty="0" smtClean="0">
                <a:solidFill>
                  <a:schemeClr val="bg1"/>
                </a:solidFill>
              </a:rPr>
              <a:t>parts of southeastern </a:t>
            </a:r>
            <a:r>
              <a:rPr lang="en-US" altLang="en-US" sz="1080" b="1" dirty="0">
                <a:solidFill>
                  <a:schemeClr val="bg1"/>
                </a:solidFill>
              </a:rPr>
              <a:t>Ethiopia, northern South Sudan, </a:t>
            </a:r>
            <a:r>
              <a:rPr lang="en-US" altLang="en-US" sz="1080" b="1" dirty="0" smtClean="0">
                <a:solidFill>
                  <a:schemeClr val="bg1"/>
                </a:solidFill>
              </a:rPr>
              <a:t>southern and eastern Sudan, Eritrea, southern </a:t>
            </a:r>
            <a:r>
              <a:rPr lang="en-US" altLang="en-US" sz="1080" b="1" dirty="0">
                <a:solidFill>
                  <a:schemeClr val="bg1"/>
                </a:solidFill>
              </a:rPr>
              <a:t>Uganda, much of Tanzania, and </a:t>
            </a:r>
            <a:r>
              <a:rPr lang="en-US" altLang="en-US" sz="1080" b="1" dirty="0" smtClean="0">
                <a:solidFill>
                  <a:schemeClr val="bg1"/>
                </a:solidFill>
              </a:rPr>
              <a:t>pockets of northern Somalia</a:t>
            </a:r>
            <a:r>
              <a:rPr lang="en-US" altLang="en-US" sz="1080" b="1" dirty="0">
                <a:solidFill>
                  <a:schemeClr val="bg1"/>
                </a:solidFill>
              </a:rPr>
              <a:t>. </a:t>
            </a:r>
            <a:r>
              <a:rPr lang="en-US" altLang="en-US" sz="1080" b="1" dirty="0" smtClean="0">
                <a:solidFill>
                  <a:schemeClr val="bg1"/>
                </a:solidFill>
              </a:rPr>
              <a:t>Rainfall </a:t>
            </a:r>
            <a:r>
              <a:rPr lang="en-US" altLang="en-US" sz="1080" b="1" dirty="0">
                <a:solidFill>
                  <a:schemeClr val="bg1"/>
                </a:solidFill>
              </a:rPr>
              <a:t>was below-average over </a:t>
            </a:r>
            <a:r>
              <a:rPr lang="en-US" altLang="en-US" sz="1080" b="1" dirty="0" smtClean="0">
                <a:solidFill>
                  <a:schemeClr val="bg1"/>
                </a:solidFill>
              </a:rPr>
              <a:t>parts </a:t>
            </a:r>
            <a:r>
              <a:rPr lang="en-US" altLang="en-US" sz="1080" b="1" dirty="0">
                <a:solidFill>
                  <a:schemeClr val="bg1"/>
                </a:solidFill>
              </a:rPr>
              <a:t>of </a:t>
            </a:r>
            <a:r>
              <a:rPr lang="en-US" altLang="en-US" sz="1080" b="1" dirty="0" smtClean="0">
                <a:solidFill>
                  <a:schemeClr val="bg1"/>
                </a:solidFill>
              </a:rPr>
              <a:t>central and southern Ethiopia, southern Somalia, and eastern Kenya. </a:t>
            </a:r>
            <a:r>
              <a:rPr lang="en-US" altLang="en-US" sz="1080" b="1" dirty="0">
                <a:solidFill>
                  <a:schemeClr val="bg1"/>
                </a:solidFill>
              </a:rPr>
              <a:t>Rainfall was </a:t>
            </a:r>
            <a:r>
              <a:rPr lang="en-US" altLang="en-US" sz="1080" b="1" dirty="0" smtClean="0">
                <a:solidFill>
                  <a:schemeClr val="bg1"/>
                </a:solidFill>
              </a:rPr>
              <a:t>also below-average </a:t>
            </a:r>
            <a:r>
              <a:rPr lang="en-US" altLang="en-US" sz="1080" b="1" dirty="0">
                <a:solidFill>
                  <a:schemeClr val="bg1"/>
                </a:solidFill>
              </a:rPr>
              <a:t>over </a:t>
            </a:r>
            <a:r>
              <a:rPr lang="en-US" altLang="en-US" sz="1080" b="1" dirty="0" smtClean="0">
                <a:solidFill>
                  <a:schemeClr val="bg1"/>
                </a:solidFill>
              </a:rPr>
              <a:t>southern </a:t>
            </a:r>
            <a:r>
              <a:rPr lang="en-US" altLang="en-US" sz="1080" b="1" dirty="0">
                <a:solidFill>
                  <a:schemeClr val="bg1"/>
                </a:solidFill>
              </a:rPr>
              <a:t>South Sudan and northern Uganda. </a:t>
            </a:r>
            <a:r>
              <a:rPr lang="en-US" altLang="en-US" sz="1080" b="1" dirty="0" smtClean="0">
                <a:solidFill>
                  <a:schemeClr val="bg1"/>
                </a:solidFill>
              </a:rPr>
              <a:t>In </a:t>
            </a:r>
            <a:r>
              <a:rPr lang="en-US" altLang="en-US" sz="1080" b="1" dirty="0">
                <a:solidFill>
                  <a:schemeClr val="bg1"/>
                </a:solidFill>
              </a:rPr>
              <a:t>southern Africa, </a:t>
            </a:r>
            <a:r>
              <a:rPr lang="en-US" altLang="en-US" sz="1080" b="1" dirty="0" smtClean="0">
                <a:solidFill>
                  <a:schemeClr val="bg1"/>
                </a:solidFill>
              </a:rPr>
              <a:t>above-average rainfall was observed over western and northern Angola, and pockets of Namibia and Botswana. Rainfall </a:t>
            </a:r>
            <a:r>
              <a:rPr lang="en-US" altLang="en-US" sz="1080" b="1" dirty="0">
                <a:solidFill>
                  <a:schemeClr val="bg1"/>
                </a:solidFill>
              </a:rPr>
              <a:t>was also </a:t>
            </a:r>
            <a:r>
              <a:rPr lang="en-US" altLang="en-US" sz="1080" b="1" dirty="0" smtClean="0">
                <a:solidFill>
                  <a:schemeClr val="bg1"/>
                </a:solidFill>
              </a:rPr>
              <a:t>above-average </a:t>
            </a:r>
            <a:r>
              <a:rPr lang="en-US" altLang="en-US" sz="1080" b="1" dirty="0">
                <a:solidFill>
                  <a:schemeClr val="bg1"/>
                </a:solidFill>
              </a:rPr>
              <a:t>over </a:t>
            </a:r>
            <a:r>
              <a:rPr lang="en-US" altLang="en-US" sz="1080" b="1" dirty="0" smtClean="0">
                <a:solidFill>
                  <a:schemeClr val="bg1"/>
                </a:solidFill>
              </a:rPr>
              <a:t>central and eastern Zambia, Malawi, northern Mozambique, local areas in South Africa, and northern Madagascar. Persistent </a:t>
            </a:r>
            <a:r>
              <a:rPr lang="en-US" altLang="en-US" sz="1080" b="1" dirty="0">
                <a:solidFill>
                  <a:schemeClr val="bg1"/>
                </a:solidFill>
              </a:rPr>
              <a:t>light </a:t>
            </a:r>
            <a:r>
              <a:rPr lang="en-US" altLang="en-US" sz="1080" b="1" dirty="0" smtClean="0">
                <a:solidFill>
                  <a:schemeClr val="bg1"/>
                </a:solidFill>
              </a:rPr>
              <a:t>rains resulted in moisture deficits over central and southern Angola, and much of Namibia.  Rainfall was also below-average over western Zambia, much of Zimbabwe, eastern Madagascar, and many parts of South Africa. In Central Africa, rainfall was above-average over central and southern DRC, much of  Gabon, Congo, and much of CAR.  Rainfall was below-average over parts northern DRC.  Below-average rains were also observed over Equatorial Guinea and western Cameroon. In West Africa, rainfall was above-average over many places in the Gulf of Guinea countries. Below-average rainfall was observed over pockets of Cote d’Ivoire, northern Ghana, parts of Burkina Faso, and central and northern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03951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much of Ethiopia, parts of southern and eastern Sudan, much of South Sudan, and parts of Uganda and western Kenya. Rainfall was below-average over eastern Kenya and  pockets of southern South Sudan, and southern Somalia. </a:t>
            </a:r>
            <a:r>
              <a:rPr lang="en-US" altLang="en-US" sz="1140" b="1" dirty="0">
                <a:solidFill>
                  <a:schemeClr val="bg1"/>
                </a:solidFill>
              </a:rPr>
              <a:t>In Central Africa, rainfall was below-average over </a:t>
            </a:r>
            <a:r>
              <a:rPr lang="en-US" altLang="en-US" sz="1140" b="1" dirty="0" smtClean="0">
                <a:solidFill>
                  <a:schemeClr val="bg1"/>
                </a:solidFill>
              </a:rPr>
              <a:t>the far southern Congo, and northeastern DRC. </a:t>
            </a:r>
            <a:r>
              <a:rPr lang="en-US" altLang="en-US" sz="1140" b="1" dirty="0">
                <a:solidFill>
                  <a:schemeClr val="bg1"/>
                </a:solidFill>
              </a:rPr>
              <a:t>Rainfall was above-average over </a:t>
            </a:r>
            <a:r>
              <a:rPr lang="en-US" altLang="en-US" sz="1140" b="1" dirty="0" smtClean="0">
                <a:solidFill>
                  <a:schemeClr val="bg1"/>
                </a:solidFill>
              </a:rPr>
              <a:t>much of CAR, much of Congo, and DRC. </a:t>
            </a:r>
            <a:r>
              <a:rPr lang="en-US" altLang="en-US" sz="1140" b="1" dirty="0">
                <a:solidFill>
                  <a:schemeClr val="bg1"/>
                </a:solidFill>
              </a:rPr>
              <a:t>In West Africa, rainfall was above-average over </a:t>
            </a:r>
            <a:r>
              <a:rPr lang="en-US" altLang="en-US" sz="1140" b="1" dirty="0" smtClean="0">
                <a:solidFill>
                  <a:schemeClr val="bg1"/>
                </a:solidFill>
              </a:rPr>
              <a:t>portions of the far western Gulf </a:t>
            </a:r>
            <a:r>
              <a:rPr lang="en-US" altLang="en-US" sz="1140" b="1" dirty="0">
                <a:solidFill>
                  <a:schemeClr val="bg1"/>
                </a:solidFill>
              </a:rPr>
              <a:t>of Guinea countries. Below-average rainfall was observed </a:t>
            </a:r>
            <a:r>
              <a:rPr lang="en-US" altLang="en-US" sz="1140" b="1" dirty="0" smtClean="0">
                <a:solidFill>
                  <a:schemeClr val="bg1"/>
                </a:solidFill>
              </a:rPr>
              <a:t>across the central and eastern portions of the Gulf of Guinea region.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7017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slightly below average over much of the Greater Horn of Africa. </a:t>
            </a:r>
            <a:r>
              <a:rPr lang="en-US" altLang="en-US" sz="1100" b="1" dirty="0">
                <a:solidFill>
                  <a:schemeClr val="bg1"/>
                </a:solidFill>
              </a:rPr>
              <a:t>In Central Africa, rainfall was </a:t>
            </a:r>
            <a:r>
              <a:rPr lang="en-US" altLang="en-US" sz="1100" b="1" dirty="0" smtClean="0">
                <a:solidFill>
                  <a:schemeClr val="bg1"/>
                </a:solidFill>
              </a:rPr>
              <a:t>above-average over much of Equatorial Guinea, southern Cameroon, CAR, Gabon, Congo and northern DRC. Above-average rainfall was observed over the far western Gulf of Guinea region. Suppressed precipitation was observed across the central and eastern portions of Gulf of Guinea region.</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southwesterly flow was observed in the Gulf of Guinea region.</a:t>
            </a:r>
            <a:endParaRPr lang="en-US" altLang="en-US" sz="1200" b="1" dirty="0">
              <a:solidFill>
                <a:schemeClr val="bg1"/>
              </a:solidFill>
            </a:endParaRPr>
          </a:p>
        </p:txBody>
      </p:sp>
      <p:sp>
        <p:nvSpPr>
          <p:cNvPr id="3" name="Oval 2"/>
          <p:cNvSpPr/>
          <p:nvPr/>
        </p:nvSpPr>
        <p:spPr bwMode="auto">
          <a:xfrm rot="20426261">
            <a:off x="1715481" y="2957211"/>
            <a:ext cx="1526766" cy="70038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447800" y="1546223"/>
            <a:ext cx="533400" cy="195897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62387" y="1979421"/>
            <a:ext cx="1371600" cy="182879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810000" y="1600199"/>
            <a:ext cx="2380297" cy="17335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Guinea (bottom left). Moderate to locally heavy rainfall sustained moisture surpluses over parts of western Ethiopia (top right). In contrast, s</a:t>
            </a:r>
            <a:r>
              <a:rPr lang="en-US" altLang="en-US" sz="1200" b="1" dirty="0" smtClean="0">
                <a:solidFill>
                  <a:schemeClr val="bg1"/>
                </a:solidFill>
                <a:latin typeface="Arial" charset="0"/>
                <a:cs typeface="+mn-cs"/>
              </a:rPr>
              <a:t>easonal total rainfall remained below-average over portions of Kenya (bottom right). </a:t>
            </a:r>
            <a:endParaRPr lang="en-US" altLang="en-US" sz="1200" b="1" dirty="0">
              <a:solidFill>
                <a:schemeClr val="bg1"/>
              </a:solidFill>
              <a:latin typeface="Arial" charset="0"/>
              <a:cs typeface="+mn-cs"/>
            </a:endParaRPr>
          </a:p>
        </p:txBody>
      </p:sp>
      <p:pic>
        <p:nvPicPr>
          <p:cNvPr id="15362" name="Picture 2" descr="https://www.cpc.ncep.noaa.gov/products/international/africa_rfe/africa_rfe_90day_ptts_Kankan_Guinea.gif"/>
          <p:cNvPicPr>
            <a:picLocks noChangeAspect="1" noChangeArrowheads="1"/>
          </p:cNvPicPr>
          <p:nvPr/>
        </p:nvPicPr>
        <p:blipFill>
          <a:blip r:embed="rId4"/>
          <a:srcRect/>
          <a:stretch>
            <a:fillRect/>
          </a:stretch>
        </p:blipFill>
        <p:spPr bwMode="auto">
          <a:xfrm>
            <a:off x="533400" y="3462528"/>
            <a:ext cx="3385893" cy="2633472"/>
          </a:xfrm>
          <a:prstGeom prst="rect">
            <a:avLst/>
          </a:prstGeom>
          <a:noFill/>
        </p:spPr>
      </p:pic>
      <p:pic>
        <p:nvPicPr>
          <p:cNvPr id="15364" name="Picture 4" descr="https://www.cpc.ncep.noaa.gov/products/international/africa_rfe/africa_rfe_90day_ptts_Shendi_Ethiopia.gif"/>
          <p:cNvPicPr>
            <a:picLocks noChangeAspect="1" noChangeArrowheads="1"/>
          </p:cNvPicPr>
          <p:nvPr/>
        </p:nvPicPr>
        <p:blipFill>
          <a:blip r:embed="rId5"/>
          <a:srcRect/>
          <a:stretch>
            <a:fillRect/>
          </a:stretch>
        </p:blipFill>
        <p:spPr bwMode="auto">
          <a:xfrm>
            <a:off x="4876800" y="566928"/>
            <a:ext cx="3385893" cy="2633472"/>
          </a:xfrm>
          <a:prstGeom prst="rect">
            <a:avLst/>
          </a:prstGeom>
          <a:noFill/>
        </p:spPr>
      </p:pic>
      <p:pic>
        <p:nvPicPr>
          <p:cNvPr id="15366" name="Picture 6" descr="https://www.cpc.ncep.noaa.gov/products/international/africa_rfe/africa_rfe_90day_ptts_Maralal_Kenya.gif"/>
          <p:cNvPicPr>
            <a:picLocks noChangeAspect="1" noChangeArrowheads="1"/>
          </p:cNvPicPr>
          <p:nvPr/>
        </p:nvPicPr>
        <p:blipFill>
          <a:blip r:embed="rId6"/>
          <a:srcRect/>
          <a:stretch>
            <a:fillRect/>
          </a:stretch>
        </p:blipFill>
        <p:spPr bwMode="auto">
          <a:xfrm>
            <a:off x="4876800" y="3462528"/>
            <a:ext cx="3385893" cy="2633472"/>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572000" y="1524000"/>
            <a:ext cx="341087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01 – 07 June,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110799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Sierra Leone, Liberia, parts of Cameroon, Equatorial Guinea, Gabon, </a:t>
            </a:r>
            <a:r>
              <a:rPr lang="en-US" altLang="en-US" sz="1200" b="1" dirty="0" smtClean="0">
                <a:solidFill>
                  <a:schemeClr val="bg1"/>
                </a:solidFill>
              </a:rPr>
              <a:t>and parts </a:t>
            </a:r>
            <a:r>
              <a:rPr lang="en-US" altLang="en-US" sz="1200" b="1" dirty="0" smtClean="0">
                <a:solidFill>
                  <a:schemeClr val="bg1"/>
                </a:solidFill>
              </a:rPr>
              <a:t>of northeastern </a:t>
            </a:r>
            <a:r>
              <a:rPr lang="en-US" altLang="en-US" sz="1200" b="1" dirty="0" smtClean="0">
                <a:solidFill>
                  <a:schemeClr val="bg1"/>
                </a:solidFill>
              </a:rPr>
              <a:t>DRC.</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1012954" y="1524000"/>
            <a:ext cx="3272178"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25 - 31 May, 2021</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190612</TotalTime>
  <Words>1672</Words>
  <Application>Microsoft Office PowerPoint</Application>
  <PresentationFormat>On-screen Show (4:3)</PresentationFormat>
  <Paragraphs>65</Paragraphs>
  <Slides>12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9607</cp:revision>
  <cp:lastPrinted>2018-07-09T15:13:07Z</cp:lastPrinted>
  <dcterms:created xsi:type="dcterms:W3CDTF">2001-08-31T10:39:36Z</dcterms:created>
  <dcterms:modified xsi:type="dcterms:W3CDTF">2021-05-24T15:41:11Z</dcterms:modified>
</cp:coreProperties>
</file>