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09" r:id="rId2"/>
    <p:sldId id="326" r:id="rId3"/>
    <p:sldId id="485" r:id="rId4"/>
    <p:sldId id="502" r:id="rId5"/>
    <p:sldId id="501" r:id="rId6"/>
    <p:sldId id="512" r:id="rId7"/>
    <p:sldId id="482" r:id="rId8"/>
    <p:sldId id="496" r:id="rId9"/>
    <p:sldId id="506" r:id="rId10"/>
    <p:sldId id="513" r:id="rId11"/>
    <p:sldId id="514" r:id="rId12"/>
    <p:sldId id="511" r:id="rId13"/>
  </p:sldIdLst>
  <p:sldSz cx="9144000" cy="6858000" type="screen4x3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00"/>
    <a:srgbClr val="FF0000"/>
    <a:srgbClr val="CCFFCC"/>
    <a:srgbClr val="FFFF99"/>
    <a:srgbClr val="FFFF00"/>
    <a:srgbClr val="CC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73" autoAdjust="0"/>
    <p:restoredTop sz="90813" autoAdjust="0"/>
  </p:normalViewPr>
  <p:slideViewPr>
    <p:cSldViewPr>
      <p:cViewPr varScale="1">
        <p:scale>
          <a:sx n="63" d="100"/>
          <a:sy n="63" d="100"/>
        </p:scale>
        <p:origin x="1479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t" anchorCtr="0" compatLnSpc="1">
            <a:prstTxWarp prst="textNoShape">
              <a:avLst/>
            </a:prstTxWarp>
          </a:bodyPr>
          <a:lstStyle>
            <a:lvl1pPr algn="l" defTabSz="929627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9225" y="0"/>
            <a:ext cx="30257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t" anchorCtr="0" compatLnSpc="1">
            <a:prstTxWarp prst="textNoShape">
              <a:avLst/>
            </a:prstTxWarp>
          </a:bodyPr>
          <a:lstStyle>
            <a:lvl1pPr algn="r" defTabSz="929627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5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b" anchorCtr="0" compatLnSpc="1">
            <a:prstTxWarp prst="textNoShape">
              <a:avLst/>
            </a:prstTxWarp>
          </a:bodyPr>
          <a:lstStyle>
            <a:lvl1pPr algn="l" defTabSz="929627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9225" y="8818563"/>
            <a:ext cx="30257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9" tIns="46445" rIns="92889" bIns="46445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imes New Roman" pitchFamily="18" charset="0"/>
              </a:defRPr>
            </a:lvl1pPr>
          </a:lstStyle>
          <a:p>
            <a:fld id="{55FF4001-412B-4BBD-BE6A-0B0EFB7222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5138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l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5138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r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9326286-FB7B-4577-805C-C903BBC41E36}" type="datetimeFigureOut">
              <a:rPr lang="en-US"/>
              <a:pPr>
                <a:defRPr/>
              </a:pPr>
              <a:t>6/14/2021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21" tIns="45610" rIns="91221" bIns="4561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8300"/>
          </a:xfrm>
          <a:prstGeom prst="rect">
            <a:avLst/>
          </a:prstGeom>
        </p:spPr>
        <p:txBody>
          <a:bodyPr vert="horz" lIns="91221" tIns="45610" rIns="91221" bIns="4561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6975"/>
            <a:ext cx="3027363" cy="465138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l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6975"/>
            <a:ext cx="3027363" cy="465138"/>
          </a:xfrm>
          <a:prstGeom prst="rect">
            <a:avLst/>
          </a:prstGeom>
        </p:spPr>
        <p:txBody>
          <a:bodyPr vert="horz" wrap="square" lIns="91221" tIns="45610" rIns="91221" bIns="4561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A5A62C6B-CC89-4827-94E3-A6ABFBF2EB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6070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28B6F0-233D-4F94-A2F5-BD3B36BE61A2}" type="slidenum">
              <a:rPr lang="en-US" altLang="en-US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236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6BEFB42E-08E3-40FC-B4F0-D21AA148F425}" type="slidenum">
              <a:rPr lang="en-US" altLang="en-US" sz="1200">
                <a:latin typeface="Times New Roman" pitchFamily="18" charset="0"/>
              </a:rPr>
              <a:pPr algn="r" eaLnBrk="1" hangingPunct="1"/>
              <a:t>10</a:t>
            </a:fld>
            <a:endParaRPr lang="en-US" alt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223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5D19DE93-F7BF-45E7-8196-0CD491D12BA5}" type="slidenum">
              <a:rPr lang="en-US" altLang="en-US" sz="1200">
                <a:latin typeface="Times New Roman" pitchFamily="18" charset="0"/>
              </a:rPr>
              <a:pPr algn="r" eaLnBrk="1" hangingPunct="1"/>
              <a:t>11</a:t>
            </a:fld>
            <a:endParaRPr lang="en-US" alt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025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2DD6D4-5C54-4837-8B75-296F3CF497F5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  <a:tabLst>
                <a:tab pos="1885950" algn="l"/>
              </a:tabLst>
            </a:pPr>
            <a:endParaRPr lang="en-US" altLang="en-US" sz="1200" b="0" dirty="0">
              <a:solidFill>
                <a:schemeClr val="tx1"/>
              </a:solidFill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521118-E102-4624-A57D-427605BA9749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ACE92D36-73C3-4F07-A38F-C3439005535B}" type="slidenum">
              <a:rPr lang="en-US" altLang="en-US" sz="1200">
                <a:latin typeface="Times New Roman" pitchFamily="18" charset="0"/>
              </a:rPr>
              <a:pPr algn="r" eaLnBrk="1" hangingPunct="1"/>
              <a:t>4</a:t>
            </a:fld>
            <a:endParaRPr lang="en-US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3316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FE3E0649-1754-4AA0-BE1D-AC385FCB603F}" type="slidenum">
              <a:rPr lang="en-US" altLang="en-US" sz="1200">
                <a:latin typeface="Times New Roman" pitchFamily="18" charset="0"/>
              </a:rPr>
              <a:pPr algn="r" eaLnBrk="1" hangingPunct="1"/>
              <a:t>5</a:t>
            </a:fld>
            <a:endParaRPr lang="en-US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1725DDF-5BFC-4754-AAD8-65C7D10CA682}" type="slidenum">
              <a:rPr lang="en-US" altLang="en-US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697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95ED0B-A552-4FF3-A31A-7588A37EEB56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D29C1A96-929F-9440-ABE3-38839B151B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F50F970-C7DE-114B-90F0-84EB393BC9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0730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6" name="Slide Number Placeholder 3"/>
          <p:cNvSpPr txBox="1">
            <a:spLocks noGrp="1"/>
          </p:cNvSpPr>
          <p:nvPr/>
        </p:nvSpPr>
        <p:spPr bwMode="auto">
          <a:xfrm>
            <a:off x="3956050" y="8816975"/>
            <a:ext cx="30273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21" tIns="45610" rIns="91221" bIns="45610" anchor="b"/>
          <a:lstStyle/>
          <a:p>
            <a:pPr algn="r" eaLnBrk="1" hangingPunct="1"/>
            <a:fld id="{0CCF1BF7-ECE2-40C4-A13E-9C6586BFFB61}" type="slidenum">
              <a:rPr lang="en-US" altLang="en-US" sz="1200">
                <a:latin typeface="Times New Roman" pitchFamily="18" charset="0"/>
              </a:rPr>
              <a:pPr algn="r" eaLnBrk="1" hangingPunct="1"/>
              <a:t>9</a:t>
            </a:fld>
            <a:endParaRPr lang="en-US" alt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324B2E-F57C-4C28-B308-E898251D78A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87515C-DA56-4B4C-8D8B-82D1E938234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609600"/>
            <a:ext cx="1828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09600"/>
            <a:ext cx="53340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96EC01-FA3D-4BD8-A729-665B514E2A7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93B674-BC2A-4DC6-8299-36002BEDBF0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BDD673-29AA-4EC8-A429-58B86799050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981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6C4A0-4478-4771-BC5B-0B662CCECF7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710F4C-FF5B-4539-A710-EA126BCD03C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E76DD0-B745-4627-9800-8CC916F2120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8CD1E2-9C26-4774-A472-E0E23B43C3A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DA2E8-26AF-4F71-9657-1AB8F2BB34A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7EEC7-C0CE-4F08-A21C-0DC5C73010F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6096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81200"/>
            <a:ext cx="7239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146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533400"/>
            <a:ext cx="1295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itchFamily="18" charset="0"/>
              </a:defRPr>
            </a:lvl1pPr>
          </a:lstStyle>
          <a:p>
            <a:fld id="{11B4D454-DC2F-4ADE-A248-2A4BE5EF3D0A}" type="slidenum">
              <a:rPr lang="en-US" altLang="en-US"/>
              <a:pPr/>
              <a:t>‹#›</a:t>
            </a:fld>
            <a:endParaRPr lang="en-US" altLang="en-US"/>
          </a:p>
        </p:txBody>
      </p:sp>
      <p:graphicFrame>
        <p:nvGraphicFramePr>
          <p:cNvPr id="1031" name="Object 18"/>
          <p:cNvGraphicFramePr>
            <a:graphicFrameLocks noChangeAspect="1"/>
          </p:cNvGraphicFramePr>
          <p:nvPr/>
        </p:nvGraphicFramePr>
        <p:xfrm>
          <a:off x="0" y="0"/>
          <a:ext cx="1219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4" name="CorelPhotoPaint.Image.10" r:id="rId14" imgW="1625397" imgH="1625397" progId="">
                  <p:embed/>
                </p:oleObj>
              </mc:Choice>
              <mc:Fallback>
                <p:oleObj name="CorelPhotoPaint.Image.10" r:id="rId14" imgW="1625397" imgH="1625397" progId="">
                  <p:embed/>
                  <p:pic>
                    <p:nvPicPr>
                      <p:cNvPr id="0" name="Picture 9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c.ncep.noaa.gov/products/Global_Monsoons/African_Monsoons/precip_monitoring.s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962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>
                <a:solidFill>
                  <a:srgbClr val="FFFF00"/>
                </a:solidFill>
                <a:latin typeface="Arial" charset="0"/>
              </a:rPr>
              <a:t>The African Monsoon Recent Evolution and Current Status</a:t>
            </a:r>
            <a:br>
              <a:rPr lang="en-US" altLang="en-US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altLang="en-US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Arial" charset="0"/>
              </a:rPr>
              <a:t>Include Week-1 and Week-2 Outlooks 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676400" y="4318000"/>
            <a:ext cx="6096000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altLang="en-US" sz="2800" b="1" dirty="0">
                <a:solidFill>
                  <a:schemeClr val="bg1"/>
                </a:solidFill>
              </a:rPr>
              <a:t>Update prepared by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800" b="1" dirty="0" smtClean="0">
                <a:solidFill>
                  <a:schemeClr val="bg1"/>
                </a:solidFill>
              </a:rPr>
              <a:t>14 </a:t>
            </a:r>
            <a:r>
              <a:rPr lang="en-US" altLang="en-US" sz="2800" b="1" dirty="0" smtClean="0">
                <a:solidFill>
                  <a:schemeClr val="bg1"/>
                </a:solidFill>
              </a:rPr>
              <a:t>June 2021</a:t>
            </a:r>
            <a:endParaRPr lang="en-US" altLang="en-US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-33338" y="5664200"/>
            <a:ext cx="9018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400" b="1" dirty="0">
                <a:solidFill>
                  <a:schemeClr val="bg1"/>
                </a:solidFill>
              </a:rPr>
              <a:t>For more information, visit:</a:t>
            </a:r>
          </a:p>
          <a:p>
            <a:pPr eaLnBrk="1" hangingPunct="1"/>
            <a:r>
              <a:rPr lang="en-US" altLang="en-US" sz="1400" b="1" dirty="0">
                <a:solidFill>
                  <a:schemeClr val="bg1"/>
                </a:solidFill>
                <a:hlinkClick r:id="rId3"/>
              </a:rPr>
              <a:t>http://www.cpc.ncep.noaa.gov/products/Global_Monsoons/African_Monsoons/precip_monitoring.shtml</a:t>
            </a:r>
            <a:r>
              <a:rPr lang="en-US" altLang="en-US" sz="14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85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828800"/>
            <a:ext cx="2981324" cy="385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6400800" y="2438400"/>
            <a:ext cx="18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1" hangingPunct="1"/>
            <a:endParaRPr lang="en-US" altLang="en-US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2879725" y="1687513"/>
            <a:ext cx="184150" cy="3048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ctr" eaLnBrk="1" hangingPunct="1"/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62000" y="304800"/>
            <a:ext cx="7696200" cy="9144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kern="0" dirty="0" smtClean="0">
                <a:solidFill>
                  <a:srgbClr val="FFFF00"/>
                </a:solidFill>
                <a:latin typeface="Arial" charset="0"/>
              </a:rPr>
              <a:t>Week-1 Precipitation Outlooks</a:t>
            </a:r>
            <a:br>
              <a:rPr lang="en-US" altLang="en-US" sz="2400" b="1" kern="0" dirty="0" smtClean="0">
                <a:solidFill>
                  <a:srgbClr val="FFFF00"/>
                </a:solidFill>
                <a:latin typeface="Arial" charset="0"/>
              </a:rPr>
            </a:br>
            <a:endParaRPr lang="en-US" altLang="en-US" sz="2400" b="1" kern="0" dirty="0" smtClean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76200" y="1447800"/>
            <a:ext cx="3810000" cy="338554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15 </a:t>
            </a:r>
            <a:r>
              <a:rPr lang="en-US" altLang="en-US" b="1" dirty="0" smtClean="0">
                <a:solidFill>
                  <a:srgbClr val="FFFF00"/>
                </a:solidFill>
              </a:rPr>
              <a:t>– </a:t>
            </a:r>
            <a:r>
              <a:rPr lang="en-US" altLang="en-US" b="1" dirty="0" smtClean="0">
                <a:solidFill>
                  <a:srgbClr val="FFFF00"/>
                </a:solidFill>
              </a:rPr>
              <a:t>21 </a:t>
            </a:r>
            <a:r>
              <a:rPr lang="en-US" altLang="en-US" b="1" dirty="0" smtClean="0">
                <a:solidFill>
                  <a:srgbClr val="FFFF00"/>
                </a:solidFill>
              </a:rPr>
              <a:t>June, 2021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581400" y="1676400"/>
            <a:ext cx="5349875" cy="263149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above-average rainfall over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much of Guinea, Sierra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Leone, Liberia, and western Cote d’Ivoire: 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An area of anomalous lower-level convergence and upper-level divergence is expected to enhance rainfall in the region.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Confidence: Moderate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 smtClean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above-average rainfall over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southern Togo, southern Benin, northern Nigeria, northern Cameroon and southern Chad: 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An area of anomalous lower-level convergence and upper-level divergence is expected to enhance rainfall in the region.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Confidence: Moderate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 </a:t>
            </a:r>
            <a:endParaRPr lang="en-US" altLang="en-US" sz="1100" dirty="0" smtClean="0">
              <a:solidFill>
                <a:schemeClr val="bg1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dirty="0">
              <a:solidFill>
                <a:schemeClr val="bg1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sz="11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US" sz="11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an increased chance for below-average rainfall </a:t>
            </a:r>
            <a:r>
              <a:rPr lang="en-US" sz="11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northern DRC: </a:t>
            </a:r>
            <a:r>
              <a:rPr lang="en-US" altLang="en-US" sz="1100" dirty="0" smtClean="0">
                <a:solidFill>
                  <a:schemeClr val="bg1"/>
                </a:solidFill>
                <a:latin typeface="Arial" charset="0"/>
              </a:rPr>
              <a:t>An area 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of anomalous lower-level divergence and upper-level convergence is expected to suppress rainfall in the region.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Confidence: Moderate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 </a:t>
            </a:r>
            <a:endParaRPr lang="en-US" altLang="en-US" sz="1100" dirty="0" smtClean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19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1828800"/>
            <a:ext cx="2981324" cy="3858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248400" y="2362200"/>
            <a:ext cx="18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1" hangingPunct="1"/>
            <a:endParaRPr lang="en-US" altLang="en-US" b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2879725" y="1687513"/>
            <a:ext cx="184150" cy="304800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algn="ctr" eaLnBrk="1" hangingPunct="1"/>
            <a:endParaRPr lang="en-US" altLang="en-US" sz="1400">
              <a:latin typeface="Times New Roman" pitchFamily="18" charset="0"/>
            </a:endParaRPr>
          </a:p>
        </p:txBody>
      </p:sp>
      <p:sp>
        <p:nvSpPr>
          <p:cNvPr id="26629" name="Rectangle 2"/>
          <p:cNvSpPr txBox="1">
            <a:spLocks noChangeArrowheads="1"/>
          </p:cNvSpPr>
          <p:nvPr/>
        </p:nvSpPr>
        <p:spPr bwMode="auto">
          <a:xfrm>
            <a:off x="1263650" y="609600"/>
            <a:ext cx="769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2400" b="1">
                <a:solidFill>
                  <a:srgbClr val="FFFF00"/>
                </a:solidFill>
              </a:rPr>
              <a:t>Week-2 Precipitation Outlooks</a:t>
            </a:r>
            <a:br>
              <a:rPr lang="en-US" altLang="en-US" sz="2400" b="1">
                <a:solidFill>
                  <a:srgbClr val="FFFF00"/>
                </a:solidFill>
              </a:rPr>
            </a:br>
            <a:endParaRPr lang="en-US" altLang="en-US" sz="2400" b="1">
              <a:solidFill>
                <a:srgbClr val="FFFF00"/>
              </a:solidFill>
            </a:endParaRP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228600" y="1447800"/>
            <a:ext cx="3429000" cy="338554"/>
          </a:xfrm>
          <a:prstGeom prst="rect">
            <a:avLst/>
          </a:prstGeom>
          <a:noFill/>
          <a:ln w="508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22 </a:t>
            </a:r>
            <a:r>
              <a:rPr lang="en-US" altLang="en-US" b="1" dirty="0" smtClean="0">
                <a:solidFill>
                  <a:srgbClr val="FFFF00"/>
                </a:solidFill>
              </a:rPr>
              <a:t>– </a:t>
            </a:r>
            <a:r>
              <a:rPr lang="en-US" altLang="en-US" b="1" dirty="0" smtClean="0">
                <a:solidFill>
                  <a:srgbClr val="FFFF00"/>
                </a:solidFill>
              </a:rPr>
              <a:t>28 </a:t>
            </a:r>
            <a:r>
              <a:rPr lang="en-US" altLang="en-US" b="1" dirty="0" smtClean="0">
                <a:solidFill>
                  <a:srgbClr val="FFFF00"/>
                </a:solidFill>
              </a:rPr>
              <a:t>June, 2021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581400" y="1906756"/>
            <a:ext cx="5349875" cy="297004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There is an increased chance for above-average rainfall over much of Guinea, Sierra Leone, Liberia, and western Cote d’Ivoire: 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An area of anomalous lower-level convergence and upper-level divergence is expected to enhance rainfall in the region.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Confidence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: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Moderate</a:t>
            </a:r>
            <a:r>
              <a:rPr lang="en-US" altLang="en-US" sz="1100" dirty="0" smtClean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dirty="0" smtClean="0">
              <a:solidFill>
                <a:schemeClr val="bg1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There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is an increased chance for below-average rainfall across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northern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DRC: 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An area of anomalous lower-level divergence and upper-level convergence is expected to suppress rainfall in the region.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Confidence: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Moderate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b="1" dirty="0">
              <a:solidFill>
                <a:srgbClr val="FFFF00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There is an increased chance for above-average rainfall over </a:t>
            </a:r>
            <a:r>
              <a:rPr lang="en-US" altLang="en-US" sz="1100" b="1" dirty="0" smtClean="0">
                <a:solidFill>
                  <a:srgbClr val="FFFF00"/>
                </a:solidFill>
                <a:latin typeface="Arial" charset="0"/>
              </a:rPr>
              <a:t>western Ethiopia: </a:t>
            </a:r>
            <a:r>
              <a:rPr lang="en-US" altLang="en-US" sz="1100" dirty="0">
                <a:solidFill>
                  <a:schemeClr val="bg1"/>
                </a:solidFill>
                <a:latin typeface="Arial" charset="0"/>
              </a:rPr>
              <a:t>An area of anomalous lower-level convergence and upper-level divergence is expected to enhance rainfall in the region. </a:t>
            </a:r>
            <a:r>
              <a:rPr lang="en-US" altLang="en-US" sz="1100" b="1" dirty="0">
                <a:solidFill>
                  <a:srgbClr val="FFFF00"/>
                </a:solidFill>
                <a:latin typeface="Arial" charset="0"/>
              </a:rPr>
              <a:t>Confidence: Moderate</a:t>
            </a:r>
            <a:r>
              <a:rPr lang="en-US" altLang="en-US" sz="1100" dirty="0" smtClean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dirty="0">
              <a:solidFill>
                <a:schemeClr val="bg1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dirty="0" smtClean="0">
              <a:solidFill>
                <a:schemeClr val="bg1"/>
              </a:solidFill>
              <a:latin typeface="Arial" charset="0"/>
            </a:endParaRPr>
          </a:p>
          <a:p>
            <a:pPr algn="just">
              <a:spcBef>
                <a:spcPct val="0"/>
              </a:spcBef>
              <a:buFontTx/>
              <a:buAutoNum type="arabicPeriod"/>
              <a:defRPr/>
            </a:pPr>
            <a:endParaRPr lang="en-US" altLang="en-US" sz="11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65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6019800"/>
          </a:xfrm>
        </p:spPr>
        <p:txBody>
          <a:bodyPr/>
          <a:lstStyle/>
          <a:p>
            <a:pPr algn="just"/>
            <a:r>
              <a:rPr lang="en-US" altLang="en-US" sz="138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past 30 </a:t>
            </a:r>
            <a:r>
              <a:rPr lang="en-US" altLang="en-US" sz="138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90 days</a:t>
            </a:r>
            <a:r>
              <a:rPr lang="en-US" altLang="en-US" sz="138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38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East Africa, above-average rainfall was observed over pockets of southern Sudan and northern South Sudan. Rainfall was below-average over southern South Sudan, much of Ethiopia, Uganda, Kenya and Somalia. In Central Africa, rainfall was below-average over parts of central and northeastern DRC. Rainfall was above-average over Equatorial Guinea, Gabon, Congo, much of CAR, and northwestern DRC. In West Africa, rainfall was above-average over Guinea, Sierra Leone, Cote d’Ivoire, Burkina Faso, pockets of Ghana, Togo, Benin and Nigeria. Below-average rainfall was observed over eastern Liberia, coastal Cote d’Ivoire, Ghana, Togo and Benin, and portions of Nigeria. </a:t>
            </a:r>
            <a:endParaRPr lang="en-US" altLang="en-US" sz="138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altLang="en-US" sz="138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38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past 7 days, in East Africa, rainfall was below average over southern South Sudan, southwestern Ethiopia, and parts of Uganda. Above-average rainfall was observed over pockets of  southern Sudan and western Ethiopia. In Central Africa, rainfall was below-average over northeastern DRC. Above-average rainfall was observed over Equatorial Guinea, Gabon, Congo, northwestern DRC and parts of CAR. In West Africa, above-average rainfall was observed over pockets of Guinea, much of Cote D’Ivoire, and pockets of Ghana, Burkina Faso, Togo and Nigeria. Below-average rainfall was observed along the Gulf of Guinea coast.</a:t>
            </a:r>
            <a:endParaRPr lang="en-US" altLang="en-US" sz="138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endParaRPr lang="en-US" altLang="en-US" sz="138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38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Week-1 and week-2 outlooks call for an increased chance for above-average rainfall over portions of the Guinea region, and western Ethiopia. In contrast the outlooks call for an increased chance for below-average rainfall over parts of northern DRC.</a:t>
            </a:r>
            <a:endParaRPr lang="en-US" altLang="en-US" sz="138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76200"/>
            <a:ext cx="7239000" cy="685800"/>
          </a:xfrm>
        </p:spPr>
        <p:txBody>
          <a:bodyPr/>
          <a:lstStyle/>
          <a:p>
            <a:pPr eaLnBrk="1" hangingPunct="1"/>
            <a:r>
              <a:rPr lang="en-US" altLang="en-US" sz="3200" b="1" dirty="0">
                <a:solidFill>
                  <a:srgbClr val="FFFF00"/>
                </a:solidFill>
                <a:latin typeface="Arial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70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6324600" cy="11430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  <a:latin typeface="Arial" charset="0"/>
              </a:rPr>
              <a:t>Outline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990600" y="2286000"/>
            <a:ext cx="72390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>
                <a:solidFill>
                  <a:schemeClr val="bg1"/>
                </a:solidFill>
              </a:rPr>
              <a:t>  Highlights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>
                <a:solidFill>
                  <a:schemeClr val="bg1"/>
                </a:solidFill>
              </a:rPr>
              <a:t>  Recent Evolution and Current Conditions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>
                <a:solidFill>
                  <a:schemeClr val="bg1"/>
                </a:solidFill>
              </a:rPr>
              <a:t>  NCEP GEFS Forecasts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en-US" sz="2400" b="1">
                <a:solidFill>
                  <a:schemeClr val="bg1"/>
                </a:solidFill>
              </a:rPr>
              <a:t>  Summary</a:t>
            </a:r>
          </a:p>
          <a:p>
            <a:pPr eaLnBrk="1" hangingPunct="1">
              <a:lnSpc>
                <a:spcPct val="150000"/>
              </a:lnSpc>
            </a:pPr>
            <a:endParaRPr lang="en-US" alt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3340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Highlights:</a:t>
            </a:r>
            <a:br>
              <a:rPr lang="en-US" altLang="en-US" sz="4000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Last 7 Days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04800" y="1981200"/>
            <a:ext cx="8458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r>
              <a:rPr lang="en-US" altLang="en-US" sz="1500" b="1" dirty="0">
                <a:solidFill>
                  <a:schemeClr val="bg1"/>
                </a:solidFill>
              </a:rPr>
              <a:t>During the past 7 days, in East Africa, rainfall was below average over southern South Sudan, southwestern Ethiopia, and parts of Uganda. Above-average rainfall was observed over pockets of  southern Sudan and western Ethiopia. In Central Africa, rainfall was below-average over northeastern DRC. Above-average rainfall was observed over Equatorial Guinea, Gabon, Congo, northwestern DRC and parts of CAR. In West Africa, above-average rainfall was observed over pockets of Guinea, much of Cote D’Ivoire, and pockets of Ghana, Burkina Faso, Togo and Nigeria. Below-average rainfall was observed along the Gulf of Guinea coast.</a:t>
            </a:r>
          </a:p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endParaRPr lang="en-US" altLang="en-US" sz="1500" b="1" dirty="0">
              <a:solidFill>
                <a:schemeClr val="bg1"/>
              </a:solidFill>
            </a:endParaRPr>
          </a:p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r>
              <a:rPr lang="en-US" altLang="en-US" sz="1500" b="1" dirty="0">
                <a:solidFill>
                  <a:schemeClr val="bg1"/>
                </a:solidFill>
              </a:rPr>
              <a:t>Week-1 and week-2 outlooks call for an increased chance for above-average rainfall over portions of the Guinea region, and western Ethiopia. In contrast the outlooks call for an increased chance for below-average rainfall over parts of northern DRC.</a:t>
            </a:r>
          </a:p>
          <a:p>
            <a:pPr marL="342900" indent="-342900" algn="just" eaLnBrk="1" hangingPunct="1">
              <a:buFontTx/>
              <a:buChar char="•"/>
              <a:tabLst>
                <a:tab pos="1885950" algn="l"/>
              </a:tabLst>
            </a:pPr>
            <a:endParaRPr lang="en-US" altLang="en-US" sz="15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952" y="1219200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  <a:latin typeface="Arial" charset="0"/>
              </a:rPr>
              <a:t>Rainfall Patterns: Last 90 Days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9248" y="5029200"/>
            <a:ext cx="8991600" cy="14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080" b="1" dirty="0">
                <a:solidFill>
                  <a:schemeClr val="bg1"/>
                </a:solidFill>
              </a:rPr>
              <a:t>Over the past 90 days,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in </a:t>
            </a:r>
            <a:r>
              <a:rPr lang="en-US" altLang="en-US" sz="1080" b="1" dirty="0">
                <a:solidFill>
                  <a:schemeClr val="bg1"/>
                </a:solidFill>
              </a:rPr>
              <a:t>East Africa,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above-average </a:t>
            </a:r>
            <a:r>
              <a:rPr lang="en-US" altLang="en-US" sz="1080" b="1" dirty="0">
                <a:solidFill>
                  <a:schemeClr val="bg1"/>
                </a:solidFill>
              </a:rPr>
              <a:t>rainfall was observed 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western Ethiopia</a:t>
            </a:r>
            <a:r>
              <a:rPr lang="en-US" altLang="en-US" sz="1080" b="1" dirty="0">
                <a:solidFill>
                  <a:schemeClr val="bg1"/>
                </a:solidFill>
              </a:rPr>
              <a:t>, northern South Sudan,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southern and eastern Sudan, Eritrea, southern </a:t>
            </a:r>
            <a:r>
              <a:rPr lang="en-US" altLang="en-US" sz="1080" b="1" dirty="0">
                <a:solidFill>
                  <a:schemeClr val="bg1"/>
                </a:solidFill>
              </a:rPr>
              <a:t>Uganda,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pockets of southeastern Ethiopia, western Kenya, and northern and eastern Tanzania. Rainfall </a:t>
            </a:r>
            <a:r>
              <a:rPr lang="en-US" altLang="en-US" sz="1080" b="1" dirty="0">
                <a:solidFill>
                  <a:schemeClr val="bg1"/>
                </a:solidFill>
              </a:rPr>
              <a:t>was below-average 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parts </a:t>
            </a:r>
            <a:r>
              <a:rPr lang="en-US" altLang="en-US" sz="1080" b="1" dirty="0">
                <a:solidFill>
                  <a:schemeClr val="bg1"/>
                </a:solidFill>
              </a:rPr>
              <a:t>of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central and southern Ethiopia,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southern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Somalia, and eastern Kenya. </a:t>
            </a:r>
            <a:r>
              <a:rPr lang="en-US" altLang="en-US" sz="1080" b="1" dirty="0">
                <a:solidFill>
                  <a:schemeClr val="bg1"/>
                </a:solidFill>
              </a:rPr>
              <a:t>Rainfall was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also below-average </a:t>
            </a:r>
            <a:r>
              <a:rPr lang="en-US" altLang="en-US" sz="1080" b="1" dirty="0">
                <a:solidFill>
                  <a:schemeClr val="bg1"/>
                </a:solidFill>
              </a:rPr>
              <a:t>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southern </a:t>
            </a:r>
            <a:r>
              <a:rPr lang="en-US" altLang="en-US" sz="1080" b="1" dirty="0">
                <a:solidFill>
                  <a:schemeClr val="bg1"/>
                </a:solidFill>
              </a:rPr>
              <a:t>South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Sudan, northern Uganda and western Tanzania. In </a:t>
            </a:r>
            <a:r>
              <a:rPr lang="en-US" altLang="en-US" sz="1080" b="1" dirty="0">
                <a:solidFill>
                  <a:schemeClr val="bg1"/>
                </a:solidFill>
              </a:rPr>
              <a:t>southern Africa,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above-average rainfall was observed over the northern portions of Southern Africa, while below-average rainfall was observed over central and southern portions of Southern Africa. In Central Africa, rainfall was above-average over central and southern DRC, much of  Gabon, Congo, and much of CAR.  Rainfall was below-average 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northeastern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DRC.  Below-average rains were also observed over Equatorial Guinea and western Cameroon. In West Africa, rainfall was above-average over many places in the Gulf of Guinea countries. Below-average rainfall was observed over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coastal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Cote d’Ivoire, 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Ghana</a:t>
            </a:r>
            <a:r>
              <a:rPr lang="en-US" altLang="en-US" sz="1080" b="1" dirty="0" smtClean="0">
                <a:solidFill>
                  <a:schemeClr val="bg1"/>
                </a:solidFill>
              </a:rPr>
              <a:t>, and central and northern Nigeria.</a:t>
            </a:r>
            <a:endParaRPr lang="en-US" altLang="en-US" sz="108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6132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952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>
                <a:solidFill>
                  <a:srgbClr val="FFFF00"/>
                </a:solidFill>
                <a:latin typeface="Arial" charset="0"/>
              </a:rPr>
              <a:t>Rainfall Patterns: Last 30 Days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9248" y="5192493"/>
            <a:ext cx="8991600" cy="10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140" b="1" dirty="0">
                <a:solidFill>
                  <a:schemeClr val="bg1"/>
                </a:solidFill>
              </a:rPr>
              <a:t>During the past 30 days,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in </a:t>
            </a:r>
            <a:r>
              <a:rPr lang="en-US" altLang="en-US" sz="1140" b="1" dirty="0">
                <a:solidFill>
                  <a:schemeClr val="bg1"/>
                </a:solidFill>
              </a:rPr>
              <a:t>East Africa,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above-average </a:t>
            </a:r>
            <a:r>
              <a:rPr lang="en-US" altLang="en-US" sz="1140" b="1" dirty="0">
                <a:solidFill>
                  <a:schemeClr val="bg1"/>
                </a:solidFill>
              </a:rPr>
              <a:t>rainfall was observed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pockets of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southern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Sudan and northern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South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Sudan.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Rainfall was below-average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southern South Sudan, much of Ethiopia, Uganda, Kenya and Somalia. </a:t>
            </a:r>
            <a:r>
              <a:rPr lang="en-US" altLang="en-US" sz="1140" b="1" dirty="0">
                <a:solidFill>
                  <a:schemeClr val="bg1"/>
                </a:solidFill>
              </a:rPr>
              <a:t>In Central Africa, rainfall was below-average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parts of central and northeastern DRC. </a:t>
            </a:r>
            <a:r>
              <a:rPr lang="en-US" altLang="en-US" sz="1140" b="1" dirty="0">
                <a:solidFill>
                  <a:schemeClr val="bg1"/>
                </a:solidFill>
              </a:rPr>
              <a:t>Rainfall was above-average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Equatorial Guinea, Gabon, Congo, much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of CAR,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and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northwestern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DRC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. </a:t>
            </a:r>
            <a:r>
              <a:rPr lang="en-US" altLang="en-US" sz="1140" b="1" dirty="0">
                <a:solidFill>
                  <a:schemeClr val="bg1"/>
                </a:solidFill>
              </a:rPr>
              <a:t>In West Africa, rainfall was above-average over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Guinea, Sierra Leone,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Cote d’Ivoire, Burkina Faso, pockets of Ghana, Togo, Benin and Nigeria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. </a:t>
            </a:r>
            <a:r>
              <a:rPr lang="en-US" altLang="en-US" sz="1140" b="1" dirty="0">
                <a:solidFill>
                  <a:schemeClr val="bg1"/>
                </a:solidFill>
              </a:rPr>
              <a:t>Below-average rainfall was observed 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over eastern Liberia, coastal Cote d’Ivoire, Ghana, Togo and Benin, and portions of Nigeria</a:t>
            </a:r>
            <a:r>
              <a:rPr lang="en-US" altLang="en-US" sz="1140" b="1" dirty="0" smtClean="0">
                <a:solidFill>
                  <a:schemeClr val="bg1"/>
                </a:solidFill>
              </a:rPr>
              <a:t>. </a:t>
            </a:r>
            <a:endParaRPr lang="en-US" altLang="en-US" sz="114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2161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3752" y="1219200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Rainfall Patterns: Last 7 Days</a:t>
            </a:r>
          </a:p>
        </p:txBody>
      </p:sp>
      <p:sp>
        <p:nvSpPr>
          <p:cNvPr id="10246" name="AutoShape 7" descr="http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7" name="AutoShape 11" descr="http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30162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8" name="AutoShape 13" descr="http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45402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0249" name="AutoShape 15" descr="http://www.cpc.ncep.noaa.gov/products/international/africa_arc/africa_arc_7day_af_anom.gif"/>
          <p:cNvSpPr>
            <a:spLocks noChangeAspect="1" noChangeArrowheads="1"/>
          </p:cNvSpPr>
          <p:nvPr/>
        </p:nvSpPr>
        <p:spPr bwMode="auto">
          <a:xfrm>
            <a:off x="60642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" name="AutoShape 2" descr="https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s://www.cpc.ncep.noaa.gov/products/international/africa_arc/africa_arc_7day_af_obs.gif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9248" y="5105400"/>
            <a:ext cx="8991600" cy="85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100" b="1" dirty="0">
                <a:solidFill>
                  <a:schemeClr val="bg1"/>
                </a:solidFill>
              </a:rPr>
              <a:t>During the past 7 days, in East Africa, rainfall was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below average over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southern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South Sudan,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southwestern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Ethiopia, and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parts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of Uganda. Above-average rainfall was observed over pockets of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southern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Sudan and western Ethiopia. </a:t>
            </a:r>
            <a:r>
              <a:rPr lang="en-US" altLang="en-US" sz="1100" b="1" dirty="0">
                <a:solidFill>
                  <a:schemeClr val="bg1"/>
                </a:solidFill>
              </a:rPr>
              <a:t>In Central Africa, rainfall was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below-average over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northeastern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DRC. Above-average rainfall was observed over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Equatorial Guinea, Gabon, Congo, northwestern DRC and parts of CAR.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In West Africa, above-average rainfall was observed over </a:t>
            </a:r>
            <a:r>
              <a:rPr lang="en-US" altLang="en-US" sz="1100" b="1" dirty="0" smtClean="0">
                <a:solidFill>
                  <a:schemeClr val="bg1"/>
                </a:solidFill>
              </a:rPr>
              <a:t>pockets of Guinea, much of Cote D’Ivoire, and pockets of Ghana, Burkina Faso, Togo and Nigeria. Below-average rainfall was observed along the Gulf of Guinea coast.</a:t>
            </a:r>
            <a:endParaRPr lang="en-US" altLang="en-US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88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15209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520952"/>
            <a:ext cx="3813048" cy="381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696200" cy="914400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Atmospheric Circulation:</a:t>
            </a:r>
            <a:br>
              <a:rPr lang="en-US" altLang="en-US" sz="4000" b="1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4000" b="1" dirty="0">
                <a:solidFill>
                  <a:srgbClr val="FFFF00"/>
                </a:solidFill>
                <a:latin typeface="Arial" charset="0"/>
              </a:rPr>
              <a:t>Last 7 Days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9248" y="5606276"/>
            <a:ext cx="8991600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200" b="1" dirty="0" smtClean="0">
                <a:solidFill>
                  <a:schemeClr val="bg1"/>
                </a:solidFill>
              </a:rPr>
              <a:t>At 700-hPa level (left panel),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anomalous cyclonic turning was observed over much of the Gulf of Guinea region.</a:t>
            </a: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914400" y="2743200"/>
            <a:ext cx="2327847" cy="838200"/>
          </a:xfrm>
          <a:prstGeom prst="ellipse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1">
            <a:extLst>
              <a:ext uri="{FF2B5EF4-FFF2-40B4-BE49-F238E27FC236}">
                <a16:creationId xmlns:a16="http://schemas.microsoft.com/office/drawing/2014/main" id="{97A02872-9A0E-9645-A8B6-8DA31B2E7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0"/>
            <a:ext cx="6019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Rainfall Evolution</a:t>
            </a:r>
          </a:p>
        </p:txBody>
      </p:sp>
      <p:sp>
        <p:nvSpPr>
          <p:cNvPr id="9219" name="Line 48">
            <a:extLst>
              <a:ext uri="{FF2B5EF4-FFF2-40B4-BE49-F238E27FC236}">
                <a16:creationId xmlns:a16="http://schemas.microsoft.com/office/drawing/2014/main" id="{5EE4D912-0061-1440-94E4-388A57BFFBFA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057400"/>
            <a:ext cx="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220" name="Picture 13" descr="Clickable Image">
            <a:extLst>
              <a:ext uri="{FF2B5EF4-FFF2-40B4-BE49-F238E27FC236}">
                <a16:creationId xmlns:a16="http://schemas.microsoft.com/office/drawing/2014/main" id="{55A4FBCA-C615-E548-B04B-E40F8A7DF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249" y="664149"/>
            <a:ext cx="2743200" cy="26289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ine 49">
            <a:extLst>
              <a:ext uri="{FF2B5EF4-FFF2-40B4-BE49-F238E27FC236}">
                <a16:creationId xmlns:a16="http://schemas.microsoft.com/office/drawing/2014/main" id="{D03C9423-4F28-C745-8EF5-45ABCE0878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47800" y="1546223"/>
            <a:ext cx="533400" cy="195897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69">
            <a:extLst>
              <a:ext uri="{FF2B5EF4-FFF2-40B4-BE49-F238E27FC236}">
                <a16:creationId xmlns:a16="http://schemas.microsoft.com/office/drawing/2014/main" id="{A2A56B34-3D71-9E45-BE1E-2EA46AD87E4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6600" y="1918080"/>
            <a:ext cx="1957384" cy="189013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69">
            <a:extLst>
              <a:ext uri="{FF2B5EF4-FFF2-40B4-BE49-F238E27FC236}">
                <a16:creationId xmlns:a16="http://schemas.microsoft.com/office/drawing/2014/main" id="{BDAB2B4D-8464-754A-BEB5-33B2AB5393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762002"/>
            <a:ext cx="2133600" cy="784221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67D9B727-7203-A341-9978-4E0CEE65D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" y="6073775"/>
            <a:ext cx="8924925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US" altLang="en-US" sz="1200" b="1" dirty="0">
                <a:solidFill>
                  <a:schemeClr val="bg1"/>
                </a:solidFill>
                <a:latin typeface="Arial" charset="0"/>
                <a:cs typeface="+mn-cs"/>
              </a:rPr>
              <a:t>Daily evolution of rainfall over the last 90 days at selected locations shows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  <a:cs typeface="+mn-cs"/>
              </a:rPr>
              <a:t>moderate to heavy rainfall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</a:rPr>
              <a:t>sustained moisture surpluses over parts of Guinea (bottom left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</a:rPr>
              <a:t>).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</a:rPr>
              <a:t>In contrast, s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  <a:cs typeface="+mn-cs"/>
              </a:rPr>
              <a:t>easonal total rainfall remained below-average over portions of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  <a:cs typeface="+mn-cs"/>
              </a:rPr>
              <a:t>northern Nigeria (top right) and northeastern DRC </a:t>
            </a:r>
            <a:r>
              <a:rPr lang="en-US" altLang="en-US" sz="1200" b="1" dirty="0" smtClean="0">
                <a:solidFill>
                  <a:schemeClr val="bg1"/>
                </a:solidFill>
                <a:latin typeface="Arial" charset="0"/>
                <a:cs typeface="+mn-cs"/>
              </a:rPr>
              <a:t>(bottom right). </a:t>
            </a:r>
            <a:endParaRPr lang="en-US" altLang="en-US" sz="1200" b="1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3462528"/>
            <a:ext cx="3385891" cy="2633471"/>
          </a:xfrm>
          <a:prstGeom prst="rect">
            <a:avLst/>
          </a:prstGeom>
          <a:noFill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8700" y="457200"/>
            <a:ext cx="3385891" cy="2633471"/>
          </a:xfrm>
          <a:prstGeom prst="rect">
            <a:avLst/>
          </a:prstGeom>
          <a:noFill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3462528"/>
            <a:ext cx="3385892" cy="26334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551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828800"/>
            <a:ext cx="4267196" cy="32003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828800"/>
            <a:ext cx="4267196" cy="32003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85800" y="177800"/>
            <a:ext cx="7924800" cy="1498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kern="0" dirty="0">
                <a:solidFill>
                  <a:srgbClr val="FFFF00"/>
                </a:solidFill>
                <a:latin typeface="Arial" charset="0"/>
              </a:rPr>
              <a:t>NCEP GEFS Model Forecasts</a:t>
            </a:r>
            <a:r>
              <a:rPr lang="en-US" altLang="en-US" sz="1200" b="1" kern="0" dirty="0">
                <a:solidFill>
                  <a:srgbClr val="FFFF00"/>
                </a:solidFill>
                <a:latin typeface="Arial" charset="0"/>
              </a:rPr>
              <a:t/>
            </a:r>
            <a:br>
              <a:rPr lang="en-US" altLang="en-US" sz="1200" b="1" kern="0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2000" b="1" kern="0" dirty="0">
                <a:solidFill>
                  <a:srgbClr val="FFFF00"/>
                </a:solidFill>
                <a:latin typeface="Arial" charset="0"/>
              </a:rPr>
              <a:t>Non-Bias Corrected Probability of </a:t>
            </a:r>
            <a:br>
              <a:rPr lang="en-US" altLang="en-US" sz="2000" b="1" kern="0" dirty="0">
                <a:solidFill>
                  <a:srgbClr val="FFFF00"/>
                </a:solidFill>
                <a:latin typeface="Arial" charset="0"/>
              </a:rPr>
            </a:br>
            <a:r>
              <a:rPr lang="en-US" altLang="en-US" sz="2000" b="1" kern="0" dirty="0">
                <a:solidFill>
                  <a:srgbClr val="FFFF00"/>
                </a:solidFill>
                <a:latin typeface="Arial" charset="0"/>
              </a:rPr>
              <a:t>precipitation exceedance </a:t>
            </a:r>
          </a:p>
        </p:txBody>
      </p:sp>
      <p:sp>
        <p:nvSpPr>
          <p:cNvPr id="22535" name="TextBox 10"/>
          <p:cNvSpPr txBox="1">
            <a:spLocks noChangeArrowheads="1"/>
          </p:cNvSpPr>
          <p:nvPr/>
        </p:nvSpPr>
        <p:spPr bwMode="auto">
          <a:xfrm>
            <a:off x="4572002" y="1524000"/>
            <a:ext cx="34108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Week-2, Valid: </a:t>
            </a:r>
            <a:r>
              <a:rPr lang="en-US" altLang="en-US" b="1" dirty="0" smtClean="0">
                <a:solidFill>
                  <a:srgbClr val="FFFF00"/>
                </a:solidFill>
              </a:rPr>
              <a:t>22 </a:t>
            </a:r>
            <a:r>
              <a:rPr lang="en-US" altLang="en-US" b="1" dirty="0" smtClean="0">
                <a:solidFill>
                  <a:srgbClr val="FFFF00"/>
                </a:solidFill>
              </a:rPr>
              <a:t>– </a:t>
            </a:r>
            <a:r>
              <a:rPr lang="en-US" altLang="en-US" b="1" dirty="0" smtClean="0">
                <a:solidFill>
                  <a:srgbClr val="FFFF00"/>
                </a:solidFill>
              </a:rPr>
              <a:t>28 </a:t>
            </a:r>
            <a:r>
              <a:rPr lang="en-US" altLang="en-US" b="1" dirty="0" smtClean="0">
                <a:solidFill>
                  <a:srgbClr val="FFFF00"/>
                </a:solidFill>
              </a:rPr>
              <a:t>June, </a:t>
            </a:r>
            <a:r>
              <a:rPr lang="en-US" altLang="en-US" b="1" dirty="0">
                <a:solidFill>
                  <a:srgbClr val="FFFF00"/>
                </a:solidFill>
              </a:rPr>
              <a:t>2021</a:t>
            </a:r>
            <a:endParaRPr lang="en-US" altLang="en-US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9248" y="5562600"/>
            <a:ext cx="8991600" cy="94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en-US" sz="1200" b="1" dirty="0" smtClean="0">
                <a:solidFill>
                  <a:schemeClr val="bg1"/>
                </a:solidFill>
              </a:rPr>
              <a:t>For week-1 (left panel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) and week-2 (right panel), the </a:t>
            </a:r>
            <a:r>
              <a:rPr lang="en-US" altLang="en-US" sz="1200" b="1" dirty="0">
                <a:solidFill>
                  <a:schemeClr val="bg1"/>
                </a:solidFill>
              </a:rPr>
              <a:t>NCEP GEFS indicates a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moderate to high </a:t>
            </a:r>
            <a:r>
              <a:rPr lang="en-US" altLang="en-US" sz="1200" b="1" dirty="0">
                <a:solidFill>
                  <a:schemeClr val="bg1"/>
                </a:solidFill>
              </a:rPr>
              <a:t>chance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(over </a:t>
            </a:r>
            <a:r>
              <a:rPr lang="en-US" altLang="en-US" sz="1200" b="1" dirty="0">
                <a:solidFill>
                  <a:schemeClr val="bg1"/>
                </a:solidFill>
              </a:rPr>
              <a:t>70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%) </a:t>
            </a:r>
            <a:r>
              <a:rPr lang="en-US" altLang="en-US" sz="1200" b="1" dirty="0">
                <a:solidFill>
                  <a:schemeClr val="bg1"/>
                </a:solidFill>
              </a:rPr>
              <a:t>for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rainfall to exceed 50 mm </a:t>
            </a:r>
            <a:r>
              <a:rPr lang="en-US" altLang="en-US" sz="1200" b="1" dirty="0" smtClean="0">
                <a:solidFill>
                  <a:schemeClr val="bg1"/>
                </a:solidFill>
              </a:rPr>
              <a:t>along the Gulf of Guinea coast, and western Ethiopia.</a:t>
            </a:r>
            <a:endParaRPr lang="en-US" altLang="en-US" sz="1200" b="1" dirty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endParaRPr lang="en-US" altLang="en-US" sz="1200" b="1" dirty="0">
              <a:solidFill>
                <a:schemeClr val="bg1"/>
              </a:solidFill>
            </a:endParaRP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endParaRPr lang="en-US" alt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943610" y="1524000"/>
            <a:ext cx="34108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b="1" dirty="0" smtClean="0">
                <a:solidFill>
                  <a:srgbClr val="FFFF00"/>
                </a:solidFill>
              </a:rPr>
              <a:t>Week-1, Valid: </a:t>
            </a:r>
            <a:r>
              <a:rPr lang="en-US" altLang="en-US" b="1" dirty="0" smtClean="0">
                <a:solidFill>
                  <a:srgbClr val="FFFF00"/>
                </a:solidFill>
              </a:rPr>
              <a:t>15 </a:t>
            </a:r>
            <a:r>
              <a:rPr lang="en-US" altLang="en-US" b="1" dirty="0" smtClean="0">
                <a:solidFill>
                  <a:srgbClr val="FFFF00"/>
                </a:solidFill>
              </a:rPr>
              <a:t>– </a:t>
            </a:r>
            <a:r>
              <a:rPr lang="en-US" altLang="en-US" b="1" dirty="0" smtClean="0">
                <a:solidFill>
                  <a:srgbClr val="FFFF00"/>
                </a:solidFill>
              </a:rPr>
              <a:t>21 </a:t>
            </a:r>
            <a:r>
              <a:rPr lang="en-US" altLang="en-US" b="1" dirty="0" smtClean="0">
                <a:solidFill>
                  <a:srgbClr val="FFFF00"/>
                </a:solidFill>
              </a:rPr>
              <a:t>June, 2021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0066FF"/>
      </a:accent2>
      <a:accent3>
        <a:srgbClr val="FFFFFF"/>
      </a:accent3>
      <a:accent4>
        <a:srgbClr val="000000"/>
      </a:accent4>
      <a:accent5>
        <a:srgbClr val="AAE2CA"/>
      </a:accent5>
      <a:accent6>
        <a:srgbClr val="005CE7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005CE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191685</TotalTime>
  <Words>1347</Words>
  <Application>Microsoft Office PowerPoint</Application>
  <PresentationFormat>On-screen Show (4:3)</PresentationFormat>
  <Paragraphs>59</Paragraphs>
  <Slides>12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Default Design</vt:lpstr>
      <vt:lpstr>CorelPhotoPaint.Image.10</vt:lpstr>
      <vt:lpstr>The African Monsoon Recent Evolution and Current Status  Include Week-1 and Week-2 Outlooks </vt:lpstr>
      <vt:lpstr>Outline</vt:lpstr>
      <vt:lpstr>Highlights: Last 7 Days</vt:lpstr>
      <vt:lpstr>Rainfall Patterns: Last 90 Days</vt:lpstr>
      <vt:lpstr>Rainfall Patterns: Last 30 Days</vt:lpstr>
      <vt:lpstr>Rainfall Patterns: Last 7 Days</vt:lpstr>
      <vt:lpstr>Atmospheric Circulation: Last 7 Days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NOAA/NWS/NCEP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Vernon E. Kousky</dc:creator>
  <cp:lastModifiedBy>Endalkachew Bekele</cp:lastModifiedBy>
  <cp:revision>9647</cp:revision>
  <cp:lastPrinted>2018-07-09T15:13:07Z</cp:lastPrinted>
  <dcterms:created xsi:type="dcterms:W3CDTF">2001-08-31T10:39:36Z</dcterms:created>
  <dcterms:modified xsi:type="dcterms:W3CDTF">2021-06-14T16:35:12Z</dcterms:modified>
</cp:coreProperties>
</file>