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0813" autoAdjust="0"/>
  </p:normalViewPr>
  <p:slideViewPr>
    <p:cSldViewPr>
      <p:cViewPr varScale="1">
        <p:scale>
          <a:sx n="63" d="100"/>
          <a:sy n="63" d="100"/>
        </p:scale>
        <p:origin x="1353"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7/12/2021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179"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12 July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13 – 19 July, 2021</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398570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northern Senegal, southern Mauritania, central Mali, Burkina Faso, northern Ghana, northern Togo, northern Benin and western Niger: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Guinea-Bissau, Guinea, Sierra Leone, Liberia and western Cote d'Ivoire: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parts of northern DRC and southern CAR</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northern South Sudan, parts of southern and eastern Sudan, and portions of Eritrea and Ethiopia: </a:t>
            </a:r>
            <a:r>
              <a:rPr lang="en-US" altLang="en-US" sz="1100" dirty="0" smtClean="0">
                <a:solidFill>
                  <a:schemeClr val="bg1"/>
                </a:solidFill>
                <a:latin typeface="Arial" charset="0"/>
              </a:rPr>
              <a:t>A broad area </a:t>
            </a:r>
            <a:r>
              <a:rPr lang="en-US" altLang="en-US" sz="1100" dirty="0">
                <a:solidFill>
                  <a:schemeClr val="bg1"/>
                </a:solidFill>
                <a:latin typeface="Arial" charset="0"/>
              </a:rPr>
              <a:t>of anomalous </a:t>
            </a:r>
            <a:r>
              <a:rPr lang="en-US" altLang="en-US" sz="1100" dirty="0" smtClean="0">
                <a:solidFill>
                  <a:schemeClr val="bg1"/>
                </a:solidFill>
                <a:latin typeface="Arial" charset="0"/>
              </a:rPr>
              <a:t>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20 – 26 July, 2021</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Senegal, Gambia, Guinea-Bissau, Guinea, Sierra Leone, southern Mali, Burkina Faso, parts of northern Ghana, western Niger, northern Benin and northwestern Nigeria: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Liberia, southern Cote d'Ivoire, southern Ghana, southern Togo, and southern Benin: </a:t>
            </a:r>
            <a:r>
              <a:rPr lang="en-US" altLang="en-US" sz="1100" dirty="0" smtClean="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northern DRC, and parts of southern CAR southern South Sudan: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eastern Sudan eastern South Sudan, and western Ethiopia</a:t>
            </a:r>
            <a:r>
              <a:rPr lang="en-US" altLang="en-US" sz="1100" b="1" dirty="0" smtClean="0">
                <a:solidFill>
                  <a:srgbClr val="FFFF00"/>
                </a:solidFill>
                <a:latin typeface="Arial" charset="0"/>
              </a:rPr>
              <a:t>: </a:t>
            </a:r>
            <a:r>
              <a:rPr lang="en-US" altLang="en-US" sz="1100" dirty="0">
                <a:solidFill>
                  <a:schemeClr val="bg1"/>
                </a:solidFill>
                <a:latin typeface="Arial" charset="0"/>
              </a:rPr>
              <a:t>A broad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270" b="1" dirty="0">
                <a:solidFill>
                  <a:schemeClr val="bg1"/>
                </a:solidFill>
                <a:latin typeface="Arial" panose="020B0604020202020204" pitchFamily="34" charset="0"/>
                <a:cs typeface="Arial" panose="020B0604020202020204" pitchFamily="34" charset="0"/>
              </a:rPr>
              <a:t>During the past </a:t>
            </a:r>
            <a:r>
              <a:rPr lang="en-US" altLang="en-US" sz="1270" b="1" dirty="0" smtClean="0">
                <a:solidFill>
                  <a:schemeClr val="bg1"/>
                </a:solidFill>
                <a:latin typeface="Arial" panose="020B0604020202020204" pitchFamily="34" charset="0"/>
                <a:cs typeface="Arial" panose="020B0604020202020204" pitchFamily="34" charset="0"/>
              </a:rPr>
              <a:t>30 to 90 </a:t>
            </a:r>
            <a:r>
              <a:rPr lang="en-US" altLang="en-US" sz="1270" b="1" dirty="0">
                <a:solidFill>
                  <a:schemeClr val="bg1"/>
                </a:solidFill>
                <a:latin typeface="Arial" panose="020B0604020202020204" pitchFamily="34" charset="0"/>
                <a:cs typeface="Arial" panose="020B0604020202020204" pitchFamily="34" charset="0"/>
              </a:rPr>
              <a:t>days, </a:t>
            </a:r>
            <a:r>
              <a:rPr lang="en-US" altLang="en-US" sz="1270" b="1" dirty="0">
                <a:solidFill>
                  <a:schemeClr val="bg1"/>
                </a:solidFill>
                <a:latin typeface="Arial" panose="020B0604020202020204" pitchFamily="34" charset="0"/>
                <a:cs typeface="Arial" panose="020B0604020202020204" pitchFamily="34" charset="0"/>
              </a:rPr>
              <a:t>in East Africa, above-average rainfall was observed over the southern and eastern parts of Sudan and northern South Sudan Republic, and many parts of Ethiopia. Rainfall was below-average over pockets of South Sudan, parts of  southern Ethiopia, and pockets of Uganda. In Central Africa, rainfall was below-average over parts of central and northeastern DRC. Rainfall was above-average over Equatorial Guinea, Gabon, Congo, much of CAR, and pockets of DRC. In West Africa, rainfall was above-average over much of the Gulf of Guinea region and the neighboring areas of the Sahel. Below-average rainfall was observed over parts of Senegal, western Mali, Guinea-Bissau, Niger, and pockets of Nigeria</a:t>
            </a:r>
            <a:r>
              <a:rPr lang="en-US" altLang="en-US" sz="1270" b="1" dirty="0" smtClean="0">
                <a:solidFill>
                  <a:schemeClr val="bg1"/>
                </a:solidFill>
                <a:latin typeface="Arial" panose="020B0604020202020204" pitchFamily="34" charset="0"/>
                <a:cs typeface="Arial" panose="020B0604020202020204" pitchFamily="34" charset="0"/>
              </a:rPr>
              <a:t>.</a:t>
            </a:r>
          </a:p>
          <a:p>
            <a:pPr algn="just"/>
            <a:endParaRPr lang="en-US" altLang="en-US" sz="1270" b="1" dirty="0">
              <a:solidFill>
                <a:schemeClr val="bg1"/>
              </a:solidFill>
              <a:latin typeface="Arial" panose="020B0604020202020204" pitchFamily="34" charset="0"/>
              <a:cs typeface="Arial" panose="020B0604020202020204" pitchFamily="34" charset="0"/>
            </a:endParaRPr>
          </a:p>
          <a:p>
            <a:pPr algn="just"/>
            <a:r>
              <a:rPr lang="en-US" altLang="en-US" sz="1270" b="1" dirty="0" smtClean="0">
                <a:solidFill>
                  <a:schemeClr val="bg1"/>
                </a:solidFill>
                <a:latin typeface="Arial" panose="020B0604020202020204" pitchFamily="34" charset="0"/>
                <a:cs typeface="Arial" panose="020B0604020202020204" pitchFamily="34" charset="0"/>
              </a:rPr>
              <a:t>During </a:t>
            </a:r>
            <a:r>
              <a:rPr lang="en-US" altLang="en-US" sz="1270" b="1" dirty="0">
                <a:solidFill>
                  <a:schemeClr val="bg1"/>
                </a:solidFill>
                <a:latin typeface="Arial" panose="020B0604020202020204" pitchFamily="34" charset="0"/>
                <a:cs typeface="Arial" panose="020B0604020202020204" pitchFamily="34" charset="0"/>
              </a:rPr>
              <a:t>the past 7 days, in East Africa, rainfall was above-average over parts of eastern and southern Sudan, South Sudan, and Ethiopia. In Central Africa, rainfall was above-average over pockets of northern DRC, CAR and southern Chad. Below-average rainfall was observed over parts of Cameroon and western CAR. In West Africa, above-average rainfall was observed over Guinea, Sierra Leone, northern Mali, and Niger. Below-average rainfall was observed over pockets of Senegal, western Mali, Cote d’Ivoire and Nigeria.</a:t>
            </a:r>
          </a:p>
          <a:p>
            <a:pPr algn="just" eaLnBrk="1" hangingPunct="1">
              <a:lnSpc>
                <a:spcPct val="90000"/>
              </a:lnSpc>
              <a:spcBef>
                <a:spcPct val="50000"/>
              </a:spcBef>
            </a:pPr>
            <a:endParaRPr lang="en-US" altLang="en-US" sz="127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pPr>
            <a:r>
              <a:rPr lang="en-US" altLang="en-US" sz="1270" b="1" dirty="0">
                <a:solidFill>
                  <a:schemeClr val="bg1"/>
                </a:solidFill>
                <a:latin typeface="Arial" panose="020B0604020202020204" pitchFamily="34" charset="0"/>
                <a:cs typeface="Arial" panose="020B0604020202020204" pitchFamily="34" charset="0"/>
              </a:rPr>
              <a:t>Week-1 outlooks call for an increased chance for above-average rainfall over Guinea-Bissau, Guinea, Sierra Leone, Liberia, western Cote d'Ivoire, northern South Sudan, parts of southern and eastern Sudan, and portions of Eritrea and Ethiopia. In contrast, the outlooks call for an increased chance for below-average rainfall over northern Senegal, southern Mauritania, central Mali, Burkina Faso, northern Ghana, northern Togo, northern Benin and western Niger, parts of northern DRC and southern CAR.</a:t>
            </a:r>
          </a:p>
          <a:p>
            <a:pPr algn="just" eaLnBrk="1" hangingPunct="1">
              <a:lnSpc>
                <a:spcPct val="90000"/>
              </a:lnSpc>
              <a:spcBef>
                <a:spcPct val="50000"/>
              </a:spcBef>
            </a:pPr>
            <a:endParaRPr lang="en-US" altLang="en-US" sz="127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pPr>
            <a:r>
              <a:rPr lang="en-US" altLang="en-US" sz="1270" b="1" dirty="0">
                <a:solidFill>
                  <a:schemeClr val="bg1"/>
                </a:solidFill>
                <a:latin typeface="Arial" panose="020B0604020202020204" pitchFamily="34" charset="0"/>
                <a:cs typeface="Arial" panose="020B0604020202020204" pitchFamily="34" charset="0"/>
              </a:rPr>
              <a:t>Week-2 outlooks call for an increased chance for above-average rainfall over southern Senegal, Gambia, Guinea-Bissau, Guinea, Sierra Leone, southern Mali, Burkina Faso, parts of northern Ghana, western Niger, northern Benin and northwestern Nigeria, parts of eastern Sudan eastern South Sudan, and western Ethiopia. In contrast, the outlooks call for below-average rainfall over eastern Liberia, southern Cote d'Ivoire, southern Ghana, southern Togo, southern Benin, northern DRC, and parts of southern CAR southern South Sudan.</a:t>
            </a:r>
          </a:p>
          <a:p>
            <a:pPr algn="just" eaLnBrk="1" hangingPunct="1">
              <a:lnSpc>
                <a:spcPct val="90000"/>
              </a:lnSpc>
              <a:spcBef>
                <a:spcPct val="50000"/>
              </a:spcBef>
            </a:pPr>
            <a:endParaRPr lang="en-US" altLang="en-US" sz="138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eastern and southern Sudan, South Sudan, and Ethiopia. In Central Africa, rainfall was above-average over pockets of northern DRC, CAR and southern Chad. Below-average rainfall was observed over parts of Cameroon and western CAR. In West Africa, above-average rainfall was observed over Guinea, Sierra Leone, northern Mali, and Niger. Below-average rainfall was observed over pockets of Senegal, western Mali, Cote d’Ivoire and Nigeria.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outlooks call for an increased chance for above-average rainfall over Guinea-Bissau, Guinea, Sierra Leone, Liberia, western Cote d'Ivoire, northern South Sudan, parts of southern and eastern Sudan, and portions of Eritrea and Ethiopia. In contrast, the outlooks call for an increased chance for below-average rainfall over northern Senegal, southern Mauritania, central Mali, Burkina Faso, northern Ghana, northern Togo, northern Benin and western Niger, parts of northern DRC and southern CAR.</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Week-2 outlooks call for an increased chance for above-average rainfall over southern Senegal, Gambia, Guinea-Bissau, Guinea, Sierra Leone, southern Mali, Burkina Faso, parts of northern Ghana, western Niger, northern Benin and northwestern Nigeria, parts of eastern Sudan eastern South Sudan, and western Ethiopia. In contrast, the outlooks call for below-average rainfall over eastern Liberia, southern Cote d'Ivoire, southern Ghana, southern Togo, southern Benin, northern DRC, and parts of southern CAR southern South Sudan.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western Ethiopia</a:t>
            </a:r>
            <a:r>
              <a:rPr lang="en-US" altLang="en-US" sz="1080" b="1" dirty="0">
                <a:solidFill>
                  <a:schemeClr val="bg1"/>
                </a:solidFill>
              </a:rPr>
              <a:t>, northern South Sudan, </a:t>
            </a:r>
            <a:r>
              <a:rPr lang="en-US" altLang="en-US" sz="1080" b="1" dirty="0" smtClean="0">
                <a:solidFill>
                  <a:schemeClr val="bg1"/>
                </a:solidFill>
              </a:rPr>
              <a:t>southern and eastern Sudan, Eritrea, parts of southern </a:t>
            </a:r>
            <a:r>
              <a:rPr lang="en-US" altLang="en-US" sz="1080" b="1" dirty="0">
                <a:solidFill>
                  <a:schemeClr val="bg1"/>
                </a:solidFill>
              </a:rPr>
              <a:t>Uganda, </a:t>
            </a:r>
            <a:r>
              <a:rPr lang="en-US" altLang="en-US" sz="1080" b="1" dirty="0" smtClean="0">
                <a:solidFill>
                  <a:schemeClr val="bg1"/>
                </a:solidFill>
              </a:rPr>
              <a:t>pockets of southeastern Ethiopia, western Kenya, and northern Tanzania. Rainfall </a:t>
            </a:r>
            <a:r>
              <a:rPr lang="en-US" altLang="en-US" sz="1080" b="1" dirty="0">
                <a:solidFill>
                  <a:schemeClr val="bg1"/>
                </a:solidFill>
              </a:rPr>
              <a:t>was below-average over </a:t>
            </a:r>
            <a:r>
              <a:rPr lang="en-US" altLang="en-US" sz="1080" b="1" dirty="0" smtClean="0">
                <a:solidFill>
                  <a:schemeClr val="bg1"/>
                </a:solidFill>
              </a:rPr>
              <a:t>parts </a:t>
            </a:r>
            <a:r>
              <a:rPr lang="en-US" altLang="en-US" sz="1080" b="1" dirty="0">
                <a:solidFill>
                  <a:schemeClr val="bg1"/>
                </a:solidFill>
              </a:rPr>
              <a:t>of </a:t>
            </a:r>
            <a:r>
              <a:rPr lang="en-US" altLang="en-US" sz="1080" b="1" dirty="0" smtClean="0">
                <a:solidFill>
                  <a:schemeClr val="bg1"/>
                </a:solidFill>
              </a:rPr>
              <a:t>southern Ethiopia, central and southern Somalia, and central and eastern Kenya. </a:t>
            </a:r>
            <a:r>
              <a:rPr lang="en-US" altLang="en-US" sz="1080" b="1" dirty="0">
                <a:solidFill>
                  <a:schemeClr val="bg1"/>
                </a:solidFill>
              </a:rPr>
              <a:t>Rainfall was </a:t>
            </a:r>
            <a:r>
              <a:rPr lang="en-US" altLang="en-US" sz="1080" b="1" dirty="0" smtClean="0">
                <a:solidFill>
                  <a:schemeClr val="bg1"/>
                </a:solidFill>
              </a:rPr>
              <a:t>also below-average </a:t>
            </a:r>
            <a:r>
              <a:rPr lang="en-US" altLang="en-US" sz="1080" b="1" dirty="0">
                <a:solidFill>
                  <a:schemeClr val="bg1"/>
                </a:solidFill>
              </a:rPr>
              <a:t>over </a:t>
            </a:r>
            <a:r>
              <a:rPr lang="en-US" altLang="en-US" sz="1080" b="1" dirty="0" smtClean="0">
                <a:solidFill>
                  <a:schemeClr val="bg1"/>
                </a:solidFill>
              </a:rPr>
              <a:t>southern </a:t>
            </a:r>
            <a:r>
              <a:rPr lang="en-US" altLang="en-US" sz="1080" b="1" dirty="0">
                <a:solidFill>
                  <a:schemeClr val="bg1"/>
                </a:solidFill>
              </a:rPr>
              <a:t>South </a:t>
            </a:r>
            <a:r>
              <a:rPr lang="en-US" altLang="en-US" sz="1080" b="1" dirty="0" smtClean="0">
                <a:solidFill>
                  <a:schemeClr val="bg1"/>
                </a:solidFill>
              </a:rPr>
              <a:t>Sudan, northern Uganda and parts of eastern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the far northern Southern Africa, while below-average rainfall was observed over the central and southern portions of Southern Africa. In Central Africa, rainfall was above-average over western and southern DRC, Equatorial Guinea, Gabon, Congo, and much of CAR.  Rainfall was below-average over northeastern and central DRC, pockets of central CAR, and western Cameroon. In West Africa, rainfall was above-average over much of Guinea, Sierra Leone, Cote d’Ivoire, Burkina Faso, northern Benin, and southern Nigeria. Below-average rainfall was observed over parts of Senegal, coastal Cote d’Ivoire, parts of Ghana, western Niger, and central and northern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03951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the southern and eastern parts of Sudan and northern South Sudan Republic, and many parts of Ethiopia. Rainfall was below-average over pockets of South Sudan, parts of  southern Ethiopia, and pockets of Uganda. </a:t>
            </a:r>
            <a:r>
              <a:rPr lang="en-US" altLang="en-US" sz="1140" b="1" dirty="0">
                <a:solidFill>
                  <a:schemeClr val="bg1"/>
                </a:solidFill>
              </a:rPr>
              <a:t>In Central Africa, rainfall was below-average over </a:t>
            </a:r>
            <a:r>
              <a:rPr lang="en-US" altLang="en-US" sz="1140" b="1" dirty="0" smtClean="0">
                <a:solidFill>
                  <a:schemeClr val="bg1"/>
                </a:solidFill>
              </a:rPr>
              <a:t>parts of central and northeastern DRC. </a:t>
            </a:r>
            <a:r>
              <a:rPr lang="en-US" altLang="en-US" sz="1140" b="1" dirty="0">
                <a:solidFill>
                  <a:schemeClr val="bg1"/>
                </a:solidFill>
              </a:rPr>
              <a:t>Rainfall was above-average over </a:t>
            </a:r>
            <a:r>
              <a:rPr lang="en-US" altLang="en-US" sz="1140" b="1" dirty="0" smtClean="0">
                <a:solidFill>
                  <a:schemeClr val="bg1"/>
                </a:solidFill>
              </a:rPr>
              <a:t>Equatorial Guinea, Gabon, Congo, much of CAR, and pockets of DRC. </a:t>
            </a:r>
            <a:r>
              <a:rPr lang="en-US" altLang="en-US" sz="1140" b="1" dirty="0">
                <a:solidFill>
                  <a:schemeClr val="bg1"/>
                </a:solidFill>
              </a:rPr>
              <a:t>In West Africa, rainfall was above-average over </a:t>
            </a:r>
            <a:r>
              <a:rPr lang="en-US" altLang="en-US" sz="1140" b="1" dirty="0" smtClean="0">
                <a:solidFill>
                  <a:schemeClr val="bg1"/>
                </a:solidFill>
              </a:rPr>
              <a:t>much of the Gulf of Guinea region and the neighboring areas of the Sahel. Below-average rainfall was observed over parts of Senegal, western Mali, Guinea-Bissau, Niger, and pockets of Nigeria.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eastern and southern Sudan, South Sudan, and Ethiopia. In </a:t>
            </a:r>
            <a:r>
              <a:rPr lang="en-US" altLang="en-US" sz="1100" b="1" dirty="0">
                <a:solidFill>
                  <a:schemeClr val="bg1"/>
                </a:solidFill>
              </a:rPr>
              <a:t>Central Africa, rainfall was </a:t>
            </a:r>
            <a:r>
              <a:rPr lang="en-US" altLang="en-US" sz="1100" b="1" dirty="0" smtClean="0">
                <a:solidFill>
                  <a:schemeClr val="bg1"/>
                </a:solidFill>
              </a:rPr>
              <a:t>above-average over pockets of northern DRC, CAR and southern Chad. Below-average rainfall was observed over parts of Cameroon and western CAR. In West Africa, above-average rainfall was observed over Guinea, Sierra Leone, northern Mali, and </a:t>
            </a:r>
            <a:r>
              <a:rPr lang="en-US" altLang="en-US" sz="1100" b="1" dirty="0" smtClean="0">
                <a:solidFill>
                  <a:schemeClr val="bg1"/>
                </a:solidFill>
              </a:rPr>
              <a:t>Niger</a:t>
            </a:r>
            <a:r>
              <a:rPr lang="en-US" altLang="en-US" sz="1100" b="1" dirty="0" smtClean="0">
                <a:solidFill>
                  <a:schemeClr val="bg1"/>
                </a:solidFill>
              </a:rPr>
              <a:t>. Below-average rainfall was observed over pockets of Senegal, western Mali, Cote d’Ivoire and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easterly flow was observed across the </a:t>
            </a:r>
            <a:r>
              <a:rPr lang="en-US" altLang="en-US" sz="1200" b="1" dirty="0" err="1" smtClean="0">
                <a:solidFill>
                  <a:schemeClr val="bg1"/>
                </a:solidFill>
              </a:rPr>
              <a:t>Sudano-Sahelian</a:t>
            </a:r>
            <a:r>
              <a:rPr lang="en-US" altLang="en-US" sz="1200" b="1" dirty="0" smtClean="0">
                <a:solidFill>
                  <a:schemeClr val="bg1"/>
                </a:solidFill>
              </a:rPr>
              <a:t> region.</a:t>
            </a:r>
            <a:endParaRPr lang="en-US" altLang="en-US" sz="1200" b="1" dirty="0">
              <a:solidFill>
                <a:schemeClr val="bg1"/>
              </a:solidFill>
            </a:endParaRPr>
          </a:p>
        </p:txBody>
      </p:sp>
      <p:sp>
        <p:nvSpPr>
          <p:cNvPr id="3" name="Oval 2"/>
          <p:cNvSpPr/>
          <p:nvPr/>
        </p:nvSpPr>
        <p:spPr bwMode="auto">
          <a:xfrm>
            <a:off x="1311103" y="2590801"/>
            <a:ext cx="2346497" cy="4572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447800" y="1600200"/>
            <a:ext cx="381000" cy="19049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276600" y="1918080"/>
            <a:ext cx="1957384" cy="189013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657600" y="781433"/>
            <a:ext cx="2362200" cy="8381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Guinea (bottom left) and western Ethiopia (top right). In contrast, s</a:t>
            </a:r>
            <a:r>
              <a:rPr lang="en-US" altLang="en-US" sz="1200" b="1" dirty="0" smtClean="0">
                <a:solidFill>
                  <a:schemeClr val="bg1"/>
                </a:solidFill>
                <a:latin typeface="Arial" charset="0"/>
                <a:cs typeface="+mn-cs"/>
              </a:rPr>
              <a:t>easonal total rainfall remained below-average over northeastern DRC (bottom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613297" y="1524000"/>
            <a:ext cx="332828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20 – 26 July,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much of Guinea, Sierra Leone, Liberia, parts of Nigeria, Cameroon, southern Chad, and western Ethiopia.</a:t>
            </a:r>
            <a:endParaRPr lang="en-US" altLang="en-US" sz="1200" b="1" dirty="0">
              <a:solidFill>
                <a:schemeClr val="bg1"/>
              </a:solidFill>
            </a:endParaRPr>
          </a:p>
        </p:txBody>
      </p:sp>
      <p:sp>
        <p:nvSpPr>
          <p:cNvPr id="9" name="TextBox 10"/>
          <p:cNvSpPr txBox="1">
            <a:spLocks noChangeArrowheads="1"/>
          </p:cNvSpPr>
          <p:nvPr/>
        </p:nvSpPr>
        <p:spPr bwMode="auto">
          <a:xfrm>
            <a:off x="572500" y="1524000"/>
            <a:ext cx="332828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13 </a:t>
            </a:r>
            <a:r>
              <a:rPr lang="en-US" altLang="en-US" b="1" dirty="0">
                <a:solidFill>
                  <a:srgbClr val="FFFF00"/>
                </a:solidFill>
              </a:rPr>
              <a:t>– </a:t>
            </a:r>
            <a:r>
              <a:rPr lang="en-US" altLang="en-US" b="1" dirty="0" smtClean="0">
                <a:solidFill>
                  <a:srgbClr val="FFFF00"/>
                </a:solidFill>
              </a:rPr>
              <a:t>19 </a:t>
            </a:r>
            <a:r>
              <a:rPr lang="en-US" altLang="en-US" b="1" dirty="0">
                <a:solidFill>
                  <a:srgbClr val="FFFF00"/>
                </a:solidFill>
              </a:rPr>
              <a:t>July, </a:t>
            </a:r>
            <a:r>
              <a:rPr lang="en-US" altLang="en-US" b="1" dirty="0" smtClean="0">
                <a:solidFill>
                  <a:srgbClr val="FFFF00"/>
                </a:solidFill>
              </a:rPr>
              <a:t>2021</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193593</TotalTime>
  <Words>1759</Words>
  <Application>Microsoft Office PowerPoint</Application>
  <PresentationFormat>On-screen Show (4:3)</PresentationFormat>
  <Paragraphs>66</Paragraphs>
  <Slides>12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9699</cp:revision>
  <cp:lastPrinted>2018-07-09T15:13:07Z</cp:lastPrinted>
  <dcterms:created xsi:type="dcterms:W3CDTF">2001-08-31T10:39:36Z</dcterms:created>
  <dcterms:modified xsi:type="dcterms:W3CDTF">2021-07-12T16:34:49Z</dcterms:modified>
</cp:coreProperties>
</file>