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509" r:id="rId2"/>
    <p:sldId id="326" r:id="rId3"/>
    <p:sldId id="485" r:id="rId4"/>
    <p:sldId id="502" r:id="rId5"/>
    <p:sldId id="501" r:id="rId6"/>
    <p:sldId id="512" r:id="rId7"/>
    <p:sldId id="482" r:id="rId8"/>
    <p:sldId id="496" r:id="rId9"/>
    <p:sldId id="506" r:id="rId10"/>
    <p:sldId id="513" r:id="rId11"/>
    <p:sldId id="514" r:id="rId12"/>
    <p:sldId id="511" r:id="rId13"/>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06" autoAdjust="0"/>
    <p:restoredTop sz="90813" autoAdjust="0"/>
  </p:normalViewPr>
  <p:slideViewPr>
    <p:cSldViewPr>
      <p:cViewPr varScale="1">
        <p:scale>
          <a:sx n="63" d="100"/>
          <a:sy n="63" d="100"/>
        </p:scale>
        <p:origin x="1353" y="45"/>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7/18/2021</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extLst>
      <p:ext uri="{BB962C8B-B14F-4D97-AF65-F5344CB8AC3E}">
        <p14:creationId xmlns:p14="http://schemas.microsoft.com/office/powerpoint/2010/main" val="27560708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extLst>
      <p:ext uri="{BB962C8B-B14F-4D97-AF65-F5344CB8AC3E}">
        <p14:creationId xmlns:p14="http://schemas.microsoft.com/office/powerpoint/2010/main" val="1418236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10</a:t>
            </a:fld>
            <a:endParaRPr lang="en-US" altLang="en-US" sz="1200">
              <a:latin typeface="Times New Roman" pitchFamily="18" charset="0"/>
            </a:endParaRPr>
          </a:p>
        </p:txBody>
      </p:sp>
    </p:spTree>
    <p:extLst>
      <p:ext uri="{BB962C8B-B14F-4D97-AF65-F5344CB8AC3E}">
        <p14:creationId xmlns:p14="http://schemas.microsoft.com/office/powerpoint/2010/main" val="576223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11</a:t>
            </a:fld>
            <a:endParaRPr lang="en-US" altLang="en-US" sz="1200">
              <a:latin typeface="Times New Roman" pitchFamily="18" charset="0"/>
            </a:endParaRPr>
          </a:p>
        </p:txBody>
      </p:sp>
    </p:spTree>
    <p:extLst>
      <p:ext uri="{BB962C8B-B14F-4D97-AF65-F5344CB8AC3E}">
        <p14:creationId xmlns:p14="http://schemas.microsoft.com/office/powerpoint/2010/main" val="2820025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4</a:t>
            </a:fld>
            <a:endParaRPr lang="en-US" altLang="en-US" sz="120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6</a:t>
            </a:fld>
            <a:endParaRPr lang="en-US" altLang="en-US"/>
          </a:p>
        </p:txBody>
      </p:sp>
    </p:spTree>
    <p:extLst>
      <p:ext uri="{BB962C8B-B14F-4D97-AF65-F5344CB8AC3E}">
        <p14:creationId xmlns:p14="http://schemas.microsoft.com/office/powerpoint/2010/main" val="2596697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29C1A96-929F-9440-ABE3-38839B151B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5" name="Rectangle 3">
            <a:extLst>
              <a:ext uri="{FF2B5EF4-FFF2-40B4-BE49-F238E27FC236}">
                <a16:creationId xmlns:a16="http://schemas.microsoft.com/office/drawing/2014/main" id="{BF50F970-C7DE-114B-90F0-84EB393BC919}"/>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500730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6197" name="CorelPhotoPaint.Image.10" r:id="rId14" imgW="1625397" imgH="1625397" progId="">
                  <p:embed/>
                </p:oleObj>
              </mc:Choice>
              <mc:Fallback>
                <p:oleObj name="CorelPhotoPaint.Image.10" r:id="rId14" imgW="1625397" imgH="1625397" progId="">
                  <p:embed/>
                  <p:pic>
                    <p:nvPicPr>
                      <p:cNvPr id="0" name="Picture 94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a:solidFill>
                  <a:srgbClr val="FFFF00"/>
                </a:solidFill>
                <a:latin typeface="Arial" charset="0"/>
              </a:rPr>
              <a:t>The African Monsoon Recent Evolution and Current Status</a:t>
            </a:r>
            <a:br>
              <a:rPr lang="en-US" altLang="en-US" b="1" dirty="0">
                <a:solidFill>
                  <a:srgbClr val="FFFF00"/>
                </a:solidFill>
                <a:latin typeface="Arial" charset="0"/>
              </a:rPr>
            </a:br>
            <a:r>
              <a:rPr lang="en-US" altLang="en-US" b="1" dirty="0">
                <a:solidFill>
                  <a:srgbClr val="FFFF00"/>
                </a:solidFill>
                <a:latin typeface="Arial" charset="0"/>
              </a:rPr>
              <a:t/>
            </a:r>
            <a:br>
              <a:rPr lang="en-US" altLang="en-US" b="1" dirty="0">
                <a:solidFill>
                  <a:srgbClr val="FFFF00"/>
                </a:solidFill>
                <a:latin typeface="Arial" charset="0"/>
              </a:rPr>
            </a:br>
            <a:r>
              <a:rPr lang="en-US" altLang="en-US" b="1" dirty="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86793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smtClean="0">
                <a:solidFill>
                  <a:schemeClr val="bg1"/>
                </a:solidFill>
              </a:rPr>
              <a:t>19 </a:t>
            </a:r>
            <a:r>
              <a:rPr lang="en-US" altLang="en-US" sz="2800" b="1" dirty="0" smtClean="0">
                <a:solidFill>
                  <a:schemeClr val="bg1"/>
                </a:solidFill>
              </a:rPr>
              <a:t>July 2021</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extLst>
      <p:ext uri="{BB962C8B-B14F-4D97-AF65-F5344CB8AC3E}">
        <p14:creationId xmlns:p14="http://schemas.microsoft.com/office/powerpoint/2010/main" val="2528570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76200" y="1447800"/>
            <a:ext cx="3810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20 </a:t>
            </a:r>
            <a:r>
              <a:rPr lang="en-US" altLang="en-US" b="1" dirty="0" smtClean="0">
                <a:solidFill>
                  <a:srgbClr val="FFFF00"/>
                </a:solidFill>
              </a:rPr>
              <a:t>– </a:t>
            </a:r>
            <a:r>
              <a:rPr lang="en-US" altLang="en-US" b="1" dirty="0" smtClean="0">
                <a:solidFill>
                  <a:srgbClr val="FFFF00"/>
                </a:solidFill>
              </a:rPr>
              <a:t>26 </a:t>
            </a:r>
            <a:r>
              <a:rPr lang="en-US" altLang="en-US" b="1" dirty="0" smtClean="0">
                <a:solidFill>
                  <a:srgbClr val="FFFF00"/>
                </a:solidFill>
              </a:rPr>
              <a:t>July, 2021</a:t>
            </a:r>
            <a:endParaRPr lang="en-US" altLang="en-US" b="1" dirty="0">
              <a:solidFill>
                <a:srgbClr val="FFFF00"/>
              </a:solidFill>
            </a:endParaRPr>
          </a:p>
        </p:txBody>
      </p:sp>
      <p:sp>
        <p:nvSpPr>
          <p:cNvPr id="11" name="Text Box 8"/>
          <p:cNvSpPr txBox="1">
            <a:spLocks noChangeArrowheads="1"/>
          </p:cNvSpPr>
          <p:nvPr/>
        </p:nvSpPr>
        <p:spPr bwMode="auto">
          <a:xfrm>
            <a:off x="3581400" y="1676400"/>
            <a:ext cx="5349875" cy="4662815"/>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Senegal, southern Mauritania, central Mali, and western Burkina Faso: </a:t>
            </a:r>
            <a:r>
              <a:rPr lang="en-US" altLang="en-US" sz="1100" dirty="0">
                <a:solidFill>
                  <a:schemeClr val="bg1"/>
                </a:solidFill>
                <a:latin typeface="Arial" charset="0"/>
              </a:rPr>
              <a:t>An area of anomalous lower-level divergence and upper-level convergence is expected to suppress rainfall in the region.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p>
          <a:p>
            <a:pPr algn="just">
              <a:spcBef>
                <a:spcPct val="0"/>
              </a:spcBef>
              <a:buFontTx/>
              <a:buAutoNum type="arabicPeriod"/>
              <a:defRPr/>
            </a:pPr>
            <a:endParaRPr lang="en-US" altLang="en-US" sz="1100" b="1" dirty="0" smtClean="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over Guinea, Sierra Leone, and western Liberia: </a:t>
            </a:r>
            <a:r>
              <a:rPr lang="en-US" altLang="en-US" sz="1100" dirty="0">
                <a:solidFill>
                  <a:schemeClr val="bg1"/>
                </a:solidFill>
                <a:latin typeface="Arial" charset="0"/>
              </a:rPr>
              <a:t>An area of anomalous lower-level convergence and upper-level divergence is expected to enhance rainfall in the region.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endParaRPr lang="en-US" altLang="en-US" sz="1100" dirty="0" smtClean="0">
              <a:solidFill>
                <a:schemeClr val="bg1"/>
              </a:solidFill>
              <a:latin typeface="Arial" charset="0"/>
            </a:endParaRPr>
          </a:p>
          <a:p>
            <a:pPr algn="just">
              <a:spcBef>
                <a:spcPct val="0"/>
              </a:spcBef>
              <a:buFontTx/>
              <a:buAutoNum type="arabicPeriod"/>
              <a:defRPr/>
            </a:pPr>
            <a:endParaRPr lang="en-US" altLang="en-US" sz="1100" dirty="0">
              <a:solidFill>
                <a:schemeClr val="bg1"/>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along the Gulf of Guinea coast: </a:t>
            </a:r>
            <a:r>
              <a:rPr lang="en-US" altLang="en-US" sz="1100" dirty="0">
                <a:solidFill>
                  <a:schemeClr val="bg1"/>
                </a:solidFill>
                <a:latin typeface="Arial" charset="0"/>
              </a:rPr>
              <a:t>An area of anomalous lower-level divergence and upper-level convergence is expected to suppress rainfall in the region. </a:t>
            </a:r>
            <a:r>
              <a:rPr lang="en-US" altLang="en-US" sz="1100" b="1" dirty="0">
                <a:solidFill>
                  <a:srgbClr val="FFFF00"/>
                </a:solidFill>
                <a:latin typeface="Arial" charset="0"/>
              </a:rPr>
              <a:t>Confidence: </a:t>
            </a:r>
            <a:r>
              <a:rPr lang="en-US" altLang="en-US" sz="1100" b="1" dirty="0" smtClean="0">
                <a:solidFill>
                  <a:srgbClr val="FFFF00"/>
                </a:solidFill>
                <a:latin typeface="Arial" charset="0"/>
              </a:rPr>
              <a:t>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southeastern Cameroon, southern CAR, eastern Gabon, northern Congo and northern DRC: </a:t>
            </a:r>
            <a:r>
              <a:rPr lang="en-US" altLang="en-US" sz="1100" dirty="0">
                <a:solidFill>
                  <a:schemeClr val="bg1"/>
                </a:solidFill>
                <a:latin typeface="Arial" charset="0"/>
              </a:rPr>
              <a:t>The projected phase of the MJO combined with an area of anomalous lower-level divergence is expected to suppress rainfall in the region. </a:t>
            </a:r>
            <a:r>
              <a:rPr lang="en-US" altLang="en-US" sz="1100" b="1" dirty="0" smtClean="0">
                <a:solidFill>
                  <a:srgbClr val="FFFF00"/>
                </a:solidFill>
                <a:latin typeface="Arial" charset="0"/>
              </a:rPr>
              <a:t>Confidence</a:t>
            </a:r>
            <a:r>
              <a:rPr lang="en-US" altLang="en-US" sz="1100" b="1" dirty="0">
                <a:solidFill>
                  <a:srgbClr val="FFFF00"/>
                </a:solidFill>
                <a:latin typeface="Arial" charset="0"/>
              </a:rPr>
              <a:t>: Moderate</a:t>
            </a:r>
            <a:r>
              <a:rPr lang="en-US" altLang="en-US" sz="1100" dirty="0">
                <a:solidFill>
                  <a:schemeClr val="bg1"/>
                </a:solidFill>
                <a:latin typeface="Arial" charset="0"/>
              </a:rPr>
              <a:t> </a:t>
            </a:r>
          </a:p>
          <a:p>
            <a:pPr algn="just">
              <a:spcBef>
                <a:spcPct val="0"/>
              </a:spcBef>
              <a:buFontTx/>
              <a:buAutoNum type="arabicPeriod"/>
              <a:defRPr/>
            </a:pPr>
            <a:endParaRPr lang="en-US" altLang="en-US" sz="1100" dirty="0" smtClean="0">
              <a:solidFill>
                <a:schemeClr val="bg1"/>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across eastern Chad, portions of Sudan, South Sudan and western Ethiopia: </a:t>
            </a:r>
            <a:r>
              <a:rPr lang="en-US" altLang="en-US" sz="1100" dirty="0">
                <a:solidFill>
                  <a:schemeClr val="bg1"/>
                </a:solidFill>
                <a:latin typeface="Arial" charset="0"/>
              </a:rPr>
              <a:t>A broad area of anomalous lower-level cyclonic trough and upper-level divergence is expected to enhance rainfall in the region.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p>
          <a:p>
            <a:pPr algn="just">
              <a:spcBef>
                <a:spcPct val="0"/>
              </a:spcBef>
              <a:buFontTx/>
              <a:buAutoNum type="arabicPeriod"/>
              <a:defRPr/>
            </a:pPr>
            <a:endParaRPr lang="en-US" altLang="en-US" sz="1100" b="1" dirty="0">
              <a:solidFill>
                <a:srgbClr val="FFFF00"/>
              </a:solidFill>
              <a:latin typeface="Arial" charset="0"/>
            </a:endParaRPr>
          </a:p>
        </p:txBody>
      </p:sp>
    </p:spTree>
    <p:extLst>
      <p:ext uri="{BB962C8B-B14F-4D97-AF65-F5344CB8AC3E}">
        <p14:creationId xmlns:p14="http://schemas.microsoft.com/office/powerpoint/2010/main" val="2657198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a:solidFill>
                  <a:srgbClr val="FFFF00"/>
                </a:solidFill>
              </a:rPr>
              <a:t>Week-2 Precipitation Outlooks</a:t>
            </a:r>
            <a:br>
              <a:rPr lang="en-US" altLang="en-US" sz="2400" b="1">
                <a:solidFill>
                  <a:srgbClr val="FFFF00"/>
                </a:solidFill>
              </a:rPr>
            </a:br>
            <a:endParaRPr lang="en-US" altLang="en-US" sz="2400" b="1">
              <a:solidFill>
                <a:srgbClr val="FFFF00"/>
              </a:solidFill>
            </a:endParaRPr>
          </a:p>
        </p:txBody>
      </p:sp>
      <p:sp>
        <p:nvSpPr>
          <p:cNvPr id="26630" name="Text Box 7"/>
          <p:cNvSpPr txBox="1">
            <a:spLocks noChangeArrowheads="1"/>
          </p:cNvSpPr>
          <p:nvPr/>
        </p:nvSpPr>
        <p:spPr bwMode="auto">
          <a:xfrm>
            <a:off x="228600" y="1447800"/>
            <a:ext cx="3429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27 July – 2 August, </a:t>
            </a:r>
            <a:r>
              <a:rPr lang="en-US" altLang="en-US" b="1" dirty="0" smtClean="0">
                <a:solidFill>
                  <a:srgbClr val="FFFF00"/>
                </a:solidFill>
              </a:rPr>
              <a:t>2021</a:t>
            </a:r>
            <a:endParaRPr lang="en-US" altLang="en-US" b="1" dirty="0">
              <a:solidFill>
                <a:srgbClr val="FFFF00"/>
              </a:solidFill>
            </a:endParaRPr>
          </a:p>
        </p:txBody>
      </p:sp>
      <p:sp>
        <p:nvSpPr>
          <p:cNvPr id="10" name="Text Box 8"/>
          <p:cNvSpPr txBox="1">
            <a:spLocks noChangeArrowheads="1"/>
          </p:cNvSpPr>
          <p:nvPr/>
        </p:nvSpPr>
        <p:spPr bwMode="auto">
          <a:xfrm>
            <a:off x="3581400" y="1676400"/>
            <a:ext cx="5349875" cy="4493538"/>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over Guinea, Sierra Leone, western Libra, southern Mali and western Burkina Faso: </a:t>
            </a:r>
            <a:r>
              <a:rPr lang="en-US" altLang="en-US" sz="1100" dirty="0">
                <a:solidFill>
                  <a:schemeClr val="bg1"/>
                </a:solidFill>
                <a:latin typeface="Arial" charset="0"/>
              </a:rPr>
              <a:t>An area of anomalous lower-level convergence and upper-level divergence is expected to enhance rainfall in the region</a:t>
            </a:r>
            <a:r>
              <a:rPr lang="en-US" altLang="en-US" sz="1100" dirty="0" smtClean="0">
                <a:solidFill>
                  <a:schemeClr val="bg1"/>
                </a:solidFill>
                <a:latin typeface="Arial" charset="0"/>
              </a:rPr>
              <a:t>.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p>
          <a:p>
            <a:pPr algn="just">
              <a:spcBef>
                <a:spcPct val="0"/>
              </a:spcBef>
              <a:buFontTx/>
              <a:buAutoNum type="arabicPeriod"/>
              <a:defRPr/>
            </a:pPr>
            <a:endParaRPr lang="en-US" altLang="en-US" sz="1100" dirty="0">
              <a:solidFill>
                <a:schemeClr val="bg1"/>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eastern Cote d'Ivoire, southern Ghana, Togo, Benin, and southern Nigeria: </a:t>
            </a:r>
            <a:r>
              <a:rPr lang="en-US" altLang="en-US" sz="1100" dirty="0">
                <a:solidFill>
                  <a:schemeClr val="bg1"/>
                </a:solidFill>
                <a:latin typeface="Arial" charset="0"/>
              </a:rPr>
              <a:t>An area of anomalous lower-level divergence and upper-level convergence is expected to suppress rainfall in the region</a:t>
            </a:r>
            <a:r>
              <a:rPr lang="en-US" altLang="en-US" sz="1100" dirty="0" smtClean="0">
                <a:solidFill>
                  <a:schemeClr val="bg1"/>
                </a:solidFill>
                <a:latin typeface="Arial" charset="0"/>
              </a:rPr>
              <a:t>.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p>
          <a:p>
            <a:pPr algn="just">
              <a:spcBef>
                <a:spcPct val="0"/>
              </a:spcBef>
              <a:buFontTx/>
              <a:buAutoNum type="arabicPeriod"/>
              <a:defRPr/>
            </a:pPr>
            <a:endParaRPr lang="en-US" altLang="en-US" sz="1100" dirty="0">
              <a:solidFill>
                <a:schemeClr val="bg1"/>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across northeastern Nigeria, northern Cameroon, southern Chad and western Sudan: </a:t>
            </a:r>
            <a:r>
              <a:rPr lang="en-US" altLang="en-US" sz="1100" dirty="0">
                <a:solidFill>
                  <a:schemeClr val="bg1"/>
                </a:solidFill>
                <a:latin typeface="Arial" charset="0"/>
              </a:rPr>
              <a:t>An area of anomalous lower-level cyclonic trough and upper-level divergence is expected to enhance rainfall in the region</a:t>
            </a:r>
            <a:r>
              <a:rPr lang="en-US" altLang="en-US" sz="1100" b="1" dirty="0" smtClean="0">
                <a:solidFill>
                  <a:srgbClr val="FFFF00"/>
                </a:solidFill>
                <a:latin typeface="Arial" charset="0"/>
              </a:rPr>
              <a:t>.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p>
          <a:p>
            <a:pPr algn="just">
              <a:spcBef>
                <a:spcPct val="0"/>
              </a:spcBef>
              <a:buFontTx/>
              <a:buAutoNum type="arabicPeriod"/>
              <a:defRPr/>
            </a:pPr>
            <a:endParaRPr lang="en-US" altLang="en-US" sz="1100" dirty="0">
              <a:solidFill>
                <a:schemeClr val="bg1"/>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over northern Congo, northern DRC and parts of southern CAR: </a:t>
            </a:r>
            <a:r>
              <a:rPr lang="en-US" altLang="en-US" sz="1100" dirty="0">
                <a:solidFill>
                  <a:schemeClr val="bg1"/>
                </a:solidFill>
                <a:latin typeface="Arial" charset="0"/>
              </a:rPr>
              <a:t>An area of anomalous lower-level divergence and upper-level convergence is expected to suppress rainfall in the region</a:t>
            </a:r>
            <a:r>
              <a:rPr lang="en-US" altLang="en-US" sz="1100" dirty="0" smtClean="0">
                <a:solidFill>
                  <a:schemeClr val="bg1"/>
                </a:solidFill>
                <a:latin typeface="Arial" charset="0"/>
              </a:rPr>
              <a:t>.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p>
          <a:p>
            <a:pPr algn="just">
              <a:spcBef>
                <a:spcPct val="0"/>
              </a:spcBef>
              <a:buFontTx/>
              <a:buAutoNum type="arabicPeriod"/>
              <a:defRPr/>
            </a:pPr>
            <a:endParaRPr lang="en-US" altLang="en-US" sz="1100" dirty="0">
              <a:solidFill>
                <a:schemeClr val="bg1"/>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over western Ethiopia: </a:t>
            </a:r>
            <a:r>
              <a:rPr lang="en-US" altLang="en-US" sz="1100" dirty="0">
                <a:solidFill>
                  <a:schemeClr val="bg1"/>
                </a:solidFill>
                <a:latin typeface="Arial" charset="0"/>
              </a:rPr>
              <a:t>An area of anomalous lower-level convergence and upper-level divergence is expected to enhance rainfall in the region</a:t>
            </a:r>
            <a:r>
              <a:rPr lang="en-US" altLang="en-US" sz="1100" dirty="0" smtClean="0">
                <a:solidFill>
                  <a:schemeClr val="bg1"/>
                </a:solidFill>
                <a:latin typeface="Arial" charset="0"/>
              </a:rPr>
              <a:t>.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endParaRPr lang="en-US" altLang="en-US" sz="1100" dirty="0" smtClean="0">
              <a:solidFill>
                <a:schemeClr val="bg1"/>
              </a:solidFill>
              <a:latin typeface="Arial" charset="0"/>
            </a:endParaRPr>
          </a:p>
          <a:p>
            <a:pPr algn="just">
              <a:spcBef>
                <a:spcPct val="0"/>
              </a:spcBef>
              <a:buFontTx/>
              <a:buAutoNum type="arabicPeriod"/>
              <a:defRPr/>
            </a:pPr>
            <a:endParaRPr lang="en-US" altLang="en-US" sz="1100" b="1" dirty="0">
              <a:solidFill>
                <a:srgbClr val="FFFF00"/>
              </a:solidFill>
              <a:latin typeface="Arial" charset="0"/>
            </a:endParaRPr>
          </a:p>
        </p:txBody>
      </p:sp>
    </p:spTree>
    <p:extLst>
      <p:ext uri="{BB962C8B-B14F-4D97-AF65-F5344CB8AC3E}">
        <p14:creationId xmlns:p14="http://schemas.microsoft.com/office/powerpoint/2010/main" val="931651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839200" cy="5562600"/>
          </a:xfrm>
        </p:spPr>
        <p:txBody>
          <a:bodyPr/>
          <a:lstStyle/>
          <a:p>
            <a:pPr algn="just"/>
            <a:r>
              <a:rPr lang="en-US" altLang="en-US" sz="1270" b="1" dirty="0">
                <a:solidFill>
                  <a:schemeClr val="bg1"/>
                </a:solidFill>
                <a:latin typeface="Arial" panose="020B0604020202020204" pitchFamily="34" charset="0"/>
                <a:cs typeface="Arial" panose="020B0604020202020204" pitchFamily="34" charset="0"/>
              </a:rPr>
              <a:t>During the past </a:t>
            </a:r>
            <a:r>
              <a:rPr lang="en-US" altLang="en-US" sz="1270" b="1" dirty="0" smtClean="0">
                <a:solidFill>
                  <a:schemeClr val="bg1"/>
                </a:solidFill>
                <a:latin typeface="Arial" panose="020B0604020202020204" pitchFamily="34" charset="0"/>
                <a:cs typeface="Arial" panose="020B0604020202020204" pitchFamily="34" charset="0"/>
              </a:rPr>
              <a:t>30 to 90 </a:t>
            </a:r>
            <a:r>
              <a:rPr lang="en-US" altLang="en-US" sz="1270" b="1" dirty="0">
                <a:solidFill>
                  <a:schemeClr val="bg1"/>
                </a:solidFill>
                <a:latin typeface="Arial" panose="020B0604020202020204" pitchFamily="34" charset="0"/>
                <a:cs typeface="Arial" panose="020B0604020202020204" pitchFamily="34" charset="0"/>
              </a:rPr>
              <a:t>days, </a:t>
            </a:r>
            <a:r>
              <a:rPr lang="en-US" altLang="en-US" sz="1270" b="1" dirty="0">
                <a:solidFill>
                  <a:schemeClr val="bg1"/>
                </a:solidFill>
                <a:latin typeface="Arial" panose="020B0604020202020204" pitchFamily="34" charset="0"/>
                <a:cs typeface="Arial" panose="020B0604020202020204" pitchFamily="34" charset="0"/>
              </a:rPr>
              <a:t>in East Africa, above-average rainfall was observed over the southern and eastern parts of Sudan and northern South Sudan Republic, and many parts of Ethiopia. Rainfall was below-average over pockets of South Sudan and southern Ethiopia, and parts of Uganda. In Central Africa, rainfall was below-average over parts of central and northern DRC. Rainfall was above-average over Equatorial Guinea, Gabon, Congo, much of CAR, and pockets of DRC. In West Africa, rainfall was above-average over much of the Gulf of Guinea region and the neighboring areas of the Sahel. Below-average rainfall was observed over parts of Senegal, western Mali, Guinea-Bissau, Niger, and pockets of Nigeria</a:t>
            </a:r>
            <a:r>
              <a:rPr lang="en-US" altLang="en-US" sz="1270" b="1" dirty="0" smtClean="0">
                <a:solidFill>
                  <a:schemeClr val="bg1"/>
                </a:solidFill>
                <a:latin typeface="Arial" panose="020B0604020202020204" pitchFamily="34" charset="0"/>
                <a:cs typeface="Arial" panose="020B0604020202020204" pitchFamily="34" charset="0"/>
              </a:rPr>
              <a:t>.</a:t>
            </a:r>
          </a:p>
          <a:p>
            <a:pPr algn="just"/>
            <a:endParaRPr lang="en-US" altLang="en-US" sz="1270" b="1" dirty="0">
              <a:solidFill>
                <a:schemeClr val="bg1"/>
              </a:solidFill>
              <a:latin typeface="Arial" panose="020B0604020202020204" pitchFamily="34" charset="0"/>
              <a:cs typeface="Arial" panose="020B0604020202020204" pitchFamily="34" charset="0"/>
            </a:endParaRPr>
          </a:p>
          <a:p>
            <a:pPr algn="just"/>
            <a:r>
              <a:rPr lang="en-US" altLang="en-US" sz="1270" b="1" dirty="0">
                <a:solidFill>
                  <a:schemeClr val="bg1"/>
                </a:solidFill>
                <a:latin typeface="Arial" panose="020B0604020202020204" pitchFamily="34" charset="0"/>
                <a:cs typeface="Arial" panose="020B0604020202020204" pitchFamily="34" charset="0"/>
              </a:rPr>
              <a:t>During the past 7 days, in East Africa, rainfall was above-average over pockets of Sudan and South Sudan, and many parts of Ethiopia. In Central Africa, rainfall was above-average over pockets of northern DRC and central Chad. Below-average rainfall was observed over many parts of CAR, southern Chad and pockets of northern DRC. In West Africa, above-average rainfall was observed over Guinea, Sierra Leone, pockets of Mali, parts of Cote d’Ivoire and Ghana, Togo, southern Niger and northeastern Nigeria. Below-average rainfall was observed over parts of Burkina Faso and Nigeria.</a:t>
            </a:r>
          </a:p>
          <a:p>
            <a:pPr algn="just"/>
            <a:endParaRPr lang="en-US" altLang="en-US" sz="1270" b="1" dirty="0">
              <a:solidFill>
                <a:schemeClr val="bg1"/>
              </a:solidFill>
              <a:latin typeface="Arial" panose="020B0604020202020204" pitchFamily="34" charset="0"/>
              <a:cs typeface="Arial" panose="020B0604020202020204" pitchFamily="34" charset="0"/>
            </a:endParaRPr>
          </a:p>
          <a:p>
            <a:pPr algn="just"/>
            <a:r>
              <a:rPr lang="en-US" altLang="en-US" sz="1270" b="1" dirty="0">
                <a:solidFill>
                  <a:schemeClr val="bg1"/>
                </a:solidFill>
                <a:latin typeface="Arial" panose="020B0604020202020204" pitchFamily="34" charset="0"/>
                <a:cs typeface="Arial" panose="020B0604020202020204" pitchFamily="34" charset="0"/>
              </a:rPr>
              <a:t>Week-1 outlooks call for an increased chance for above-average rainfall over Guinea, Sierra Leone, western Liberia, eastern Chad, portions of Sudan, South Sudan and western Ethiopia. In contrast, the outlooks call for an increased chance for below-average rainfall over Senegal, southern Mauritania, central Mali, western Burkina Faso, along the Gulf of Guinea coast, southeastern Cameroon, southern CAR, eastern Gabon, northern Congo and northern DRC.</a:t>
            </a:r>
          </a:p>
          <a:p>
            <a:pPr algn="just"/>
            <a:endParaRPr lang="en-US" altLang="en-US" sz="1270" b="1" dirty="0">
              <a:solidFill>
                <a:schemeClr val="bg1"/>
              </a:solidFill>
              <a:latin typeface="Arial" panose="020B0604020202020204" pitchFamily="34" charset="0"/>
              <a:cs typeface="Arial" panose="020B0604020202020204" pitchFamily="34" charset="0"/>
            </a:endParaRPr>
          </a:p>
          <a:p>
            <a:pPr algn="just"/>
            <a:r>
              <a:rPr lang="en-US" altLang="en-US" sz="1270" b="1" dirty="0">
                <a:solidFill>
                  <a:schemeClr val="bg1"/>
                </a:solidFill>
                <a:latin typeface="Arial" panose="020B0604020202020204" pitchFamily="34" charset="0"/>
                <a:cs typeface="Arial" panose="020B0604020202020204" pitchFamily="34" charset="0"/>
              </a:rPr>
              <a:t>Week-2 outlooks call for an increased chance for above-average rainfall over Guinea, Sierra Leone, western Libra, southern Mali, western Burkina Faso, northeastern Nigeria, northern Cameroon, southern Chad, western Sudan, and western Ethiopia. In contrast the outlooks call for an increased chance for below-average rainfall over eastern Cote d'Ivoire, southern Ghana, Togo, Benin, southern Nigeria, northern Congo, northern DRC and parts of southern CAR.</a:t>
            </a:r>
            <a:endParaRPr lang="en-US" altLang="en-US" sz="1270" b="1" dirty="0">
              <a:solidFill>
                <a:schemeClr val="bg1"/>
              </a:solidFill>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a:solidFill>
                  <a:srgbClr val="FFFF00"/>
                </a:solidFill>
                <a:latin typeface="Arial" charset="0"/>
              </a:rPr>
              <a:t>Summary</a:t>
            </a:r>
          </a:p>
        </p:txBody>
      </p:sp>
    </p:spTree>
    <p:extLst>
      <p:ext uri="{BB962C8B-B14F-4D97-AF65-F5344CB8AC3E}">
        <p14:creationId xmlns:p14="http://schemas.microsoft.com/office/powerpoint/2010/main" val="70061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a:solidFill>
                  <a:srgbClr val="FFFF00"/>
                </a:solidFill>
                <a:latin typeface="Arial" charset="0"/>
              </a:rPr>
              <a:t>Highlights:</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3" name="Rectangle 5"/>
          <p:cNvSpPr>
            <a:spLocks noChangeArrowheads="1"/>
          </p:cNvSpPr>
          <p:nvPr/>
        </p:nvSpPr>
        <p:spPr bwMode="auto">
          <a:xfrm>
            <a:off x="304800" y="1981200"/>
            <a:ext cx="8458200" cy="4572000"/>
          </a:xfrm>
          <a:prstGeom prst="rect">
            <a:avLst/>
          </a:prstGeom>
          <a:noFill/>
          <a:ln w="9525">
            <a:noFill/>
            <a:miter lim="800000"/>
            <a:headEnd/>
            <a:tailEnd/>
          </a:ln>
        </p:spPr>
        <p:txBody>
          <a:bodyPr/>
          <a:lstStyle/>
          <a:p>
            <a:pPr marL="342900" indent="-342900" algn="just" eaLnBrk="1" hangingPunct="1">
              <a:buFontTx/>
              <a:buChar char="•"/>
              <a:tabLst>
                <a:tab pos="1885950" algn="l"/>
              </a:tabLst>
            </a:pPr>
            <a:r>
              <a:rPr lang="en-US" altLang="en-US" sz="1400" b="1" dirty="0">
                <a:solidFill>
                  <a:schemeClr val="bg1"/>
                </a:solidFill>
              </a:rPr>
              <a:t>During the past 7 days, in East Africa, rainfall was above-average over pockets of Sudan and South Sudan, and many parts of Ethiopia. In Central Africa, rainfall was above-average over pockets of northern </a:t>
            </a:r>
            <a:r>
              <a:rPr lang="en-US" altLang="en-US" sz="1400" b="1" dirty="0" smtClean="0">
                <a:solidFill>
                  <a:schemeClr val="bg1"/>
                </a:solidFill>
              </a:rPr>
              <a:t>DRC and </a:t>
            </a:r>
            <a:r>
              <a:rPr lang="en-US" altLang="en-US" sz="1400" b="1" dirty="0">
                <a:solidFill>
                  <a:schemeClr val="bg1"/>
                </a:solidFill>
              </a:rPr>
              <a:t>central Chad. Below-average rainfall was observed over many parts of CAR, southern Chad and pockets of northern DRC. In West Africa, above-average rainfall was observed over Guinea, Sierra Leone, pockets of Mali, parts of Cote d’Ivoire and Ghana, Togo, southern Niger and northeastern Nigeria. Below-average rainfall was observed over parts of Burkina Faso and Nigeria.</a:t>
            </a:r>
          </a:p>
          <a:p>
            <a:pPr marL="342900" indent="-342900" algn="just" eaLnBrk="1" hangingPunct="1">
              <a:buFontTx/>
              <a:buChar char="•"/>
              <a:tabLst>
                <a:tab pos="1885950" algn="l"/>
              </a:tabLst>
            </a:pPr>
            <a:endParaRPr lang="en-US" altLang="en-US" sz="1400" b="1" dirty="0">
              <a:solidFill>
                <a:schemeClr val="bg1"/>
              </a:solidFill>
            </a:endParaRPr>
          </a:p>
          <a:p>
            <a:pPr marL="342900" indent="-342900" algn="just" eaLnBrk="1" hangingPunct="1">
              <a:buFontTx/>
              <a:buChar char="•"/>
              <a:tabLst>
                <a:tab pos="1885950" algn="l"/>
              </a:tabLst>
            </a:pPr>
            <a:r>
              <a:rPr lang="en-US" altLang="en-US" sz="1400" b="1" dirty="0">
                <a:solidFill>
                  <a:schemeClr val="bg1"/>
                </a:solidFill>
              </a:rPr>
              <a:t>Week-1 outlooks call for an increased chance for above-average rainfall over Guinea, Sierra Leone, western Liberia, eastern Chad, portions of Sudan, South Sudan and western Ethiopia. In contrast, the outlooks call for an increased chance for below-average rainfall over Senegal, southern Mauritania, central Mali, western Burkina Faso, along the Gulf of Guinea coast, </a:t>
            </a:r>
            <a:r>
              <a:rPr lang="en-US" altLang="en-US" sz="1400" b="1" dirty="0" smtClean="0">
                <a:solidFill>
                  <a:schemeClr val="bg1"/>
                </a:solidFill>
              </a:rPr>
              <a:t>southeastern </a:t>
            </a:r>
            <a:r>
              <a:rPr lang="en-US" altLang="en-US" sz="1400" b="1" dirty="0">
                <a:solidFill>
                  <a:schemeClr val="bg1"/>
                </a:solidFill>
              </a:rPr>
              <a:t>Cameroon, southern CAR, eastern Gabon, northern Congo and northern DRC.</a:t>
            </a:r>
          </a:p>
          <a:p>
            <a:pPr marL="342900" indent="-342900" algn="just" eaLnBrk="1" hangingPunct="1">
              <a:buFontTx/>
              <a:buChar char="•"/>
              <a:tabLst>
                <a:tab pos="1885950" algn="l"/>
              </a:tabLst>
            </a:pPr>
            <a:endParaRPr lang="en-US" altLang="en-US" sz="1400" b="1" dirty="0">
              <a:solidFill>
                <a:schemeClr val="bg1"/>
              </a:solidFill>
            </a:endParaRPr>
          </a:p>
          <a:p>
            <a:pPr marL="342900" indent="-342900" algn="just" eaLnBrk="1" hangingPunct="1">
              <a:buFontTx/>
              <a:buChar char="•"/>
              <a:tabLst>
                <a:tab pos="1885950" algn="l"/>
              </a:tabLst>
            </a:pPr>
            <a:r>
              <a:rPr lang="en-US" altLang="en-US" sz="1400" b="1" dirty="0">
                <a:solidFill>
                  <a:schemeClr val="bg1"/>
                </a:solidFill>
              </a:rPr>
              <a:t>Week-2 outlooks call for an increased chance for above-average rainfall over Guinea, Sierra Leone, western Libra, southern Mali, western Burkina Faso, northeastern Nigeria, northern Cameroon, southern </a:t>
            </a:r>
            <a:r>
              <a:rPr lang="en-US" altLang="en-US" sz="1400" b="1" dirty="0" smtClean="0">
                <a:solidFill>
                  <a:schemeClr val="bg1"/>
                </a:solidFill>
              </a:rPr>
              <a:t>Chad, </a:t>
            </a:r>
            <a:r>
              <a:rPr lang="en-US" altLang="en-US" sz="1400" b="1" dirty="0">
                <a:solidFill>
                  <a:schemeClr val="bg1"/>
                </a:solidFill>
              </a:rPr>
              <a:t>western Sudan, and western Ethiopia. In contrast the outlooks call for an increased chance for below-average rainfall over eastern Cote d'Ivoire, southern Ghana, Togo, Benin, southern Nigeria, northern Congo, northern DRC and parts of southern CAR.</a:t>
            </a:r>
            <a:endParaRPr lang="en-US" altLang="en-US" sz="14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8952" y="1219200"/>
            <a:ext cx="3813048" cy="3813048"/>
          </a:xfrm>
          <a:prstGeom prst="rect">
            <a:avLst/>
          </a:prstGeom>
          <a:noFill/>
          <a:extLst>
            <a:ext uri="{909E8E84-426E-40dd-AFC4-6F175D3DCCD1}">
              <a14:hiddenFill xmlns:a14="http://schemas.microsoft.com/office/drawing/2010/main" xmlns="">
                <a:solidFill>
                  <a:srgbClr val="FFFFFF"/>
                </a:solidFill>
              </a14:hiddenFill>
            </a:ext>
          </a:extLst>
        </p:spPr>
      </p:pic>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6800" y="1216152"/>
            <a:ext cx="3813048" cy="3813048"/>
          </a:xfrm>
          <a:prstGeom prst="rect">
            <a:avLst/>
          </a:prstGeom>
          <a:noFill/>
          <a:extLst>
            <a:ext uri="{909E8E84-426E-40dd-AFC4-6F175D3DCCD1}">
              <a14:hiddenFill xmlns:a14="http://schemas.microsoft.com/office/drawing/2010/main" xmlns="">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90 Days</a:t>
            </a:r>
          </a:p>
        </p:txBody>
      </p:sp>
      <p:sp>
        <p:nvSpPr>
          <p:cNvPr id="5" name="Text Box 8"/>
          <p:cNvSpPr txBox="1">
            <a:spLocks noChangeArrowheads="1"/>
          </p:cNvSpPr>
          <p:nvPr/>
        </p:nvSpPr>
        <p:spPr bwMode="auto">
          <a:xfrm>
            <a:off x="79248" y="5029200"/>
            <a:ext cx="8991600" cy="1588255"/>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080" b="1" dirty="0">
                <a:solidFill>
                  <a:schemeClr val="bg1"/>
                </a:solidFill>
              </a:rPr>
              <a:t>Over the past 90 days, </a:t>
            </a:r>
            <a:r>
              <a:rPr lang="en-US" altLang="en-US" sz="1080" b="1" dirty="0" smtClean="0">
                <a:solidFill>
                  <a:schemeClr val="bg1"/>
                </a:solidFill>
              </a:rPr>
              <a:t>in </a:t>
            </a:r>
            <a:r>
              <a:rPr lang="en-US" altLang="en-US" sz="1080" b="1" dirty="0">
                <a:solidFill>
                  <a:schemeClr val="bg1"/>
                </a:solidFill>
              </a:rPr>
              <a:t>East Africa, </a:t>
            </a:r>
            <a:r>
              <a:rPr lang="en-US" altLang="en-US" sz="1080" b="1" dirty="0" smtClean="0">
                <a:solidFill>
                  <a:schemeClr val="bg1"/>
                </a:solidFill>
              </a:rPr>
              <a:t>above-average </a:t>
            </a:r>
            <a:r>
              <a:rPr lang="en-US" altLang="en-US" sz="1080" b="1" dirty="0">
                <a:solidFill>
                  <a:schemeClr val="bg1"/>
                </a:solidFill>
              </a:rPr>
              <a:t>rainfall was observed over </a:t>
            </a:r>
            <a:r>
              <a:rPr lang="en-US" altLang="en-US" sz="1080" b="1" dirty="0" smtClean="0">
                <a:solidFill>
                  <a:schemeClr val="bg1"/>
                </a:solidFill>
              </a:rPr>
              <a:t>western Ethiopia</a:t>
            </a:r>
            <a:r>
              <a:rPr lang="en-US" altLang="en-US" sz="1080" b="1" dirty="0">
                <a:solidFill>
                  <a:schemeClr val="bg1"/>
                </a:solidFill>
              </a:rPr>
              <a:t>, northern South Sudan, </a:t>
            </a:r>
            <a:r>
              <a:rPr lang="en-US" altLang="en-US" sz="1080" b="1" dirty="0" smtClean="0">
                <a:solidFill>
                  <a:schemeClr val="bg1"/>
                </a:solidFill>
              </a:rPr>
              <a:t>southern and eastern Sudan, Eritrea, parts of southern </a:t>
            </a:r>
            <a:r>
              <a:rPr lang="en-US" altLang="en-US" sz="1080" b="1" dirty="0">
                <a:solidFill>
                  <a:schemeClr val="bg1"/>
                </a:solidFill>
              </a:rPr>
              <a:t>Uganda, </a:t>
            </a:r>
            <a:r>
              <a:rPr lang="en-US" altLang="en-US" sz="1080" b="1" dirty="0" smtClean="0">
                <a:solidFill>
                  <a:schemeClr val="bg1"/>
                </a:solidFill>
              </a:rPr>
              <a:t>pockets of southeastern Ethiopia, western Kenya, and northern Tanzania. Rainfall </a:t>
            </a:r>
            <a:r>
              <a:rPr lang="en-US" altLang="en-US" sz="1080" b="1" dirty="0">
                <a:solidFill>
                  <a:schemeClr val="bg1"/>
                </a:solidFill>
              </a:rPr>
              <a:t>was below-average over </a:t>
            </a:r>
            <a:r>
              <a:rPr lang="en-US" altLang="en-US" sz="1080" b="1" dirty="0" smtClean="0">
                <a:solidFill>
                  <a:schemeClr val="bg1"/>
                </a:solidFill>
              </a:rPr>
              <a:t>parts </a:t>
            </a:r>
            <a:r>
              <a:rPr lang="en-US" altLang="en-US" sz="1080" b="1" dirty="0">
                <a:solidFill>
                  <a:schemeClr val="bg1"/>
                </a:solidFill>
              </a:rPr>
              <a:t>of </a:t>
            </a:r>
            <a:r>
              <a:rPr lang="en-US" altLang="en-US" sz="1080" b="1" dirty="0" smtClean="0">
                <a:solidFill>
                  <a:schemeClr val="bg1"/>
                </a:solidFill>
              </a:rPr>
              <a:t>southern Ethiopia, central and southern Somalia, and central and eastern Kenya. </a:t>
            </a:r>
            <a:r>
              <a:rPr lang="en-US" altLang="en-US" sz="1080" b="1" dirty="0">
                <a:solidFill>
                  <a:schemeClr val="bg1"/>
                </a:solidFill>
              </a:rPr>
              <a:t>Rainfall was </a:t>
            </a:r>
            <a:r>
              <a:rPr lang="en-US" altLang="en-US" sz="1080" b="1" dirty="0" smtClean="0">
                <a:solidFill>
                  <a:schemeClr val="bg1"/>
                </a:solidFill>
              </a:rPr>
              <a:t>also below-average </a:t>
            </a:r>
            <a:r>
              <a:rPr lang="en-US" altLang="en-US" sz="1080" b="1" dirty="0">
                <a:solidFill>
                  <a:schemeClr val="bg1"/>
                </a:solidFill>
              </a:rPr>
              <a:t>over </a:t>
            </a:r>
            <a:r>
              <a:rPr lang="en-US" altLang="en-US" sz="1080" b="1" dirty="0" smtClean="0">
                <a:solidFill>
                  <a:schemeClr val="bg1"/>
                </a:solidFill>
              </a:rPr>
              <a:t>southern </a:t>
            </a:r>
            <a:r>
              <a:rPr lang="en-US" altLang="en-US" sz="1080" b="1" dirty="0">
                <a:solidFill>
                  <a:schemeClr val="bg1"/>
                </a:solidFill>
              </a:rPr>
              <a:t>South </a:t>
            </a:r>
            <a:r>
              <a:rPr lang="en-US" altLang="en-US" sz="1080" b="1" dirty="0" smtClean="0">
                <a:solidFill>
                  <a:schemeClr val="bg1"/>
                </a:solidFill>
              </a:rPr>
              <a:t>Sudan, northern Uganda and parts of eastern Tanzania. In </a:t>
            </a:r>
            <a:r>
              <a:rPr lang="en-US" altLang="en-US" sz="1080" b="1" dirty="0">
                <a:solidFill>
                  <a:schemeClr val="bg1"/>
                </a:solidFill>
              </a:rPr>
              <a:t>southern Africa, </a:t>
            </a:r>
            <a:r>
              <a:rPr lang="en-US" altLang="en-US" sz="1080" b="1" dirty="0" smtClean="0">
                <a:solidFill>
                  <a:schemeClr val="bg1"/>
                </a:solidFill>
              </a:rPr>
              <a:t>above-average rainfall was observed over the far northern Southern Africa, while below-average rainfall was observed over the central and southern portions of Southern Africa. In Central Africa, rainfall was above-average over western and southern DRC, Equatorial Guinea, Gabon, Congo, and much of CAR.  Rainfall was below-average over northeastern and central DRC, pockets of </a:t>
            </a:r>
            <a:r>
              <a:rPr lang="en-US" altLang="en-US" sz="1080" b="1" dirty="0" smtClean="0">
                <a:solidFill>
                  <a:schemeClr val="bg1"/>
                </a:solidFill>
              </a:rPr>
              <a:t>southern CAR</a:t>
            </a:r>
            <a:r>
              <a:rPr lang="en-US" altLang="en-US" sz="1080" b="1" dirty="0" smtClean="0">
                <a:solidFill>
                  <a:schemeClr val="bg1"/>
                </a:solidFill>
              </a:rPr>
              <a:t>, and western Cameroon. In West Africa, rainfall was above-average over much of Guinea, Sierra Leone, Cote d’Ivoire, Burkina Faso, northern Benin, and southern Nigeria. Below-average rainfall was observed over parts of Senegal, coastal Cote d’Ivoire, parts of Ghana, western Niger, and central and northern Nigeria.</a:t>
            </a:r>
            <a:endParaRPr lang="en-US" altLang="en-US" sz="1080"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66132" y="1216152"/>
            <a:ext cx="3813048" cy="3813048"/>
          </a:xfrm>
          <a:prstGeom prst="rect">
            <a:avLst/>
          </a:prstGeom>
          <a:noFill/>
          <a:extLst>
            <a:ext uri="{909E8E84-426E-40dd-AFC4-6F175D3DCCD1}">
              <a14:hiddenFill xmlns:a14="http://schemas.microsoft.com/office/drawing/2010/main" xmlns="">
                <a:solidFill>
                  <a:srgbClr val="FFFFFF"/>
                </a:solidFill>
              </a14:hiddenFill>
            </a:ext>
          </a:extLst>
        </p:spPr>
      </p:pic>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a14="http://schemas.microsoft.com/office/drawing/2010/main" xmlns="">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30 Days</a:t>
            </a:r>
          </a:p>
        </p:txBody>
      </p:sp>
      <p:sp>
        <p:nvSpPr>
          <p:cNvPr id="5" name="Text Box 8"/>
          <p:cNvSpPr txBox="1">
            <a:spLocks noChangeArrowheads="1"/>
          </p:cNvSpPr>
          <p:nvPr/>
        </p:nvSpPr>
        <p:spPr bwMode="auto">
          <a:xfrm>
            <a:off x="79248" y="5192493"/>
            <a:ext cx="8991600" cy="1039515"/>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During the past 30 days, </a:t>
            </a:r>
            <a:r>
              <a:rPr lang="en-US" altLang="en-US" sz="1140" b="1" dirty="0" smtClean="0">
                <a:solidFill>
                  <a:schemeClr val="bg1"/>
                </a:solidFill>
              </a:rPr>
              <a:t>in </a:t>
            </a:r>
            <a:r>
              <a:rPr lang="en-US" altLang="en-US" sz="1140" b="1" dirty="0">
                <a:solidFill>
                  <a:schemeClr val="bg1"/>
                </a:solidFill>
              </a:rPr>
              <a:t>East Africa, </a:t>
            </a:r>
            <a:r>
              <a:rPr lang="en-US" altLang="en-US" sz="1140" b="1" dirty="0" smtClean="0">
                <a:solidFill>
                  <a:schemeClr val="bg1"/>
                </a:solidFill>
              </a:rPr>
              <a:t>above-average </a:t>
            </a:r>
            <a:r>
              <a:rPr lang="en-US" altLang="en-US" sz="1140" b="1" dirty="0">
                <a:solidFill>
                  <a:schemeClr val="bg1"/>
                </a:solidFill>
              </a:rPr>
              <a:t>rainfall was observed over </a:t>
            </a:r>
            <a:r>
              <a:rPr lang="en-US" altLang="en-US" sz="1140" b="1" dirty="0" smtClean="0">
                <a:solidFill>
                  <a:schemeClr val="bg1"/>
                </a:solidFill>
              </a:rPr>
              <a:t>the southern and eastern parts of Sudan and northern South Sudan Republic, and many parts of Ethiopia. Rainfall was below-average over pockets of South </a:t>
            </a:r>
            <a:r>
              <a:rPr lang="en-US" altLang="en-US" sz="1140" b="1" dirty="0" smtClean="0">
                <a:solidFill>
                  <a:schemeClr val="bg1"/>
                </a:solidFill>
              </a:rPr>
              <a:t>Sudan and southern </a:t>
            </a:r>
            <a:r>
              <a:rPr lang="en-US" altLang="en-US" sz="1140" b="1" dirty="0" smtClean="0">
                <a:solidFill>
                  <a:schemeClr val="bg1"/>
                </a:solidFill>
              </a:rPr>
              <a:t>Ethiopia, and </a:t>
            </a:r>
            <a:r>
              <a:rPr lang="en-US" altLang="en-US" sz="1140" b="1" dirty="0" smtClean="0">
                <a:solidFill>
                  <a:schemeClr val="bg1"/>
                </a:solidFill>
              </a:rPr>
              <a:t>parts of </a:t>
            </a:r>
            <a:r>
              <a:rPr lang="en-US" altLang="en-US" sz="1140" b="1" dirty="0" smtClean="0">
                <a:solidFill>
                  <a:schemeClr val="bg1"/>
                </a:solidFill>
              </a:rPr>
              <a:t>Uganda. </a:t>
            </a:r>
            <a:r>
              <a:rPr lang="en-US" altLang="en-US" sz="1140" b="1" dirty="0">
                <a:solidFill>
                  <a:schemeClr val="bg1"/>
                </a:solidFill>
              </a:rPr>
              <a:t>In Central Africa, rainfall was below-average over </a:t>
            </a:r>
            <a:r>
              <a:rPr lang="en-US" altLang="en-US" sz="1140" b="1" dirty="0" smtClean="0">
                <a:solidFill>
                  <a:schemeClr val="bg1"/>
                </a:solidFill>
              </a:rPr>
              <a:t>parts of central and </a:t>
            </a:r>
            <a:r>
              <a:rPr lang="en-US" altLang="en-US" sz="1140" b="1" dirty="0" smtClean="0">
                <a:solidFill>
                  <a:schemeClr val="bg1"/>
                </a:solidFill>
              </a:rPr>
              <a:t>northern </a:t>
            </a:r>
            <a:r>
              <a:rPr lang="en-US" altLang="en-US" sz="1140" b="1" dirty="0" smtClean="0">
                <a:solidFill>
                  <a:schemeClr val="bg1"/>
                </a:solidFill>
              </a:rPr>
              <a:t>DRC. </a:t>
            </a:r>
            <a:r>
              <a:rPr lang="en-US" altLang="en-US" sz="1140" b="1" dirty="0">
                <a:solidFill>
                  <a:schemeClr val="bg1"/>
                </a:solidFill>
              </a:rPr>
              <a:t>Rainfall was above-average over </a:t>
            </a:r>
            <a:r>
              <a:rPr lang="en-US" altLang="en-US" sz="1140" b="1" dirty="0" smtClean="0">
                <a:solidFill>
                  <a:schemeClr val="bg1"/>
                </a:solidFill>
              </a:rPr>
              <a:t>Equatorial Guinea, Gabon, Congo, much of CAR, and pockets of DRC. </a:t>
            </a:r>
            <a:r>
              <a:rPr lang="en-US" altLang="en-US" sz="1140" b="1" dirty="0">
                <a:solidFill>
                  <a:schemeClr val="bg1"/>
                </a:solidFill>
              </a:rPr>
              <a:t>In West Africa, rainfall was above-average over </a:t>
            </a:r>
            <a:r>
              <a:rPr lang="en-US" altLang="en-US" sz="1140" b="1" dirty="0" smtClean="0">
                <a:solidFill>
                  <a:schemeClr val="bg1"/>
                </a:solidFill>
              </a:rPr>
              <a:t>much of the Gulf of Guinea region and the neighboring areas of the Sahel. Below-average rainfall was observed over parts of Senegal, western Mali, Guinea-Bissau, Niger, and pockets of Nigeria.</a:t>
            </a:r>
            <a:endParaRPr lang="en-US" altLang="en-US" sz="114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20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3752" y="1219200"/>
            <a:ext cx="3813048" cy="3813048"/>
          </a:xfrm>
          <a:prstGeom prst="rect">
            <a:avLst/>
          </a:prstGeom>
          <a:noFill/>
          <a:extLst>
            <a:ext uri="{909E8E84-426E-40dd-AFC4-6F175D3DCCD1}">
              <a14:hiddenFill xmlns:a14="http://schemas.microsoft.com/office/drawing/2010/main" xmlns="">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7 Days</a:t>
            </a: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 Box 8"/>
          <p:cNvSpPr txBox="1">
            <a:spLocks noChangeArrowheads="1"/>
          </p:cNvSpPr>
          <p:nvPr/>
        </p:nvSpPr>
        <p:spPr bwMode="auto">
          <a:xfrm>
            <a:off x="79248" y="5105400"/>
            <a:ext cx="8991600" cy="854080"/>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00" b="1" dirty="0">
                <a:solidFill>
                  <a:schemeClr val="bg1"/>
                </a:solidFill>
              </a:rPr>
              <a:t>During the past 7 days, in East Africa, rainfall was above-average over pockets of Sudan and South Sudan, and many parts of Ethiopia. In Central Africa, rainfall was above-average over pockets of northern DRC and central Chad. Below-average rainfall was observed over many parts of CAR, southern Chad and pockets of northern DRC. In West Africa, above-average rainfall was observed over Guinea, Sierra Leone, pockets of Mali, parts of Cote d’Ivoire and Ghana, Togo, southern Niger and northeastern Nigeria. Below-average rainfall was observed over parts of Burkina Faso and Nigeria.</a:t>
            </a:r>
            <a:endParaRPr lang="en-US" altLang="en-US" sz="1100" b="1" dirty="0">
              <a:solidFill>
                <a:schemeClr val="bg1"/>
              </a:solidFill>
            </a:endParaRPr>
          </a:p>
        </p:txBody>
      </p:sp>
    </p:spTree>
    <p:extLst>
      <p:ext uri="{BB962C8B-B14F-4D97-AF65-F5344CB8AC3E}">
        <p14:creationId xmlns:p14="http://schemas.microsoft.com/office/powerpoint/2010/main" val="1293884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006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620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a:solidFill>
                  <a:srgbClr val="FFFF00"/>
                </a:solidFill>
                <a:latin typeface="Arial" charset="0"/>
              </a:rPr>
              <a:t>Atmospheric Circulation:</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6" name="Text Box 8"/>
          <p:cNvSpPr txBox="1">
            <a:spLocks noChangeArrowheads="1"/>
          </p:cNvSpPr>
          <p:nvPr/>
        </p:nvSpPr>
        <p:spPr bwMode="auto">
          <a:xfrm>
            <a:off x="79248" y="5606276"/>
            <a:ext cx="8991600" cy="258532"/>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sz="1200" b="1" dirty="0" smtClean="0">
                <a:solidFill>
                  <a:schemeClr val="bg1"/>
                </a:solidFill>
              </a:rPr>
              <a:t>At 700-hPa level (left panel), </a:t>
            </a:r>
            <a:r>
              <a:rPr lang="en-US" altLang="en-US" sz="1200" b="1" dirty="0" smtClean="0">
                <a:solidFill>
                  <a:schemeClr val="bg1"/>
                </a:solidFill>
              </a:rPr>
              <a:t>stronger than normal </a:t>
            </a:r>
            <a:r>
              <a:rPr lang="en-US" altLang="en-US" sz="1200" b="1" dirty="0" smtClean="0">
                <a:solidFill>
                  <a:schemeClr val="bg1"/>
                </a:solidFill>
              </a:rPr>
              <a:t>easterly flow was observed across the </a:t>
            </a:r>
            <a:r>
              <a:rPr lang="en-US" altLang="en-US" sz="1200" b="1" dirty="0" err="1" smtClean="0">
                <a:solidFill>
                  <a:schemeClr val="bg1"/>
                </a:solidFill>
              </a:rPr>
              <a:t>Sudano-Sahelian</a:t>
            </a:r>
            <a:r>
              <a:rPr lang="en-US" altLang="en-US" sz="1200" b="1" dirty="0" smtClean="0">
                <a:solidFill>
                  <a:schemeClr val="bg1"/>
                </a:solidFill>
              </a:rPr>
              <a:t> region.</a:t>
            </a:r>
            <a:endParaRPr lang="en-US" altLang="en-US" sz="1200" b="1" dirty="0">
              <a:solidFill>
                <a:schemeClr val="bg1"/>
              </a:solidFill>
            </a:endParaRPr>
          </a:p>
        </p:txBody>
      </p:sp>
      <p:sp>
        <p:nvSpPr>
          <p:cNvPr id="3" name="Oval 2"/>
          <p:cNvSpPr/>
          <p:nvPr/>
        </p:nvSpPr>
        <p:spPr bwMode="auto">
          <a:xfrm>
            <a:off x="1311103" y="2590801"/>
            <a:ext cx="2346497" cy="457200"/>
          </a:xfrm>
          <a:prstGeom prst="ellipse">
            <a:avLst/>
          </a:prstGeom>
          <a:no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a:extLst>
              <a:ext uri="{FF2B5EF4-FFF2-40B4-BE49-F238E27FC236}">
                <a16:creationId xmlns:a16="http://schemas.microsoft.com/office/drawing/2014/main" id="{97A02872-9A0E-9645-A8B6-8DA31B2E7FB6}"/>
              </a:ext>
            </a:extLst>
          </p:cNvPr>
          <p:cNvSpPr>
            <a:spLocks noChangeArrowheads="1"/>
          </p:cNvSpPr>
          <p:nvPr/>
        </p:nvSpPr>
        <p:spPr bwMode="auto">
          <a:xfrm>
            <a:off x="1752600" y="0"/>
            <a:ext cx="60198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dirty="0">
                <a:solidFill>
                  <a:srgbClr val="FFFF00"/>
                </a:solidFill>
                <a:latin typeface="Arial" panose="020B0604020202020204" pitchFamily="34" charset="0"/>
              </a:rPr>
              <a:t>Rainfall Evolution</a:t>
            </a:r>
          </a:p>
        </p:txBody>
      </p:sp>
      <p:sp>
        <p:nvSpPr>
          <p:cNvPr id="9219" name="Line 48">
            <a:extLst>
              <a:ext uri="{FF2B5EF4-FFF2-40B4-BE49-F238E27FC236}">
                <a16:creationId xmlns:a16="http://schemas.microsoft.com/office/drawing/2014/main" id="{5EE4D912-0061-1440-94E4-388A57BFFBFA}"/>
              </a:ext>
            </a:extLst>
          </p:cNvPr>
          <p:cNvSpPr>
            <a:spLocks noChangeShapeType="1"/>
          </p:cNvSpPr>
          <p:nvPr/>
        </p:nvSpPr>
        <p:spPr bwMode="auto">
          <a:xfrm>
            <a:off x="3352800" y="2057400"/>
            <a:ext cx="0" cy="0"/>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pic>
        <p:nvPicPr>
          <p:cNvPr id="9220" name="Picture 13" descr="Clickable Image">
            <a:extLst>
              <a:ext uri="{FF2B5EF4-FFF2-40B4-BE49-F238E27FC236}">
                <a16:creationId xmlns:a16="http://schemas.microsoft.com/office/drawing/2014/main" id="{55A4FBCA-C615-E548-B04B-E40F8A7DF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4249" y="664149"/>
            <a:ext cx="2743200" cy="2628900"/>
          </a:xfrm>
          <a:prstGeom prst="rect">
            <a:avLst/>
          </a:prstGeom>
          <a:noFill/>
          <a:ln w="38100">
            <a:solidFill>
              <a:srgbClr val="FFFF00"/>
            </a:solidFill>
            <a:miter lim="800000"/>
            <a:headEnd/>
            <a:tailEnd/>
          </a:ln>
          <a:extLst>
            <a:ext uri="{909E8E84-426E-40dd-AFC4-6F175D3DCCD1}">
              <a14:hiddenFill xmlns:a14="http://schemas.microsoft.com/office/drawing/2010/main" xmlns="">
                <a:solidFill>
                  <a:srgbClr val="FFFFFF"/>
                </a:solidFill>
              </a14:hiddenFill>
            </a:ext>
          </a:extLst>
        </p:spPr>
      </p:pic>
      <p:sp>
        <p:nvSpPr>
          <p:cNvPr id="12" name="Line 49">
            <a:extLst>
              <a:ext uri="{FF2B5EF4-FFF2-40B4-BE49-F238E27FC236}">
                <a16:creationId xmlns:a16="http://schemas.microsoft.com/office/drawing/2014/main" id="{D03C9423-4F28-C745-8EF5-45ABCE087831}"/>
              </a:ext>
            </a:extLst>
          </p:cNvPr>
          <p:cNvSpPr>
            <a:spLocks noChangeShapeType="1"/>
          </p:cNvSpPr>
          <p:nvPr/>
        </p:nvSpPr>
        <p:spPr bwMode="auto">
          <a:xfrm flipV="1">
            <a:off x="1447800" y="1600200"/>
            <a:ext cx="381000" cy="1904998"/>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3" name="Line 169">
            <a:extLst>
              <a:ext uri="{FF2B5EF4-FFF2-40B4-BE49-F238E27FC236}">
                <a16:creationId xmlns:a16="http://schemas.microsoft.com/office/drawing/2014/main" id="{A2A56B34-3D71-9E45-BE1E-2EA46AD87E40}"/>
              </a:ext>
            </a:extLst>
          </p:cNvPr>
          <p:cNvSpPr>
            <a:spLocks noChangeShapeType="1"/>
          </p:cNvSpPr>
          <p:nvPr/>
        </p:nvSpPr>
        <p:spPr bwMode="auto">
          <a:xfrm flipH="1" flipV="1">
            <a:off x="2316958" y="1487650"/>
            <a:ext cx="2636042" cy="2060219"/>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4" name="Line 169">
            <a:extLst>
              <a:ext uri="{FF2B5EF4-FFF2-40B4-BE49-F238E27FC236}">
                <a16:creationId xmlns:a16="http://schemas.microsoft.com/office/drawing/2014/main" id="{BDAB2B4D-8464-754A-BEB5-33B2AB539372}"/>
              </a:ext>
            </a:extLst>
          </p:cNvPr>
          <p:cNvSpPr>
            <a:spLocks noChangeShapeType="1"/>
          </p:cNvSpPr>
          <p:nvPr/>
        </p:nvSpPr>
        <p:spPr bwMode="auto">
          <a:xfrm flipH="1">
            <a:off x="3657600" y="781433"/>
            <a:ext cx="2362200" cy="838198"/>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5" name="Text Box 8">
            <a:extLst>
              <a:ext uri="{FF2B5EF4-FFF2-40B4-BE49-F238E27FC236}">
                <a16:creationId xmlns:a16="http://schemas.microsoft.com/office/drawing/2014/main" id="{67D9B727-7203-A341-9978-4E0CEE65D7F9}"/>
              </a:ext>
            </a:extLst>
          </p:cNvPr>
          <p:cNvSpPr txBox="1">
            <a:spLocks noChangeArrowheads="1"/>
          </p:cNvSpPr>
          <p:nvPr/>
        </p:nvSpPr>
        <p:spPr bwMode="auto">
          <a:xfrm>
            <a:off x="85725" y="6073775"/>
            <a:ext cx="8924925" cy="590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200" b="1" dirty="0">
                <a:solidFill>
                  <a:schemeClr val="bg1"/>
                </a:solidFill>
                <a:latin typeface="Arial" charset="0"/>
                <a:cs typeface="+mn-cs"/>
              </a:rPr>
              <a:t>Daily evolution of rainfall over the last 90 days at selected locations shows </a:t>
            </a:r>
            <a:r>
              <a:rPr lang="en-US" altLang="en-US" sz="1200" b="1" dirty="0" smtClean="0">
                <a:solidFill>
                  <a:schemeClr val="bg1"/>
                </a:solidFill>
                <a:latin typeface="Arial" charset="0"/>
                <a:cs typeface="+mn-cs"/>
              </a:rPr>
              <a:t>moderate to heavy rainfall </a:t>
            </a:r>
            <a:r>
              <a:rPr lang="en-US" altLang="en-US" sz="1200" b="1" dirty="0" smtClean="0">
                <a:solidFill>
                  <a:schemeClr val="bg1"/>
                </a:solidFill>
                <a:latin typeface="Arial" charset="0"/>
              </a:rPr>
              <a:t>sustained moisture surpluses over parts of Guinea (bottom left) and western Ethiopia (top right). In contrast, </a:t>
            </a:r>
            <a:r>
              <a:rPr lang="en-US" altLang="en-US" sz="1200" b="1" dirty="0" smtClean="0">
                <a:solidFill>
                  <a:schemeClr val="bg1"/>
                </a:solidFill>
                <a:latin typeface="Arial" charset="0"/>
              </a:rPr>
              <a:t>early season dryness was evident over parts of Niger </a:t>
            </a:r>
            <a:r>
              <a:rPr lang="en-US" altLang="en-US" sz="1200" b="1" dirty="0" smtClean="0">
                <a:solidFill>
                  <a:schemeClr val="bg1"/>
                </a:solidFill>
                <a:latin typeface="Arial" charset="0"/>
                <a:cs typeface="+mn-cs"/>
              </a:rPr>
              <a:t>(bottom </a:t>
            </a:r>
            <a:r>
              <a:rPr lang="en-US" altLang="en-US" sz="1200" b="1" dirty="0" smtClean="0">
                <a:solidFill>
                  <a:schemeClr val="bg1"/>
                </a:solidFill>
                <a:latin typeface="Arial" charset="0"/>
                <a:cs typeface="+mn-cs"/>
              </a:rPr>
              <a:t>right). </a:t>
            </a:r>
            <a:endParaRPr lang="en-US" altLang="en-US" sz="1200" b="1" dirty="0">
              <a:solidFill>
                <a:schemeClr val="bg1"/>
              </a:solidFill>
              <a:latin typeface="Arial" charset="0"/>
              <a:cs typeface="+mn-cs"/>
            </a:endParaRPr>
          </a:p>
        </p:txBody>
      </p:sp>
      <p:pic>
        <p:nvPicPr>
          <p:cNvPr id="15362"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33400" y="3462528"/>
            <a:ext cx="3385890" cy="2633470"/>
          </a:xfrm>
          <a:prstGeom prst="rect">
            <a:avLst/>
          </a:prstGeom>
          <a:noFill/>
        </p:spPr>
      </p:pic>
      <p:pic>
        <p:nvPicPr>
          <p:cNvPr id="15364"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838700" y="457200"/>
            <a:ext cx="3385890" cy="2633470"/>
          </a:xfrm>
          <a:prstGeom prst="rect">
            <a:avLst/>
          </a:prstGeom>
          <a:noFill/>
        </p:spPr>
      </p:pic>
      <p:pic>
        <p:nvPicPr>
          <p:cNvPr id="15366" name="Picture 6"/>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4876800" y="3462528"/>
            <a:ext cx="3385890" cy="2633470"/>
          </a:xfrm>
          <a:prstGeom prst="rect">
            <a:avLst/>
          </a:prstGeom>
          <a:noFill/>
        </p:spPr>
      </p:pic>
    </p:spTree>
    <p:extLst>
      <p:ext uri="{BB962C8B-B14F-4D97-AF65-F5344CB8AC3E}">
        <p14:creationId xmlns:p14="http://schemas.microsoft.com/office/powerpoint/2010/main" val="2395512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0" y="1828800"/>
            <a:ext cx="4267196" cy="3200397"/>
          </a:xfrm>
          <a:prstGeom prst="rect">
            <a:avLst/>
          </a:prstGeom>
          <a:noFill/>
          <a:extLst>
            <a:ext uri="{909E8E84-426E-40dd-AFC4-6F175D3DCCD1}">
              <a14:hiddenFill xmlns:a14="http://schemas.microsoft.com/office/drawing/2010/main" xmlns="">
                <a:solidFill>
                  <a:srgbClr val="FFFFFF"/>
                </a:solidFill>
              </a14:hiddenFill>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2400" y="1828800"/>
            <a:ext cx="4267196" cy="3200397"/>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a:solidFill>
                  <a:srgbClr val="FFFF00"/>
                </a:solidFill>
                <a:latin typeface="Arial" charset="0"/>
              </a:rPr>
              <a:t>NCEP GEFS Model Forecasts</a:t>
            </a:r>
            <a:r>
              <a:rPr lang="en-US" altLang="en-US" sz="1200" b="1" kern="0" dirty="0">
                <a:solidFill>
                  <a:srgbClr val="FFFF00"/>
                </a:solidFill>
                <a:latin typeface="Arial" charset="0"/>
              </a:rPr>
              <a:t/>
            </a:r>
            <a:br>
              <a:rPr lang="en-US" altLang="en-US" sz="1200" b="1" kern="0" dirty="0">
                <a:solidFill>
                  <a:srgbClr val="FFFF00"/>
                </a:solidFill>
                <a:latin typeface="Arial" charset="0"/>
              </a:rPr>
            </a:br>
            <a:r>
              <a:rPr lang="en-US" altLang="en-US" sz="2000" b="1" kern="0" dirty="0">
                <a:solidFill>
                  <a:srgbClr val="FFFF00"/>
                </a:solidFill>
                <a:latin typeface="Arial" charset="0"/>
              </a:rPr>
              <a:t>Non-Bias Corrected Probability of </a:t>
            </a:r>
            <a:br>
              <a:rPr lang="en-US" altLang="en-US" sz="2000" b="1" kern="0" dirty="0">
                <a:solidFill>
                  <a:srgbClr val="FFFF00"/>
                </a:solidFill>
                <a:latin typeface="Arial" charset="0"/>
              </a:rPr>
            </a:br>
            <a:r>
              <a:rPr lang="en-US" altLang="en-US" sz="2000" b="1" kern="0" dirty="0">
                <a:solidFill>
                  <a:srgbClr val="FFFF00"/>
                </a:solidFill>
                <a:latin typeface="Arial" charset="0"/>
              </a:rPr>
              <a:t>precipitation exceedance </a:t>
            </a:r>
          </a:p>
        </p:txBody>
      </p:sp>
      <p:sp>
        <p:nvSpPr>
          <p:cNvPr id="22535" name="TextBox 10"/>
          <p:cNvSpPr txBox="1">
            <a:spLocks noChangeArrowheads="1"/>
          </p:cNvSpPr>
          <p:nvPr/>
        </p:nvSpPr>
        <p:spPr bwMode="auto">
          <a:xfrm>
            <a:off x="4572000" y="1524000"/>
            <a:ext cx="4098944"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Week-2, Valid: </a:t>
            </a:r>
            <a:r>
              <a:rPr lang="en-US" altLang="en-US" b="1" dirty="0" smtClean="0">
                <a:solidFill>
                  <a:srgbClr val="FFFF00"/>
                </a:solidFill>
              </a:rPr>
              <a:t>27 July </a:t>
            </a:r>
            <a:r>
              <a:rPr lang="en-US" altLang="en-US" b="1" dirty="0" smtClean="0">
                <a:solidFill>
                  <a:srgbClr val="FFFF00"/>
                </a:solidFill>
              </a:rPr>
              <a:t>– </a:t>
            </a:r>
            <a:r>
              <a:rPr lang="en-US" altLang="en-US" b="1" dirty="0" smtClean="0">
                <a:solidFill>
                  <a:srgbClr val="FFFF00"/>
                </a:solidFill>
              </a:rPr>
              <a:t>02 August, </a:t>
            </a:r>
            <a:r>
              <a:rPr lang="en-US" altLang="en-US" b="1" dirty="0">
                <a:solidFill>
                  <a:srgbClr val="FFFF00"/>
                </a:solidFill>
              </a:rPr>
              <a:t>2021</a:t>
            </a:r>
            <a:endParaRPr lang="en-US" altLang="en-US" dirty="0"/>
          </a:p>
        </p:txBody>
      </p:sp>
      <p:sp>
        <p:nvSpPr>
          <p:cNvPr id="7" name="Text Box 8"/>
          <p:cNvSpPr txBox="1">
            <a:spLocks noChangeArrowheads="1"/>
          </p:cNvSpPr>
          <p:nvPr/>
        </p:nvSpPr>
        <p:spPr bwMode="auto">
          <a:xfrm>
            <a:off x="79248" y="5562600"/>
            <a:ext cx="8991600" cy="590931"/>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200" b="1" dirty="0" smtClean="0">
                <a:solidFill>
                  <a:schemeClr val="bg1"/>
                </a:solidFill>
              </a:rPr>
              <a:t>For week-1 (left panel) and week-2 (right panel), the </a:t>
            </a:r>
            <a:r>
              <a:rPr lang="en-US" altLang="en-US" sz="1200" b="1" dirty="0">
                <a:solidFill>
                  <a:schemeClr val="bg1"/>
                </a:solidFill>
              </a:rPr>
              <a:t>NCEP GEFS indicates a </a:t>
            </a:r>
            <a:r>
              <a:rPr lang="en-US" altLang="en-US" sz="1200" b="1" dirty="0" smtClean="0">
                <a:solidFill>
                  <a:schemeClr val="bg1"/>
                </a:solidFill>
              </a:rPr>
              <a:t>moderate to high </a:t>
            </a:r>
            <a:r>
              <a:rPr lang="en-US" altLang="en-US" sz="1200" b="1" dirty="0">
                <a:solidFill>
                  <a:schemeClr val="bg1"/>
                </a:solidFill>
              </a:rPr>
              <a:t>chance </a:t>
            </a:r>
            <a:r>
              <a:rPr lang="en-US" altLang="en-US" sz="1200" b="1" dirty="0" smtClean="0">
                <a:solidFill>
                  <a:schemeClr val="bg1"/>
                </a:solidFill>
              </a:rPr>
              <a:t>(over </a:t>
            </a:r>
            <a:r>
              <a:rPr lang="en-US" altLang="en-US" sz="1200" b="1" dirty="0">
                <a:solidFill>
                  <a:schemeClr val="bg1"/>
                </a:solidFill>
              </a:rPr>
              <a:t>70</a:t>
            </a:r>
            <a:r>
              <a:rPr lang="en-US" altLang="en-US" sz="1200" b="1" dirty="0" smtClean="0">
                <a:solidFill>
                  <a:schemeClr val="bg1"/>
                </a:solidFill>
              </a:rPr>
              <a:t>%) </a:t>
            </a:r>
            <a:r>
              <a:rPr lang="en-US" altLang="en-US" sz="1200" b="1" dirty="0">
                <a:solidFill>
                  <a:schemeClr val="bg1"/>
                </a:solidFill>
              </a:rPr>
              <a:t>for </a:t>
            </a:r>
            <a:r>
              <a:rPr lang="en-US" altLang="en-US" sz="1200" b="1" dirty="0" smtClean="0">
                <a:solidFill>
                  <a:schemeClr val="bg1"/>
                </a:solidFill>
              </a:rPr>
              <a:t>rainfall to exceed 50 mm over much of Guinea, Sierra Leone, </a:t>
            </a:r>
            <a:r>
              <a:rPr lang="en-US" altLang="en-US" sz="1200" b="1" dirty="0" smtClean="0">
                <a:solidFill>
                  <a:schemeClr val="bg1"/>
                </a:solidFill>
              </a:rPr>
              <a:t>western Liberia</a:t>
            </a:r>
            <a:r>
              <a:rPr lang="en-US" altLang="en-US" sz="1200" b="1" dirty="0" smtClean="0">
                <a:solidFill>
                  <a:schemeClr val="bg1"/>
                </a:solidFill>
              </a:rPr>
              <a:t>, parts of Nigeria, Cameroon, </a:t>
            </a:r>
            <a:r>
              <a:rPr lang="en-US" altLang="en-US" sz="1200" b="1" dirty="0" smtClean="0">
                <a:solidFill>
                  <a:schemeClr val="bg1"/>
                </a:solidFill>
              </a:rPr>
              <a:t>parts of </a:t>
            </a:r>
            <a:r>
              <a:rPr lang="en-US" altLang="en-US" sz="1200" b="1" dirty="0" smtClean="0">
                <a:solidFill>
                  <a:schemeClr val="bg1"/>
                </a:solidFill>
              </a:rPr>
              <a:t>Chad, and western Ethiopia.</a:t>
            </a:r>
            <a:endParaRPr lang="en-US" altLang="en-US" sz="1200" b="1" dirty="0">
              <a:solidFill>
                <a:schemeClr val="bg1"/>
              </a:solidFill>
            </a:endParaRPr>
          </a:p>
        </p:txBody>
      </p:sp>
      <p:sp>
        <p:nvSpPr>
          <p:cNvPr id="9" name="TextBox 10"/>
          <p:cNvSpPr txBox="1">
            <a:spLocks noChangeArrowheads="1"/>
          </p:cNvSpPr>
          <p:nvPr/>
        </p:nvSpPr>
        <p:spPr bwMode="auto">
          <a:xfrm>
            <a:off x="572500" y="1524000"/>
            <a:ext cx="3328283"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Week-1, Valid: </a:t>
            </a:r>
            <a:r>
              <a:rPr lang="en-US" altLang="en-US" b="1" dirty="0">
                <a:solidFill>
                  <a:srgbClr val="FFFF00"/>
                </a:solidFill>
              </a:rPr>
              <a:t>20 – 26 July, 2021</a:t>
            </a:r>
            <a:endParaRPr lang="en-US"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194477</TotalTime>
  <Words>1799</Words>
  <Application>Microsoft Office PowerPoint</Application>
  <PresentationFormat>On-screen Show (4:3)</PresentationFormat>
  <Paragraphs>70</Paragraphs>
  <Slides>12</Slides>
  <Notes>11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7"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9714</cp:revision>
  <cp:lastPrinted>2018-07-09T15:13:07Z</cp:lastPrinted>
  <dcterms:created xsi:type="dcterms:W3CDTF">2001-08-31T10:39:36Z</dcterms:created>
  <dcterms:modified xsi:type="dcterms:W3CDTF">2021-07-19T16:21:02Z</dcterms:modified>
</cp:coreProperties>
</file>