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p:scale>
          <a:sx n="70" d="100"/>
          <a:sy n="70" d="100"/>
        </p:scale>
        <p:origin x="3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23-Aug-21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32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23 August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98318" y="1447800"/>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24 – 30 </a:t>
            </a:r>
            <a:r>
              <a:rPr lang="en-US" altLang="en-US" b="1" dirty="0">
                <a:solidFill>
                  <a:srgbClr val="FFFF00"/>
                </a:solidFill>
              </a:rPr>
              <a:t>August, 2021</a:t>
            </a:r>
          </a:p>
        </p:txBody>
      </p:sp>
      <p:sp>
        <p:nvSpPr>
          <p:cNvPr id="2" name="Rectangle 1"/>
          <p:cNvSpPr/>
          <p:nvPr/>
        </p:nvSpPr>
        <p:spPr>
          <a:xfrm>
            <a:off x="4038600" y="1687513"/>
            <a:ext cx="4767407" cy="5047536"/>
          </a:xfrm>
          <a:prstGeom prst="rect">
            <a:avLst/>
          </a:prstGeom>
        </p:spPr>
        <p:txBody>
          <a:bodyPr wrap="square">
            <a:spAutoFit/>
          </a:bodyPr>
          <a:lstStyle/>
          <a:p>
            <a:pPr marL="342900" indent="-342900" algn="just">
              <a:buAutoNum type="arabicPeriod"/>
            </a:pPr>
            <a:r>
              <a:rPr lang="en-US" sz="1400" b="1" dirty="0" smtClean="0">
                <a:solidFill>
                  <a:srgbClr val="FFFF00"/>
                </a:solidFill>
              </a:rPr>
              <a:t>There </a:t>
            </a:r>
            <a:r>
              <a:rPr lang="en-US" sz="1400" b="1" dirty="0">
                <a:solidFill>
                  <a:srgbClr val="FFFF00"/>
                </a:solidFill>
              </a:rPr>
              <a:t>is an increased chance for above-average rainfall across much of the Gulf of Guinea region, including southern Senegal</a:t>
            </a:r>
            <a:r>
              <a:rPr lang="en-US" sz="1400" b="1" dirty="0">
                <a:solidFill>
                  <a:schemeClr val="bg1"/>
                </a:solidFill>
              </a:rPr>
              <a:t>: A broad area of anomalous lower-level cyclonic trough and upper-level divergence is expected to enhance rainfall in the </a:t>
            </a:r>
            <a:r>
              <a:rPr lang="en-US" sz="1400" b="1" dirty="0" smtClean="0">
                <a:solidFill>
                  <a:schemeClr val="bg1"/>
                </a:solidFill>
              </a:rPr>
              <a:t>region.</a:t>
            </a:r>
          </a:p>
          <a:p>
            <a:pPr marL="342900" indent="-342900" algn="just">
              <a:buAutoNum type="arabicPeriod"/>
            </a:pPr>
            <a:endParaRPr lang="en-US" sz="1400" b="1" dirty="0">
              <a:solidFill>
                <a:schemeClr val="bg1"/>
              </a:solidFill>
            </a:endParaRPr>
          </a:p>
          <a:p>
            <a:pPr marL="342900" indent="-342900" algn="just">
              <a:buAutoNum type="arabicPeriod"/>
            </a:pPr>
            <a:r>
              <a:rPr lang="en-US" sz="1400" b="1" dirty="0" smtClean="0">
                <a:solidFill>
                  <a:srgbClr val="FFFF00"/>
                </a:solidFill>
              </a:rPr>
              <a:t>There </a:t>
            </a:r>
            <a:r>
              <a:rPr lang="en-US" sz="1400" b="1" dirty="0">
                <a:solidFill>
                  <a:srgbClr val="FFFF00"/>
                </a:solidFill>
              </a:rPr>
              <a:t>is an increased chance for below-average rainfall across parts of southern Mauritania, central Mali, Burkina Faso, western Niger and northwestern Nigeria</a:t>
            </a:r>
            <a:r>
              <a:rPr lang="en-US" sz="1400" b="1" dirty="0">
                <a:solidFill>
                  <a:schemeClr val="bg1"/>
                </a:solidFill>
              </a:rPr>
              <a:t>: An area of anomalous lower-level divergence and upper-level convergence is expected to suppress rainfall in the </a:t>
            </a:r>
            <a:r>
              <a:rPr lang="en-US" sz="1400" b="1" dirty="0" smtClean="0">
                <a:solidFill>
                  <a:schemeClr val="bg1"/>
                </a:solidFill>
              </a:rPr>
              <a:t>region.</a:t>
            </a:r>
          </a:p>
          <a:p>
            <a:pPr marL="342900" indent="-342900" algn="just">
              <a:buAutoNum type="arabicPeriod"/>
            </a:pPr>
            <a:endParaRPr lang="en-US" sz="1400" b="1" dirty="0">
              <a:solidFill>
                <a:schemeClr val="bg1"/>
              </a:solidFill>
            </a:endParaRPr>
          </a:p>
          <a:p>
            <a:pPr marL="342900" indent="-342900" algn="just">
              <a:buAutoNum type="arabicPeriod"/>
            </a:pPr>
            <a:r>
              <a:rPr lang="en-US" sz="1400" b="1" dirty="0" smtClean="0">
                <a:solidFill>
                  <a:srgbClr val="FFFF00"/>
                </a:solidFill>
              </a:rPr>
              <a:t>There </a:t>
            </a:r>
            <a:r>
              <a:rPr lang="en-US" sz="1400" b="1" dirty="0">
                <a:solidFill>
                  <a:srgbClr val="FFFF00"/>
                </a:solidFill>
              </a:rPr>
              <a:t>is an increased chance for below-average rainfall across eastern DRC, southern South Sudan, Uganda, Rwanda, Burundi and parts of northwestern Tanzania</a:t>
            </a:r>
            <a:r>
              <a:rPr lang="en-US" sz="1400" b="1" dirty="0">
                <a:solidFill>
                  <a:schemeClr val="bg1"/>
                </a:solidFill>
              </a:rPr>
              <a:t>: An area of anomalous lower-level divergence and upper-level convergence is expected to suppress rainfall in the region.</a:t>
            </a:r>
          </a:p>
          <a:p>
            <a:pPr marL="457200" algn="just">
              <a:spcBef>
                <a:spcPts val="0"/>
              </a:spcBef>
              <a:spcAft>
                <a:spcPts val="0"/>
              </a:spcAft>
            </a:pPr>
            <a:endParaRPr lang="en-US" sz="1400" b="1" i="0" dirty="0">
              <a:solidFill>
                <a:schemeClr val="bg1"/>
              </a:solidFill>
              <a:effectLst/>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258762" y="1839913"/>
            <a:ext cx="3627438" cy="4694331"/>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31 August – 6 September, 2021</a:t>
            </a:r>
            <a:endParaRPr lang="en-US" altLang="en-US" b="1" dirty="0">
              <a:solidFill>
                <a:srgbClr val="FFFF00"/>
              </a:solidFill>
            </a:endParaRPr>
          </a:p>
        </p:txBody>
      </p:sp>
      <p:sp>
        <p:nvSpPr>
          <p:cNvPr id="2" name="Rectangle 1"/>
          <p:cNvSpPr/>
          <p:nvPr/>
        </p:nvSpPr>
        <p:spPr>
          <a:xfrm>
            <a:off x="3995773" y="1992313"/>
            <a:ext cx="4873553" cy="4154984"/>
          </a:xfrm>
          <a:prstGeom prst="rect">
            <a:avLst/>
          </a:prstGeom>
        </p:spPr>
        <p:txBody>
          <a:bodyPr wrap="square">
            <a:spAutoFit/>
          </a:bodyPr>
          <a:lstStyle/>
          <a:p>
            <a:pPr marL="228600" indent="-228600">
              <a:buAutoNum type="arabicPeriod"/>
            </a:pPr>
            <a:r>
              <a:rPr lang="en-US" sz="1200" b="1" dirty="0" smtClean="0">
                <a:solidFill>
                  <a:srgbClr val="FFFF00"/>
                </a:solidFill>
              </a:rPr>
              <a:t>There </a:t>
            </a:r>
            <a:r>
              <a:rPr lang="en-US" sz="1200" b="1" dirty="0">
                <a:solidFill>
                  <a:srgbClr val="FFFF00"/>
                </a:solidFill>
              </a:rPr>
              <a:t>is an increased chance for above-average rainfall across much of Guinea, Sierra Leone, Liberia and </a:t>
            </a:r>
            <a:r>
              <a:rPr lang="en-US" sz="1200" b="1" dirty="0" smtClean="0">
                <a:solidFill>
                  <a:srgbClr val="FFFF00"/>
                </a:solidFill>
              </a:rPr>
              <a:t>Côte </a:t>
            </a:r>
            <a:r>
              <a:rPr lang="en-US" sz="1200" b="1" dirty="0">
                <a:solidFill>
                  <a:srgbClr val="FFFF00"/>
                </a:solidFill>
              </a:rPr>
              <a:t>d'Ivoire</a:t>
            </a:r>
            <a:r>
              <a:rPr lang="en-US" sz="1200" b="1" dirty="0">
                <a:solidFill>
                  <a:schemeClr val="bg1"/>
                </a:solidFill>
              </a:rPr>
              <a:t>: An area of anomalous lower-level convergence and upper-level divergence is expected to enhance rainfall in the </a:t>
            </a:r>
            <a:r>
              <a:rPr lang="en-US" sz="1200" b="1" dirty="0" smtClean="0">
                <a:solidFill>
                  <a:schemeClr val="bg1"/>
                </a:solidFill>
              </a:rPr>
              <a:t>region.</a:t>
            </a:r>
          </a:p>
          <a:p>
            <a:pPr marL="228600" indent="-228600">
              <a:buAutoNum type="arabicPeriod"/>
            </a:pPr>
            <a:endParaRPr lang="en-US" sz="1200" b="1" dirty="0">
              <a:solidFill>
                <a:schemeClr val="bg1"/>
              </a:solidFill>
            </a:endParaRPr>
          </a:p>
          <a:p>
            <a:pPr marL="228600" indent="-228600">
              <a:buAutoNum type="arabicPeriod"/>
            </a:pPr>
            <a:r>
              <a:rPr lang="en-US" sz="1200" b="1" dirty="0" smtClean="0">
                <a:solidFill>
                  <a:srgbClr val="FFFF00"/>
                </a:solidFill>
              </a:rPr>
              <a:t>There </a:t>
            </a:r>
            <a:r>
              <a:rPr lang="en-US" sz="1200" b="1" dirty="0">
                <a:solidFill>
                  <a:srgbClr val="FFFF00"/>
                </a:solidFill>
              </a:rPr>
              <a:t>is an increased chance for below-average rainfall across parts of southern Mauritania, central Mali, Burkina Faso, western Niger, northern Benin, and northwestern Nigeria</a:t>
            </a:r>
            <a:r>
              <a:rPr lang="en-US" sz="1200" b="1" dirty="0">
                <a:solidFill>
                  <a:schemeClr val="bg1"/>
                </a:solidFill>
              </a:rPr>
              <a:t>: An area of anomalous lower-level divergence and upper-level convergence is expected to suppress rainfall in the </a:t>
            </a:r>
            <a:r>
              <a:rPr lang="en-US" sz="1200" b="1" dirty="0" smtClean="0">
                <a:solidFill>
                  <a:schemeClr val="bg1"/>
                </a:solidFill>
              </a:rPr>
              <a:t>region.</a:t>
            </a:r>
          </a:p>
          <a:p>
            <a:pPr marL="228600" indent="-228600">
              <a:buAutoNum type="arabicPeriod"/>
            </a:pPr>
            <a:endParaRPr lang="en-US" sz="1200" b="1" dirty="0">
              <a:solidFill>
                <a:schemeClr val="bg1"/>
              </a:solidFill>
            </a:endParaRPr>
          </a:p>
          <a:p>
            <a:pPr marL="228600" indent="-228600">
              <a:buAutoNum type="arabicPeriod"/>
            </a:pPr>
            <a:r>
              <a:rPr lang="en-US" sz="1200" b="1" dirty="0" smtClean="0">
                <a:solidFill>
                  <a:srgbClr val="FFFF00"/>
                </a:solidFill>
              </a:rPr>
              <a:t>There </a:t>
            </a:r>
            <a:r>
              <a:rPr lang="en-US" sz="1200" b="1" dirty="0">
                <a:solidFill>
                  <a:srgbClr val="FFFF00"/>
                </a:solidFill>
              </a:rPr>
              <a:t>is an increased chance for above-average rainfall across eastern Nigeria, Cameroon and western CAR</a:t>
            </a:r>
            <a:r>
              <a:rPr lang="en-US" sz="1200" b="1" dirty="0">
                <a:solidFill>
                  <a:schemeClr val="bg1"/>
                </a:solidFill>
              </a:rPr>
              <a:t>: An area of anomalous lower-level convergence and upper-level divergence is expected to enhance rainfall in the </a:t>
            </a:r>
            <a:r>
              <a:rPr lang="en-US" sz="1200" b="1" dirty="0" smtClean="0">
                <a:solidFill>
                  <a:schemeClr val="bg1"/>
                </a:solidFill>
              </a:rPr>
              <a:t>region.</a:t>
            </a:r>
          </a:p>
          <a:p>
            <a:pPr marL="228600" indent="-228600">
              <a:buAutoNum type="arabicPeriod"/>
            </a:pPr>
            <a:endParaRPr lang="en-US" sz="1200" b="1" dirty="0">
              <a:solidFill>
                <a:schemeClr val="bg1"/>
              </a:solidFill>
            </a:endParaRPr>
          </a:p>
          <a:p>
            <a:pPr marL="228600" indent="-228600">
              <a:buAutoNum type="arabicPeriod"/>
            </a:pPr>
            <a:r>
              <a:rPr lang="en-US" sz="1200" b="1" dirty="0" smtClean="0">
                <a:solidFill>
                  <a:srgbClr val="FFFF00"/>
                </a:solidFill>
              </a:rPr>
              <a:t>There </a:t>
            </a:r>
            <a:r>
              <a:rPr lang="en-US" sz="1200" b="1" dirty="0">
                <a:solidFill>
                  <a:srgbClr val="FFFF00"/>
                </a:solidFill>
              </a:rPr>
              <a:t>is an increased chance for below-average rainfall in the Lake Victoria region and the neighboring areas</a:t>
            </a:r>
            <a:r>
              <a:rPr lang="en-US" sz="1200" b="1" dirty="0">
                <a:solidFill>
                  <a:schemeClr val="bg1"/>
                </a:solidFill>
              </a:rPr>
              <a:t>: An area of anomalous lower-level divergence and upper-level convergence is expected to suppress rainfall in the region</a:t>
            </a:r>
            <a:r>
              <a:rPr lang="en-US" sz="1200" b="1" dirty="0" smtClean="0">
                <a:solidFill>
                  <a:schemeClr val="bg1"/>
                </a:solidFill>
              </a:rPr>
              <a:t>.</a:t>
            </a:r>
            <a:endParaRPr lang="en-US" sz="1200" b="1" dirty="0">
              <a:solidFill>
                <a:schemeClr val="bg1"/>
              </a:solidFill>
            </a:endParaRPr>
          </a:p>
        </p:txBody>
      </p:sp>
      <p:pic>
        <p:nvPicPr>
          <p:cNvPr id="3" name="Image 2"/>
          <p:cNvPicPr>
            <a:picLocks noChangeAspect="1"/>
          </p:cNvPicPr>
          <p:nvPr/>
        </p:nvPicPr>
        <p:blipFill>
          <a:blip r:embed="rId3"/>
          <a:stretch>
            <a:fillRect/>
          </a:stretch>
        </p:blipFill>
        <p:spPr>
          <a:xfrm>
            <a:off x="297530" y="1957142"/>
            <a:ext cx="3525467" cy="4562369"/>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4611" cy="4876800"/>
          </a:xfrm>
        </p:spPr>
        <p:txBody>
          <a:bodyPr/>
          <a:lstStyle/>
          <a:p>
            <a:pPr algn="just"/>
            <a:r>
              <a:rPr lang="en-US" altLang="en-US" sz="1200" b="1" dirty="0">
                <a:solidFill>
                  <a:schemeClr val="bg1"/>
                </a:solidFill>
                <a:latin typeface="Arial" panose="020B0604020202020204" pitchFamily="34" charset="0"/>
                <a:cs typeface="Arial" panose="020B0604020202020204" pitchFamily="34" charset="0"/>
              </a:rPr>
              <a:t>During the past </a:t>
            </a:r>
            <a:r>
              <a:rPr lang="en-US" altLang="en-US" sz="1200" b="1" dirty="0" smtClean="0">
                <a:solidFill>
                  <a:schemeClr val="bg1"/>
                </a:solidFill>
                <a:latin typeface="Arial" panose="020B0604020202020204" pitchFamily="34" charset="0"/>
                <a:cs typeface="Arial" panose="020B0604020202020204" pitchFamily="34" charset="0"/>
              </a:rPr>
              <a:t>30 to 90 </a:t>
            </a:r>
            <a:r>
              <a:rPr lang="en-US" altLang="en-US" sz="1200" b="1" dirty="0">
                <a:solidFill>
                  <a:schemeClr val="bg1"/>
                </a:solidFill>
                <a:latin typeface="Arial" panose="020B0604020202020204" pitchFamily="34" charset="0"/>
                <a:cs typeface="Arial" panose="020B0604020202020204" pitchFamily="34" charset="0"/>
              </a:rPr>
              <a:t>days</a:t>
            </a:r>
            <a:r>
              <a:rPr lang="en-US" altLang="en-US" sz="1200" b="1" dirty="0" smtClean="0">
                <a:solidFill>
                  <a:schemeClr val="bg1"/>
                </a:solidFill>
                <a:latin typeface="Arial" panose="020B0604020202020204" pitchFamily="34" charset="0"/>
                <a:cs typeface="Arial" panose="020B0604020202020204" pitchFamily="34" charset="0"/>
              </a:rPr>
              <a:t>, in </a:t>
            </a:r>
            <a:r>
              <a:rPr lang="en-US" altLang="en-US" sz="1200" b="1" dirty="0">
                <a:solidFill>
                  <a:schemeClr val="bg1"/>
                </a:solidFill>
                <a:latin typeface="Arial" panose="020B0604020202020204" pitchFamily="34" charset="0"/>
                <a:cs typeface="Arial" panose="020B0604020202020204" pitchFamily="34" charset="0"/>
              </a:rPr>
              <a:t>East Africa, above-average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Sudan, parts of </a:t>
            </a:r>
            <a:r>
              <a:rPr lang="en-US" altLang="en-US" sz="1200" b="1" dirty="0">
                <a:solidFill>
                  <a:schemeClr val="bg1"/>
                </a:solidFill>
                <a:latin typeface="Arial" panose="020B0604020202020204" pitchFamily="34" charset="0"/>
                <a:cs typeface="Arial" panose="020B0604020202020204" pitchFamily="34" charset="0"/>
              </a:rPr>
              <a:t>South Sudan Republic, </a:t>
            </a:r>
            <a:r>
              <a:rPr lang="en-US" altLang="en-US" sz="1200" b="1" dirty="0" smtClean="0">
                <a:solidFill>
                  <a:schemeClr val="bg1"/>
                </a:solidFill>
                <a:latin typeface="Arial" panose="020B0604020202020204" pitchFamily="34" charset="0"/>
                <a:cs typeface="Arial" panose="020B0604020202020204" pitchFamily="34" charset="0"/>
              </a:rPr>
              <a:t>Eritrea, and northern Ethiopia</a:t>
            </a:r>
            <a:r>
              <a:rPr lang="en-US" altLang="en-US" sz="1200" b="1" dirty="0">
                <a:solidFill>
                  <a:schemeClr val="bg1"/>
                </a:solidFill>
                <a:latin typeface="Arial" panose="020B0604020202020204" pitchFamily="34" charset="0"/>
                <a:cs typeface="Arial" panose="020B0604020202020204" pitchFamily="34" charset="0"/>
              </a:rPr>
              <a:t>. Rainfall was below-average over </a:t>
            </a:r>
            <a:r>
              <a:rPr lang="en-US" altLang="en-US" sz="1200" b="1" dirty="0" smtClean="0">
                <a:solidFill>
                  <a:schemeClr val="bg1"/>
                </a:solidFill>
                <a:latin typeface="Arial" panose="020B0604020202020204" pitchFamily="34" charset="0"/>
                <a:cs typeface="Arial" panose="020B0604020202020204" pitchFamily="34" charset="0"/>
              </a:rPr>
              <a:t>southern Ethiopia</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Uganda, and western Kenya. </a:t>
            </a:r>
            <a:r>
              <a:rPr lang="en-US" altLang="en-US" sz="1200" b="1" dirty="0">
                <a:solidFill>
                  <a:schemeClr val="bg1"/>
                </a:solidFill>
                <a:latin typeface="Arial" panose="020B0604020202020204" pitchFamily="34" charset="0"/>
                <a:cs typeface="Arial" panose="020B0604020202020204" pitchFamily="34" charset="0"/>
              </a:rPr>
              <a:t>In Central Africa</a:t>
            </a:r>
            <a:r>
              <a:rPr lang="en-US" altLang="en-US" sz="1200" b="1" dirty="0" smtClean="0">
                <a:solidFill>
                  <a:schemeClr val="bg1"/>
                </a:solidFill>
                <a:latin typeface="Arial" panose="020B0604020202020204" pitchFamily="34" charset="0"/>
                <a:cs typeface="Arial" panose="020B0604020202020204" pitchFamily="34" charset="0"/>
              </a:rPr>
              <a:t>, moisture surpluses were found in eastern Chad, portions of CAR, Gabon, Congo, and part of northern DRC. Moisture deficits occurred in Cameroon, southwestern Chad, parts of CAR, and central DRC. In West Africa, rainfall was above-average over Senegal, Guinea-Bissau, Guinea, Sierra Leone, Liberia, Mali, Burkina Faso, Côte d’Ivoire, Togo, Benin, parts of Niger, and portions of Nigeria. </a:t>
            </a:r>
            <a:r>
              <a:rPr lang="en-US" altLang="en-US" sz="1200" b="1" dirty="0">
                <a:solidFill>
                  <a:schemeClr val="bg1"/>
                </a:solidFill>
                <a:latin typeface="Arial" panose="020B0604020202020204" pitchFamily="34" charset="0"/>
                <a:cs typeface="Arial" panose="020B0604020202020204" pitchFamily="34" charset="0"/>
              </a:rPr>
              <a:t>Below-average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northern Burkina Faso, and eastern Nigeria.</a:t>
            </a:r>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 </a:t>
            </a:r>
            <a:r>
              <a:rPr lang="en-US" altLang="en-US" sz="1200" b="1" dirty="0" smtClean="0">
                <a:solidFill>
                  <a:schemeClr val="bg1"/>
                </a:solidFill>
                <a:latin typeface="Arial" panose="020B0604020202020204" pitchFamily="34" charset="0"/>
                <a:cs typeface="Arial" panose="020B0604020202020204" pitchFamily="34" charset="0"/>
              </a:rPr>
              <a:t>much of the East African region observed near-normal to below-normal rainfall conditions, except local areas in </a:t>
            </a:r>
            <a:r>
              <a:rPr lang="en-US" altLang="en-US" sz="1200" b="1" dirty="0" smtClean="0">
                <a:solidFill>
                  <a:schemeClr val="bg1"/>
                </a:solidFill>
                <a:latin typeface="Arial" panose="020B0604020202020204" pitchFamily="34" charset="0"/>
                <a:cs typeface="Arial" panose="020B0604020202020204" pitchFamily="34" charset="0"/>
              </a:rPr>
              <a:t>northern and eastern </a:t>
            </a:r>
            <a:r>
              <a:rPr lang="en-US" altLang="en-US" sz="1200" b="1" dirty="0" smtClean="0">
                <a:solidFill>
                  <a:schemeClr val="bg1"/>
                </a:solidFill>
                <a:latin typeface="Arial" panose="020B0604020202020204" pitchFamily="34" charset="0"/>
                <a:cs typeface="Arial" panose="020B0604020202020204" pitchFamily="34" charset="0"/>
              </a:rPr>
              <a:t>Ethiopia and Somalia. In </a:t>
            </a:r>
            <a:r>
              <a:rPr lang="en-US" altLang="en-US" sz="1200" b="1" dirty="0">
                <a:solidFill>
                  <a:schemeClr val="bg1"/>
                </a:solidFill>
                <a:latin typeface="Arial" panose="020B0604020202020204" pitchFamily="34" charset="0"/>
                <a:cs typeface="Arial" panose="020B0604020202020204" pitchFamily="34" charset="0"/>
              </a:rPr>
              <a:t>Central Africa, rainfall was </a:t>
            </a:r>
            <a:r>
              <a:rPr lang="en-US" altLang="en-US" sz="1200" b="1" dirty="0" smtClean="0">
                <a:solidFill>
                  <a:schemeClr val="bg1"/>
                </a:solidFill>
                <a:latin typeface="Arial" panose="020B0604020202020204" pitchFamily="34" charset="0"/>
                <a:cs typeface="Arial" panose="020B0604020202020204" pitchFamily="34" charset="0"/>
              </a:rPr>
              <a:t>well above-average </a:t>
            </a:r>
            <a:r>
              <a:rPr lang="en-US" altLang="en-US" sz="1200" b="1" dirty="0">
                <a:solidFill>
                  <a:schemeClr val="bg1"/>
                </a:solidFill>
                <a:latin typeface="Arial" panose="020B0604020202020204" pitchFamily="34" charset="0"/>
                <a:cs typeface="Arial" panose="020B0604020202020204" pitchFamily="34" charset="0"/>
              </a:rPr>
              <a:t>over </a:t>
            </a:r>
            <a:r>
              <a:rPr lang="en-US" altLang="en-US" sz="1200" b="1" dirty="0" smtClean="0">
                <a:solidFill>
                  <a:schemeClr val="bg1"/>
                </a:solidFill>
                <a:latin typeface="Arial" panose="020B0604020202020204" pitchFamily="34" charset="0"/>
                <a:cs typeface="Arial" panose="020B0604020202020204" pitchFamily="34" charset="0"/>
              </a:rPr>
              <a:t>southeastern Chad, </a:t>
            </a:r>
            <a:r>
              <a:rPr lang="en-US" altLang="en-US" sz="1200" b="1" dirty="0" smtClean="0">
                <a:solidFill>
                  <a:schemeClr val="bg1"/>
                </a:solidFill>
                <a:latin typeface="Arial" panose="020B0604020202020204" pitchFamily="34" charset="0"/>
                <a:cs typeface="Arial" panose="020B0604020202020204" pitchFamily="34" charset="0"/>
              </a:rPr>
              <a:t>southern </a:t>
            </a:r>
            <a:r>
              <a:rPr lang="en-US" altLang="en-US" sz="1200" b="1" dirty="0" smtClean="0">
                <a:solidFill>
                  <a:schemeClr val="bg1"/>
                </a:solidFill>
                <a:latin typeface="Arial" panose="020B0604020202020204" pitchFamily="34" charset="0"/>
                <a:cs typeface="Arial" panose="020B0604020202020204" pitchFamily="34" charset="0"/>
              </a:rPr>
              <a:t>Cameroon, Equatorial Guinea, Gabon, Congo, </a:t>
            </a:r>
            <a:r>
              <a:rPr lang="en-US" altLang="en-US" sz="1200" b="1" dirty="0" smtClean="0">
                <a:solidFill>
                  <a:schemeClr val="bg1"/>
                </a:solidFill>
                <a:latin typeface="Arial" panose="020B0604020202020204" pitchFamily="34" charset="0"/>
                <a:cs typeface="Arial" panose="020B0604020202020204" pitchFamily="34" charset="0"/>
              </a:rPr>
              <a:t>western CAR </a:t>
            </a:r>
            <a:r>
              <a:rPr lang="en-US" altLang="en-US" sz="1200" b="1" dirty="0" smtClean="0">
                <a:solidFill>
                  <a:schemeClr val="bg1"/>
                </a:solidFill>
                <a:latin typeface="Arial" panose="020B0604020202020204" pitchFamily="34" charset="0"/>
                <a:cs typeface="Arial" panose="020B0604020202020204" pitchFamily="34" charset="0"/>
              </a:rPr>
              <a:t>and </a:t>
            </a:r>
            <a:r>
              <a:rPr lang="en-US" altLang="en-US" sz="1200" b="1" dirty="0" smtClean="0">
                <a:solidFill>
                  <a:schemeClr val="bg1"/>
                </a:solidFill>
                <a:latin typeface="Arial" panose="020B0604020202020204" pitchFamily="34" charset="0"/>
                <a:cs typeface="Arial" panose="020B0604020202020204" pitchFamily="34" charset="0"/>
              </a:rPr>
              <a:t>northwestern DRC</a:t>
            </a:r>
            <a:r>
              <a:rPr lang="en-US" altLang="en-US" sz="1200" b="1" dirty="0" smtClean="0">
                <a:solidFill>
                  <a:schemeClr val="bg1"/>
                </a:solidFill>
                <a:latin typeface="Arial" panose="020B0604020202020204" pitchFamily="34" charset="0"/>
                <a:cs typeface="Arial" panose="020B0604020202020204" pitchFamily="34" charset="0"/>
              </a:rPr>
              <a:t>. In </a:t>
            </a:r>
            <a:r>
              <a:rPr lang="en-US" altLang="en-US" sz="1200" b="1" dirty="0">
                <a:solidFill>
                  <a:schemeClr val="bg1"/>
                </a:solidFill>
                <a:latin typeface="Arial" panose="020B0604020202020204" pitchFamily="34" charset="0"/>
                <a:cs typeface="Arial" panose="020B0604020202020204" pitchFamily="34" charset="0"/>
              </a:rPr>
              <a:t>West Africa, </a:t>
            </a:r>
            <a:r>
              <a:rPr lang="en-US" altLang="en-US" sz="1200" b="1" dirty="0" smtClean="0">
                <a:solidFill>
                  <a:schemeClr val="bg1"/>
                </a:solidFill>
                <a:latin typeface="Arial" panose="020B0604020202020204" pitchFamily="34" charset="0"/>
                <a:cs typeface="Arial" panose="020B0604020202020204" pitchFamily="34" charset="0"/>
              </a:rPr>
              <a:t>rainfall was well above average in southern Mauritania, Guinea, Sierra Leone, </a:t>
            </a:r>
            <a:r>
              <a:rPr lang="en-US" altLang="en-US" sz="1200" b="1" dirty="0" smtClean="0">
                <a:solidFill>
                  <a:schemeClr val="bg1"/>
                </a:solidFill>
                <a:latin typeface="Arial" panose="020B0604020202020204" pitchFamily="34" charset="0"/>
                <a:cs typeface="Arial" panose="020B0604020202020204" pitchFamily="34" charset="0"/>
              </a:rPr>
              <a:t>Liberia, </a:t>
            </a:r>
            <a:r>
              <a:rPr lang="en-US" altLang="en-US" sz="1200" b="1" dirty="0" smtClean="0">
                <a:solidFill>
                  <a:schemeClr val="bg1"/>
                </a:solidFill>
                <a:latin typeface="Arial" panose="020B0604020202020204" pitchFamily="34" charset="0"/>
                <a:cs typeface="Arial" panose="020B0604020202020204" pitchFamily="34" charset="0"/>
              </a:rPr>
              <a:t>northwestern </a:t>
            </a:r>
            <a:r>
              <a:rPr lang="en-US" altLang="en-US" sz="1200" b="1" dirty="0" smtClean="0">
                <a:solidFill>
                  <a:schemeClr val="bg1"/>
                </a:solidFill>
                <a:latin typeface="Arial" panose="020B0604020202020204" pitchFamily="34" charset="0"/>
                <a:cs typeface="Arial" panose="020B0604020202020204" pitchFamily="34" charset="0"/>
              </a:rPr>
              <a:t>Mali, and western Nigeria. </a:t>
            </a:r>
            <a:r>
              <a:rPr lang="en-US" altLang="en-US" sz="1200" b="1" dirty="0" smtClean="0">
                <a:solidFill>
                  <a:schemeClr val="bg1"/>
                </a:solidFill>
                <a:latin typeface="Arial" panose="020B0604020202020204" pitchFamily="34" charset="0"/>
                <a:cs typeface="Arial" panose="020B0604020202020204" pitchFamily="34" charset="0"/>
              </a:rPr>
              <a:t>Moisture deficits occurred in central Mali, northern Burkina Faso, northern Togo, and eastern Nigeria.</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much of the Gulf of Guinea region, including southern Senegal. Conversely, there is an increased chance for below-average rainfall across parts of southern Mauritania, central Mali, Burkina Faso, western Niger, northwestern Nigeria, eastern DRC, southern South Sudan, Uganda, Rwanda, Burundi and parts of northwestern Tanzania.</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above-average rainfall across much of Guinea, Sierra Leone, Liberia, Côte d'Ivoire, eastern Nigeria, Cameroon and western CAR. In contrast, there is an increased chance for below-average rainfall across parts of southern Mauritania, central Mali, Burkina Faso, western Niger, northern Benin, northwestern Nigeria, and the Lake Victoria region and the neighboring areas</a:t>
            </a:r>
            <a:r>
              <a:rPr lang="en-US" sz="1200" b="1" dirty="0" smtClean="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81000" y="2209800"/>
            <a:ext cx="8458200" cy="40386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a:t>
            </a:r>
            <a:r>
              <a:rPr lang="en-US" altLang="en-US" sz="1400" b="1" dirty="0" smtClean="0">
                <a:solidFill>
                  <a:schemeClr val="bg1"/>
                </a:solidFill>
              </a:rPr>
              <a:t>, </a:t>
            </a:r>
            <a:r>
              <a:rPr lang="en-US" altLang="en-US" sz="1400" b="1" dirty="0">
                <a:solidFill>
                  <a:schemeClr val="bg1"/>
                </a:solidFill>
              </a:rPr>
              <a:t>southeastern Senegal, </a:t>
            </a:r>
            <a:r>
              <a:rPr lang="en-US" altLang="en-US" sz="1400" b="1" dirty="0" smtClean="0">
                <a:solidFill>
                  <a:schemeClr val="bg1"/>
                </a:solidFill>
              </a:rPr>
              <a:t>southern Mauritania, southwestern </a:t>
            </a:r>
            <a:r>
              <a:rPr lang="en-US" altLang="en-US" sz="1400" b="1" dirty="0">
                <a:solidFill>
                  <a:schemeClr val="bg1"/>
                </a:solidFill>
              </a:rPr>
              <a:t>Mali, Guinea, Sierra Leone, northern Liberia, and northwestern Nigeria received rainfall totals of over 150 mm (moisture surpluses of over 100 mm</a:t>
            </a:r>
            <a:r>
              <a:rPr lang="en-US" altLang="en-US" sz="1400" b="1" dirty="0" smtClean="0">
                <a:solidFill>
                  <a:schemeClr val="bg1"/>
                </a:solidFill>
              </a:rPr>
              <a:t>).</a:t>
            </a:r>
            <a:r>
              <a:rPr lang="en-US" altLang="en-US" sz="1400" b="1" dirty="0">
                <a:solidFill>
                  <a:schemeClr val="bg1"/>
                </a:solidFill>
              </a:rPr>
              <a:t> </a:t>
            </a:r>
            <a:r>
              <a:rPr lang="en-US" altLang="en-US" sz="1400" b="1" dirty="0" smtClean="0">
                <a:solidFill>
                  <a:schemeClr val="bg1"/>
                </a:solidFill>
              </a:rPr>
              <a:t>In addition, weekly </a:t>
            </a:r>
            <a:r>
              <a:rPr lang="en-US" altLang="en-US" sz="1400" b="1" dirty="0" smtClean="0">
                <a:solidFill>
                  <a:schemeClr val="bg1"/>
                </a:solidFill>
              </a:rPr>
              <a:t>rainfall amounts reached 300-500 mm across pocket areas in southern Mauritania, Guinea, Sierra Leone, and Liberia (moisture surpluses of over 200 mm</a:t>
            </a:r>
            <a:r>
              <a:rPr lang="en-US" altLang="en-US" sz="1400" b="1" dirty="0" smtClean="0">
                <a:solidFill>
                  <a:schemeClr val="bg1"/>
                </a:solidFill>
              </a:rPr>
              <a:t>).</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smtClean="0">
                <a:solidFill>
                  <a:schemeClr val="bg1"/>
                </a:solidFill>
              </a:rPr>
              <a:t>The week-1 outlooks depict an increased chance for above-average rainfall </a:t>
            </a:r>
            <a:r>
              <a:rPr lang="en-US" altLang="en-US" sz="1400" b="1" dirty="0" smtClean="0">
                <a:solidFill>
                  <a:schemeClr val="bg1"/>
                </a:solidFill>
              </a:rPr>
              <a:t>across </a:t>
            </a:r>
            <a:r>
              <a:rPr lang="en-US" sz="1400" b="1" dirty="0">
                <a:solidFill>
                  <a:schemeClr val="bg1"/>
                </a:solidFill>
              </a:rPr>
              <a:t>much of the Gulf of Guinea region, including southern Senegal</a:t>
            </a:r>
            <a:r>
              <a:rPr lang="en-US" sz="1400" b="1" dirty="0" smtClean="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Conversely,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parts of southern Mauritania, central Mali, Burkina Faso, western </a:t>
            </a:r>
            <a:r>
              <a:rPr lang="en-US" sz="1400" b="1" dirty="0" smtClean="0">
                <a:solidFill>
                  <a:schemeClr val="bg1"/>
                </a:solidFill>
              </a:rPr>
              <a:t>Niger, northwestern Nigeria, </a:t>
            </a:r>
            <a:r>
              <a:rPr lang="en-US" sz="1400" b="1" dirty="0">
                <a:solidFill>
                  <a:schemeClr val="bg1"/>
                </a:solidFill>
              </a:rPr>
              <a:t>eastern DRC, southern South Sudan, Uganda, Rwanda, Burundi and parts of northwestern Tanzania</a:t>
            </a:r>
            <a:r>
              <a:rPr lang="en-US" sz="1400" b="1" dirty="0" smtClean="0">
                <a:solidFill>
                  <a:schemeClr val="bg1"/>
                </a:solidFill>
                <a:latin typeface="Arial" panose="020B0604020202020204" pitchFamily="34" charset="0"/>
                <a:cs typeface="Arial" panose="020B0604020202020204" pitchFamily="34" charset="0"/>
              </a:rPr>
              <a:t>.</a:t>
            </a:r>
            <a:endParaRPr lang="en-US" sz="140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week-2 outlooks call for an </a:t>
            </a:r>
            <a:r>
              <a:rPr lang="en-US" sz="1400" b="1" dirty="0" smtClean="0">
                <a:solidFill>
                  <a:schemeClr val="bg1"/>
                </a:solidFill>
                <a:latin typeface="Arial" panose="020B0604020202020204" pitchFamily="34" charset="0"/>
                <a:cs typeface="Arial" panose="020B0604020202020204" pitchFamily="34" charset="0"/>
              </a:rPr>
              <a:t>increased </a:t>
            </a:r>
            <a:r>
              <a:rPr lang="en-US" sz="1400" b="1" dirty="0">
                <a:solidFill>
                  <a:schemeClr val="bg1"/>
                </a:solidFill>
                <a:latin typeface="Arial" panose="020B0604020202020204" pitchFamily="34" charset="0"/>
                <a:cs typeface="Arial" panose="020B0604020202020204" pitchFamily="34" charset="0"/>
              </a:rPr>
              <a:t>chance for above-average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much of Guinea, Sierra Leone, </a:t>
            </a:r>
            <a:r>
              <a:rPr lang="en-US" sz="1400" b="1" dirty="0" smtClean="0">
                <a:solidFill>
                  <a:schemeClr val="bg1"/>
                </a:solidFill>
              </a:rPr>
              <a:t>Liberia, Côte d'Ivoire, </a:t>
            </a:r>
            <a:r>
              <a:rPr lang="en-US" sz="1400" b="1" dirty="0">
                <a:solidFill>
                  <a:schemeClr val="bg1"/>
                </a:solidFill>
              </a:rPr>
              <a:t>eastern Nigeria, Cameroon and western </a:t>
            </a:r>
            <a:r>
              <a:rPr lang="en-US" sz="1400" b="1" dirty="0" smtClean="0">
                <a:solidFill>
                  <a:schemeClr val="bg1"/>
                </a:solidFill>
              </a:rPr>
              <a:t>CAR</a:t>
            </a:r>
            <a:r>
              <a:rPr lang="en-US" sz="1400" b="1" dirty="0" smtClean="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In contrast,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parts of southern Mauritania, central Mali, Burkina Faso, western Niger, northern Benin, </a:t>
            </a:r>
            <a:r>
              <a:rPr lang="en-US" sz="1400" b="1" dirty="0" smtClean="0">
                <a:solidFill>
                  <a:schemeClr val="bg1"/>
                </a:solidFill>
              </a:rPr>
              <a:t>northwestern Nigeria, and the </a:t>
            </a:r>
            <a:r>
              <a:rPr lang="en-US" sz="1400" b="1" dirty="0">
                <a:solidFill>
                  <a:schemeClr val="bg1"/>
                </a:solidFill>
              </a:rPr>
              <a:t>Lake Victoria region and the neighboring areas</a:t>
            </a:r>
            <a:r>
              <a:rPr lang="en-US" sz="1400" b="1" dirty="0" smtClean="0">
                <a:solidFill>
                  <a:schemeClr val="bg1"/>
                </a:solidFill>
                <a:latin typeface="Arial" panose="020B0604020202020204" pitchFamily="34" charset="0"/>
                <a:cs typeface="Arial" panose="020B0604020202020204" pitchFamily="34" charset="0"/>
              </a:rPr>
              <a:t>.</a:t>
            </a:r>
            <a:endParaRPr lang="en-US" sz="1400"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0" y="4455009"/>
            <a:ext cx="8991600" cy="23267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Over the past 90 days, </a:t>
            </a:r>
            <a:r>
              <a:rPr lang="en-US" altLang="en-US" sz="1100" b="1" dirty="0" smtClean="0">
                <a:solidFill>
                  <a:schemeClr val="bg1"/>
                </a:solidFill>
              </a:rPr>
              <a:t>in </a:t>
            </a:r>
            <a:r>
              <a:rPr lang="en-US" altLang="en-US" sz="1100" b="1" dirty="0">
                <a:solidFill>
                  <a:schemeClr val="bg1"/>
                </a:solidFill>
              </a:rPr>
              <a:t>East Africa, </a:t>
            </a:r>
            <a:r>
              <a:rPr lang="en-US" altLang="en-US" sz="1100" b="1" dirty="0" smtClean="0">
                <a:solidFill>
                  <a:schemeClr val="bg1"/>
                </a:solidFill>
              </a:rPr>
              <a:t>rainfall was well above-average </a:t>
            </a:r>
            <a:r>
              <a:rPr lang="en-US" altLang="en-US" sz="1100" b="1" dirty="0">
                <a:solidFill>
                  <a:schemeClr val="bg1"/>
                </a:solidFill>
              </a:rPr>
              <a:t>over </a:t>
            </a:r>
            <a:r>
              <a:rPr lang="en-US" altLang="en-US" sz="1100" b="1" dirty="0" smtClean="0">
                <a:solidFill>
                  <a:schemeClr val="bg1"/>
                </a:solidFill>
              </a:rPr>
              <a:t>Sudan</a:t>
            </a:r>
            <a:r>
              <a:rPr lang="en-US" altLang="en-US" sz="1100" b="1" dirty="0">
                <a:solidFill>
                  <a:schemeClr val="bg1"/>
                </a:solidFill>
              </a:rPr>
              <a:t>, northern South Sudan, </a:t>
            </a:r>
            <a:r>
              <a:rPr lang="en-US" altLang="en-US" sz="1100" b="1" dirty="0" smtClean="0">
                <a:solidFill>
                  <a:schemeClr val="bg1"/>
                </a:solidFill>
              </a:rPr>
              <a:t>Eritrea</a:t>
            </a:r>
            <a:r>
              <a:rPr lang="en-US" altLang="en-US" sz="1100" b="1" dirty="0">
                <a:solidFill>
                  <a:schemeClr val="bg1"/>
                </a:solidFill>
              </a:rPr>
              <a:t>, </a:t>
            </a:r>
            <a:r>
              <a:rPr lang="en-US" altLang="en-US" sz="1100" b="1" dirty="0" smtClean="0">
                <a:solidFill>
                  <a:schemeClr val="bg1"/>
                </a:solidFill>
              </a:rPr>
              <a:t>and northern Ethiopia. Below-average rainfall was observed central and southern </a:t>
            </a:r>
            <a:r>
              <a:rPr lang="en-US" altLang="en-US" sz="1100" b="1" dirty="0">
                <a:solidFill>
                  <a:schemeClr val="bg1"/>
                </a:solidFill>
              </a:rPr>
              <a:t>South </a:t>
            </a:r>
            <a:r>
              <a:rPr lang="en-US" altLang="en-US" sz="1100" b="1" dirty="0" smtClean="0">
                <a:solidFill>
                  <a:schemeClr val="bg1"/>
                </a:solidFill>
              </a:rPr>
              <a:t>Sudan, southern Ethiopia, Somalia, Uganda, Kenya, and northwestern and eastern Tanzania.</a:t>
            </a:r>
            <a:endParaRPr lang="en-US" altLang="en-US" sz="1100" b="1" dirty="0">
              <a:solidFill>
                <a:schemeClr val="bg1"/>
              </a:solidFill>
            </a:endParaRP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above-average rainfall was observed over local areas in South Africa and Zimbabwe, and many parts in </a:t>
            </a:r>
            <a:r>
              <a:rPr lang="en-US" altLang="en-US" sz="1100" b="1" dirty="0" smtClean="0">
                <a:solidFill>
                  <a:schemeClr val="bg1"/>
                </a:solidFill>
              </a:rPr>
              <a:t>Mozambique and eastern Madagascar</a:t>
            </a:r>
            <a:r>
              <a:rPr lang="en-US" altLang="en-US" sz="1100" b="1" dirty="0" smtClean="0">
                <a:solidFill>
                  <a:schemeClr val="bg1"/>
                </a:solidFill>
              </a:rPr>
              <a:t>. Light moisture deficits were observed over Botswana, much of South Africa and Lesotho, and portions of Madagascar.</a:t>
            </a:r>
          </a:p>
          <a:p>
            <a:pPr algn="just" eaLnBrk="1" hangingPunct="1">
              <a:lnSpc>
                <a:spcPct val="90000"/>
              </a:lnSpc>
              <a:spcBef>
                <a:spcPct val="50000"/>
              </a:spcBef>
            </a:pPr>
            <a:r>
              <a:rPr lang="en-US" altLang="en-US" sz="1100" b="1" dirty="0" smtClean="0">
                <a:solidFill>
                  <a:schemeClr val="bg1"/>
                </a:solidFill>
              </a:rPr>
              <a:t>In Central Africa, positive precipitation anomalies were found over central and southern Chad, much of CAR, Equatorial Guinea, Gabon, Congo, and local areas in northwestern and eastern DRC. Negative precipitation anomalies occurred in southwestern Chad, much of Cameroon, portions of </a:t>
            </a:r>
            <a:r>
              <a:rPr lang="en-US" altLang="en-US" sz="1100" b="1" dirty="0" smtClean="0">
                <a:solidFill>
                  <a:schemeClr val="bg1"/>
                </a:solidFill>
              </a:rPr>
              <a:t>CAR, </a:t>
            </a:r>
            <a:r>
              <a:rPr lang="en-US" altLang="en-US" sz="1100" b="1" dirty="0" smtClean="0">
                <a:solidFill>
                  <a:schemeClr val="bg1"/>
                </a:solidFill>
              </a:rPr>
              <a:t>and much of DRC.</a:t>
            </a:r>
          </a:p>
          <a:p>
            <a:pPr algn="just" eaLnBrk="1" hangingPunct="1">
              <a:lnSpc>
                <a:spcPct val="90000"/>
              </a:lnSpc>
              <a:spcBef>
                <a:spcPct val="50000"/>
              </a:spcBef>
            </a:pPr>
            <a:r>
              <a:rPr lang="en-US" altLang="en-US" sz="1100" b="1" dirty="0" smtClean="0">
                <a:solidFill>
                  <a:schemeClr val="bg1"/>
                </a:solidFill>
              </a:rPr>
              <a:t>In West Africa, moisture surpluses were observed over much of Senegal, Guinea-Bissau, Guinea, Sierra Leone, Liberia, Côte d’Ivoire, many parts of Mali, central and southern Burkina Faso, Ghana, Togo, Benin, parts of Niger, and northern and southern Nigeria. Southwestern Senegal, northern Mali, northern Burkina Faso, southern Benin, portions of Niger and Nigeria experienced moisture deficits.</a:t>
            </a:r>
            <a:endParaRPr lang="en-US" altLang="en-US" sz="1100" b="1" dirty="0">
              <a:solidFill>
                <a:schemeClr val="bg1"/>
              </a:solidFill>
            </a:endParaRPr>
          </a:p>
        </p:txBody>
      </p:sp>
      <p:pic>
        <p:nvPicPr>
          <p:cNvPr id="4" name="Image 3"/>
          <p:cNvPicPr>
            <a:picLocks noChangeAspect="1"/>
          </p:cNvPicPr>
          <p:nvPr/>
        </p:nvPicPr>
        <p:blipFill>
          <a:blip r:embed="rId3"/>
          <a:stretch>
            <a:fillRect/>
          </a:stretch>
        </p:blipFill>
        <p:spPr>
          <a:xfrm>
            <a:off x="4914900" y="890587"/>
            <a:ext cx="3352800" cy="3352800"/>
          </a:xfrm>
          <a:prstGeom prst="rect">
            <a:avLst/>
          </a:prstGeom>
        </p:spPr>
      </p:pic>
      <p:pic>
        <p:nvPicPr>
          <p:cNvPr id="6" name="Image 5"/>
          <p:cNvPicPr>
            <a:picLocks noChangeAspect="1"/>
          </p:cNvPicPr>
          <p:nvPr/>
        </p:nvPicPr>
        <p:blipFill>
          <a:blip r:embed="rId4"/>
          <a:stretch>
            <a:fillRect/>
          </a:stretch>
        </p:blipFill>
        <p:spPr>
          <a:xfrm>
            <a:off x="1314450" y="890587"/>
            <a:ext cx="3352800" cy="3352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0" y="4648200"/>
            <a:ext cx="8991600" cy="193411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a:t>
            </a:r>
            <a:r>
              <a:rPr lang="en-US" altLang="en-US" sz="1140" b="1" dirty="0" smtClean="0">
                <a:solidFill>
                  <a:schemeClr val="bg1"/>
                </a:solidFill>
              </a:rPr>
              <a:t>Sudan, </a:t>
            </a:r>
            <a:r>
              <a:rPr lang="en-US" altLang="en-US" sz="1140" b="1" dirty="0" smtClean="0">
                <a:solidFill>
                  <a:schemeClr val="bg1"/>
                </a:solidFill>
              </a:rPr>
              <a:t>Eritrea, northern Ethiopia, and local areas in southern Somalia. Rainfall was below-average over central Ethiopia, much of South Sudan, western Kenya, and Uganda.</a:t>
            </a:r>
          </a:p>
          <a:p>
            <a:pPr algn="just" eaLnBrk="1" hangingPunct="1">
              <a:lnSpc>
                <a:spcPct val="90000"/>
              </a:lnSpc>
              <a:spcBef>
                <a:spcPct val="50000"/>
              </a:spcBef>
            </a:pPr>
            <a:r>
              <a:rPr lang="en-US" altLang="en-US" sz="1140" b="1" dirty="0" smtClean="0">
                <a:solidFill>
                  <a:schemeClr val="bg1"/>
                </a:solidFill>
              </a:rPr>
              <a:t>In southern Africa, scattered light moisture surpluses were found in Mozambique, eastern Zimbabwe, and eastern Madagascar. Light moisture deficits were observed over the southern part of South Africa and Madagascar.</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eastern Chad, southwestern CAR, Gabon, Congo, and northern DRC experienced positive rainfall anomalies. Conversely, southwestern Chad, much of Cameroon, and portions of CAR and DRC experienced negative rainfall anomalies.</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West Africa, rainfall was above-average </a:t>
            </a:r>
            <a:r>
              <a:rPr lang="en-US" altLang="en-US" sz="1140" b="1" dirty="0" smtClean="0">
                <a:solidFill>
                  <a:schemeClr val="bg1"/>
                </a:solidFill>
              </a:rPr>
              <a:t>over Senegal, Guinea-Bissau, Guinea, Sierra Leone, Liberia, northern Côte d’Ivoire, Mali, central and southern Burkina Faso, northern Ghana, Togo, Benin, </a:t>
            </a:r>
            <a:r>
              <a:rPr lang="en-US" altLang="en-US" sz="1140" b="1" dirty="0" smtClean="0">
                <a:solidFill>
                  <a:schemeClr val="bg1"/>
                </a:solidFill>
              </a:rPr>
              <a:t>Niger </a:t>
            </a:r>
            <a:r>
              <a:rPr lang="en-US" altLang="en-US" sz="1140" b="1" dirty="0" smtClean="0">
                <a:solidFill>
                  <a:schemeClr val="bg1"/>
                </a:solidFill>
              </a:rPr>
              <a:t>and northern and southern Nigeria. Moisture deficits were observed over northern Burkina Faso and eastern Nigeria.</a:t>
            </a:r>
            <a:endParaRPr lang="en-US" altLang="en-US" sz="1140" b="1" dirty="0">
              <a:solidFill>
                <a:schemeClr val="bg1"/>
              </a:solidFill>
            </a:endParaRPr>
          </a:p>
        </p:txBody>
      </p:sp>
      <p:pic>
        <p:nvPicPr>
          <p:cNvPr id="4" name="Image 3"/>
          <p:cNvPicPr>
            <a:picLocks noChangeAspect="1"/>
          </p:cNvPicPr>
          <p:nvPr/>
        </p:nvPicPr>
        <p:blipFill>
          <a:blip r:embed="rId3"/>
          <a:stretch>
            <a:fillRect/>
          </a:stretch>
        </p:blipFill>
        <p:spPr>
          <a:xfrm>
            <a:off x="1295400" y="876300"/>
            <a:ext cx="3505200" cy="3505200"/>
          </a:xfrm>
          <a:prstGeom prst="rect">
            <a:avLst/>
          </a:prstGeom>
        </p:spPr>
      </p:pic>
      <p:pic>
        <p:nvPicPr>
          <p:cNvPr id="6" name="Image 5"/>
          <p:cNvPicPr>
            <a:picLocks noChangeAspect="1"/>
          </p:cNvPicPr>
          <p:nvPr/>
        </p:nvPicPr>
        <p:blipFill>
          <a:blip r:embed="rId4"/>
          <a:stretch>
            <a:fillRect/>
          </a:stretch>
        </p:blipFill>
        <p:spPr>
          <a:xfrm>
            <a:off x="4914900" y="876300"/>
            <a:ext cx="3505200" cy="3505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23825" y="4996303"/>
            <a:ext cx="8842375" cy="160659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much of the East African region observed near-normal to below-normal rainfall, except local areas in southern and eastern Ethiopia and Somalia.</a:t>
            </a:r>
          </a:p>
          <a:p>
            <a:pPr algn="just" eaLnBrk="1" hangingPunct="1">
              <a:lnSpc>
                <a:spcPct val="90000"/>
              </a:lnSpc>
              <a:spcBef>
                <a:spcPct val="50000"/>
              </a:spcBef>
            </a:pPr>
            <a:r>
              <a:rPr lang="en-US" altLang="en-US" sz="1200" b="1" dirty="0" smtClean="0">
                <a:solidFill>
                  <a:schemeClr val="bg1"/>
                </a:solidFill>
              </a:rPr>
              <a:t>In </a:t>
            </a:r>
            <a:r>
              <a:rPr lang="en-US" altLang="en-US" sz="1200" b="1" dirty="0">
                <a:solidFill>
                  <a:schemeClr val="bg1"/>
                </a:solidFill>
              </a:rPr>
              <a:t>Central Africa, rainfall was above-average </a:t>
            </a:r>
            <a:r>
              <a:rPr lang="en-US" altLang="en-US" sz="1200" b="1" dirty="0" smtClean="0">
                <a:solidFill>
                  <a:schemeClr val="bg1"/>
                </a:solidFill>
              </a:rPr>
              <a:t>over southern Chad, northern and southern Cameroon, western and eastern CAR, Equatorial Guinea, Gabon, Congo and western DRC. Central and southwestern Chad, western Cameroon, portions of CAR, and eastern DRC experienced below-average rainfall.</a:t>
            </a:r>
          </a:p>
          <a:p>
            <a:pPr algn="just" eaLnBrk="1" hangingPunct="1">
              <a:lnSpc>
                <a:spcPct val="90000"/>
              </a:lnSpc>
              <a:spcBef>
                <a:spcPct val="50000"/>
              </a:spcBef>
            </a:pPr>
            <a:r>
              <a:rPr lang="en-US" altLang="en-US" sz="1200" b="1" dirty="0" smtClean="0">
                <a:solidFill>
                  <a:schemeClr val="bg1"/>
                </a:solidFill>
              </a:rPr>
              <a:t>In </a:t>
            </a:r>
            <a:r>
              <a:rPr lang="en-US" altLang="en-US" sz="1200" b="1" dirty="0">
                <a:solidFill>
                  <a:schemeClr val="bg1"/>
                </a:solidFill>
              </a:rPr>
              <a:t>West Africa, </a:t>
            </a:r>
            <a:r>
              <a:rPr lang="en-US" altLang="en-US" sz="1200" b="1" dirty="0" smtClean="0">
                <a:solidFill>
                  <a:schemeClr val="bg1"/>
                </a:solidFill>
              </a:rPr>
              <a:t>southern Mauritania, Senegal, Guinea-Bissau, Guinea, Sierra Leone, Liberia, northern and southwestern Mali, Côte d’Ivoire, western Niger, Benin, and western Nigeria observed above-average rainfall. Central Mali, northern Burkina Faso, northern Togo, and eastern Nigeria experienced below-average rainfall conditions.</a:t>
            </a:r>
            <a:endParaRPr lang="en-US" altLang="en-US" sz="1200" b="1" dirty="0">
              <a:solidFill>
                <a:schemeClr val="bg1"/>
              </a:solidFill>
            </a:endParaRPr>
          </a:p>
        </p:txBody>
      </p:sp>
      <p:pic>
        <p:nvPicPr>
          <p:cNvPr id="7" name="Image 6"/>
          <p:cNvPicPr>
            <a:picLocks noChangeAspect="1"/>
          </p:cNvPicPr>
          <p:nvPr/>
        </p:nvPicPr>
        <p:blipFill>
          <a:blip r:embed="rId3"/>
          <a:stretch>
            <a:fillRect/>
          </a:stretch>
        </p:blipFill>
        <p:spPr>
          <a:xfrm>
            <a:off x="1090612" y="1044573"/>
            <a:ext cx="3679825" cy="3679825"/>
          </a:xfrm>
          <a:prstGeom prst="rect">
            <a:avLst/>
          </a:prstGeom>
        </p:spPr>
      </p:pic>
      <p:pic>
        <p:nvPicPr>
          <p:cNvPr id="8" name="Image 7"/>
          <p:cNvPicPr>
            <a:picLocks noChangeAspect="1"/>
          </p:cNvPicPr>
          <p:nvPr/>
        </p:nvPicPr>
        <p:blipFill>
          <a:blip r:embed="rId4"/>
          <a:stretch>
            <a:fillRect/>
          </a:stretch>
        </p:blipFill>
        <p:spPr>
          <a:xfrm>
            <a:off x="4924425" y="1042193"/>
            <a:ext cx="3682205" cy="3682205"/>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533400" y="5537687"/>
            <a:ext cx="7851648" cy="8494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The </a:t>
            </a:r>
            <a:r>
              <a:rPr lang="en-US" altLang="en-US" sz="1200" b="1" dirty="0" smtClean="0">
                <a:solidFill>
                  <a:schemeClr val="bg1"/>
                </a:solidFill>
              </a:rPr>
              <a:t>850</a:t>
            </a:r>
            <a:r>
              <a:rPr lang="en-US" altLang="en-US" sz="1200" b="1" dirty="0" smtClean="0">
                <a:solidFill>
                  <a:schemeClr val="bg1"/>
                </a:solidFill>
              </a:rPr>
              <a:t>-hPa </a:t>
            </a:r>
            <a:r>
              <a:rPr lang="en-US" altLang="en-US" sz="1200" b="1" dirty="0" smtClean="0">
                <a:solidFill>
                  <a:schemeClr val="bg1"/>
                </a:solidFill>
              </a:rPr>
              <a:t>atmospheric circulation pattern features </a:t>
            </a:r>
            <a:r>
              <a:rPr lang="en-US" altLang="en-US" sz="1200" b="1" dirty="0" smtClean="0">
                <a:solidFill>
                  <a:schemeClr val="bg1"/>
                </a:solidFill>
              </a:rPr>
              <a:t>a moisture-laden westerly flow over Senegal, Guinea, Sierra Leone, and Côte d’Ivoire (right </a:t>
            </a:r>
            <a:r>
              <a:rPr lang="en-US" altLang="en-US" sz="1200" b="1" dirty="0" smtClean="0">
                <a:solidFill>
                  <a:schemeClr val="bg1"/>
                </a:solidFill>
              </a:rPr>
              <a:t>panel</a:t>
            </a:r>
            <a:r>
              <a:rPr lang="en-US" altLang="en-US" sz="1200" b="1" dirty="0" smtClean="0">
                <a:solidFill>
                  <a:schemeClr val="bg1"/>
                </a:solidFill>
              </a:rPr>
              <a:t>). This flow may have contributed to enhanced rainfall in those areas.</a:t>
            </a:r>
            <a:endParaRPr lang="en-US" altLang="en-US" sz="1200" b="1" dirty="0" smtClean="0">
              <a:solidFill>
                <a:schemeClr val="bg1"/>
              </a:solidFill>
            </a:endParaRPr>
          </a:p>
          <a:p>
            <a:pPr algn="just" eaLnBrk="1" hangingPunct="1">
              <a:lnSpc>
                <a:spcPct val="90000"/>
              </a:lnSpc>
              <a:spcBef>
                <a:spcPct val="50000"/>
              </a:spcBef>
            </a:pPr>
            <a:r>
              <a:rPr lang="en-US" altLang="en-US" sz="1200" b="1" dirty="0" smtClean="0">
                <a:solidFill>
                  <a:schemeClr val="bg1"/>
                </a:solidFill>
              </a:rPr>
              <a:t>An anomalous cyclonic circulation was present </a:t>
            </a:r>
            <a:r>
              <a:rPr lang="en-US" altLang="en-US" sz="1200" b="1" dirty="0" smtClean="0">
                <a:solidFill>
                  <a:schemeClr val="bg1"/>
                </a:solidFill>
              </a:rPr>
              <a:t>over Central Africa (right </a:t>
            </a:r>
            <a:r>
              <a:rPr lang="en-US" altLang="en-US" sz="1200" b="1" dirty="0" smtClean="0">
                <a:solidFill>
                  <a:schemeClr val="bg1"/>
                </a:solidFill>
              </a:rPr>
              <a:t>panel). </a:t>
            </a:r>
            <a:endParaRPr lang="en-US" altLang="en-US" sz="1200" b="1" dirty="0">
              <a:solidFill>
                <a:schemeClr val="bg1"/>
              </a:solidFill>
            </a:endParaRPr>
          </a:p>
        </p:txBody>
      </p:sp>
      <p:pic>
        <p:nvPicPr>
          <p:cNvPr id="9" name="Image 8"/>
          <p:cNvPicPr>
            <a:picLocks noChangeAspect="1"/>
          </p:cNvPicPr>
          <p:nvPr/>
        </p:nvPicPr>
        <p:blipFill>
          <a:blip r:embed="rId3"/>
          <a:stretch>
            <a:fillRect/>
          </a:stretch>
        </p:blipFill>
        <p:spPr>
          <a:xfrm>
            <a:off x="547187" y="1365968"/>
            <a:ext cx="3962401" cy="3962401"/>
          </a:xfrm>
          <a:prstGeom prst="rect">
            <a:avLst/>
          </a:prstGeom>
        </p:spPr>
      </p:pic>
      <p:sp>
        <p:nvSpPr>
          <p:cNvPr id="7" name="Oval 2"/>
          <p:cNvSpPr/>
          <p:nvPr/>
        </p:nvSpPr>
        <p:spPr bwMode="auto">
          <a:xfrm>
            <a:off x="577894" y="2695455"/>
            <a:ext cx="1076328" cy="6517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pic>
        <p:nvPicPr>
          <p:cNvPr id="11" name="Image 10"/>
          <p:cNvPicPr>
            <a:picLocks noChangeAspect="1"/>
          </p:cNvPicPr>
          <p:nvPr/>
        </p:nvPicPr>
        <p:blipFill>
          <a:blip r:embed="rId4"/>
          <a:stretch>
            <a:fillRect/>
          </a:stretch>
        </p:blipFill>
        <p:spPr>
          <a:xfrm>
            <a:off x="4648199" y="1365967"/>
            <a:ext cx="3962401" cy="3962401"/>
          </a:xfrm>
          <a:prstGeom prst="rect">
            <a:avLst/>
          </a:prstGeom>
        </p:spPr>
      </p:pic>
      <p:sp>
        <p:nvSpPr>
          <p:cNvPr id="3" name="Oval 2"/>
          <p:cNvSpPr/>
          <p:nvPr/>
        </p:nvSpPr>
        <p:spPr bwMode="auto">
          <a:xfrm>
            <a:off x="6173906" y="2937712"/>
            <a:ext cx="1295400" cy="12532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633730"/>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573411"/>
            <a:ext cx="2438400" cy="4267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Guinea (bottom left) and western Ethiopia (top right). In contrast, seasonal total rainfall remained below-average </a:t>
            </a:r>
            <a:r>
              <a:rPr lang="en-US" altLang="en-US" sz="1200" b="1" dirty="0" smtClean="0">
                <a:solidFill>
                  <a:schemeClr val="bg1"/>
                </a:solidFill>
                <a:latin typeface="Arial" charset="0"/>
              </a:rPr>
              <a:t>over western Cameroon </a:t>
            </a:r>
            <a:r>
              <a:rPr lang="en-US" altLang="en-US" sz="1200" b="1" dirty="0" smtClean="0">
                <a:solidFill>
                  <a:schemeClr val="bg1"/>
                </a:solidFill>
                <a:latin typeface="Arial" charset="0"/>
                <a:cs typeface="+mn-cs"/>
              </a:rPr>
              <a:t>(</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332380" y="3657600"/>
            <a:ext cx="3087582" cy="2401452"/>
          </a:xfrm>
          <a:prstGeom prst="rect">
            <a:avLst/>
          </a:prstGeom>
        </p:spPr>
      </p:pic>
      <p:pic>
        <p:nvPicPr>
          <p:cNvPr id="3" name="Image 2"/>
          <p:cNvPicPr>
            <a:picLocks noChangeAspect="1"/>
          </p:cNvPicPr>
          <p:nvPr/>
        </p:nvPicPr>
        <p:blipFill>
          <a:blip r:embed="rId5"/>
          <a:stretch>
            <a:fillRect/>
          </a:stretch>
        </p:blipFill>
        <p:spPr>
          <a:xfrm>
            <a:off x="5257800" y="3657600"/>
            <a:ext cx="3133125" cy="2436875"/>
          </a:xfrm>
          <a:prstGeom prst="rect">
            <a:avLst/>
          </a:prstGeom>
        </p:spPr>
      </p:pic>
      <p:pic>
        <p:nvPicPr>
          <p:cNvPr id="4" name="Image 3"/>
          <p:cNvPicPr>
            <a:picLocks noChangeAspect="1"/>
          </p:cNvPicPr>
          <p:nvPr/>
        </p:nvPicPr>
        <p:blipFill>
          <a:blip r:embed="rId6"/>
          <a:stretch>
            <a:fillRect/>
          </a:stretch>
        </p:blipFill>
        <p:spPr>
          <a:xfrm>
            <a:off x="5257800" y="826888"/>
            <a:ext cx="3155791" cy="2454504"/>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309974" y="1524000"/>
            <a:ext cx="462299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31 August – 6 September,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393804" y="4953000"/>
            <a:ext cx="8462212" cy="15573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a:t>
            </a:r>
            <a:r>
              <a:rPr lang="en-US" altLang="en-US" sz="1400" b="1" dirty="0" smtClean="0">
                <a:solidFill>
                  <a:schemeClr val="bg1"/>
                </a:solidFill>
              </a:rPr>
              <a:t>) and week-2 (right panel), </a:t>
            </a:r>
            <a:r>
              <a:rPr lang="en-US" altLang="en-US" sz="1400" b="1" dirty="0" smtClean="0">
                <a:solidFill>
                  <a:schemeClr val="bg1"/>
                </a:solidFill>
              </a:rPr>
              <a:t>the </a:t>
            </a:r>
            <a:r>
              <a:rPr lang="en-US" altLang="en-US" sz="1400" b="1" dirty="0">
                <a:solidFill>
                  <a:schemeClr val="bg1"/>
                </a:solidFill>
              </a:rPr>
              <a:t>NCEP GEFS </a:t>
            </a:r>
            <a:r>
              <a:rPr lang="en-US" altLang="en-US" sz="1400" b="1" dirty="0" smtClean="0">
                <a:solidFill>
                  <a:schemeClr val="bg1"/>
                </a:solidFill>
              </a:rPr>
              <a:t>forecasts indicate a </a:t>
            </a:r>
            <a:r>
              <a:rPr lang="en-US" altLang="en-US" sz="1400" b="1" dirty="0" smtClean="0">
                <a:solidFill>
                  <a:schemeClr val="bg1"/>
                </a:solidFill>
              </a:rPr>
              <a:t>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a:t>
            </a:r>
            <a:r>
              <a:rPr lang="en-US" altLang="en-US" sz="1400" b="1" dirty="0" smtClean="0">
                <a:solidFill>
                  <a:schemeClr val="bg1"/>
                </a:solidFill>
              </a:rPr>
              <a:t>over southern Senegal, Guinea-Bissau, Guinea, Sierra Leone, Liberia, Côte d’Ivoire</a:t>
            </a:r>
            <a:r>
              <a:rPr lang="en-US" altLang="en-US" sz="1400" b="1" dirty="0">
                <a:solidFill>
                  <a:schemeClr val="bg1"/>
                </a:solidFill>
              </a:rPr>
              <a:t>, southwestern Mali, southwestern </a:t>
            </a:r>
            <a:r>
              <a:rPr lang="en-US" altLang="en-US" sz="1400" b="1" dirty="0" smtClean="0">
                <a:solidFill>
                  <a:schemeClr val="bg1"/>
                </a:solidFill>
              </a:rPr>
              <a:t>Burkina Faso, portions Ghana, Togo, and Benin, southern Nigeria, Cameroon, local areas in CAR and DRC, and western Ethiopia.</a:t>
            </a:r>
          </a:p>
          <a:p>
            <a:pPr algn="just" eaLnBrk="1" hangingPunct="1">
              <a:lnSpc>
                <a:spcPct val="90000"/>
              </a:lnSpc>
              <a:spcBef>
                <a:spcPct val="50000"/>
              </a:spcBef>
            </a:pPr>
            <a:r>
              <a:rPr lang="en-US" altLang="en-US" sz="1400" b="1" dirty="0" smtClean="0">
                <a:solidFill>
                  <a:schemeClr val="bg1"/>
                </a:solidFill>
              </a:rPr>
              <a:t>In addition, week-1 forecast depicts an increased chance for weekly rainfall to exceed 50 mm in Equatorial Guinea, northern Gabon, and northern Togo.</a:t>
            </a:r>
            <a:endParaRPr lang="en-US" altLang="en-US" sz="1400" b="1" dirty="0">
              <a:solidFill>
                <a:schemeClr val="bg1"/>
              </a:solidFill>
            </a:endParaRPr>
          </a:p>
        </p:txBody>
      </p:sp>
      <p:sp>
        <p:nvSpPr>
          <p:cNvPr id="9" name="TextBox 10"/>
          <p:cNvSpPr txBox="1">
            <a:spLocks noChangeArrowheads="1"/>
          </p:cNvSpPr>
          <p:nvPr/>
        </p:nvSpPr>
        <p:spPr bwMode="auto">
          <a:xfrm>
            <a:off x="421210" y="152400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24 – 30 August</a:t>
            </a:r>
            <a:r>
              <a:rPr lang="en-US" altLang="en-US" b="1" dirty="0">
                <a:solidFill>
                  <a:srgbClr val="FFFF00"/>
                </a:solidFill>
              </a:rPr>
              <a:t>, 2021</a:t>
            </a:r>
          </a:p>
        </p:txBody>
      </p:sp>
      <p:pic>
        <p:nvPicPr>
          <p:cNvPr id="2" name="Image 1"/>
          <p:cNvPicPr>
            <a:picLocks noChangeAspect="1"/>
          </p:cNvPicPr>
          <p:nvPr/>
        </p:nvPicPr>
        <p:blipFill>
          <a:blip r:embed="rId3"/>
          <a:stretch>
            <a:fillRect/>
          </a:stretch>
        </p:blipFill>
        <p:spPr>
          <a:xfrm>
            <a:off x="393804" y="1964820"/>
            <a:ext cx="3658273" cy="2743705"/>
          </a:xfrm>
          <a:prstGeom prst="rect">
            <a:avLst/>
          </a:prstGeom>
        </p:spPr>
      </p:pic>
      <p:pic>
        <p:nvPicPr>
          <p:cNvPr id="3" name="Image 2"/>
          <p:cNvPicPr>
            <a:picLocks noChangeAspect="1"/>
          </p:cNvPicPr>
          <p:nvPr/>
        </p:nvPicPr>
        <p:blipFill>
          <a:blip r:embed="rId4"/>
          <a:stretch>
            <a:fillRect/>
          </a:stretch>
        </p:blipFill>
        <p:spPr>
          <a:xfrm>
            <a:off x="4800600" y="1964820"/>
            <a:ext cx="3658274" cy="274370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196401</TotalTime>
  <Words>1757</Words>
  <Application>Microsoft Office PowerPoint</Application>
  <PresentationFormat>Affichage à l'écran (4:3)</PresentationFormat>
  <Paragraphs>74</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9830</cp:revision>
  <cp:lastPrinted>2018-07-09T15:13:07Z</cp:lastPrinted>
  <dcterms:created xsi:type="dcterms:W3CDTF">2001-08-31T10:39:36Z</dcterms:created>
  <dcterms:modified xsi:type="dcterms:W3CDTF">2021-08-23T15:37:42Z</dcterms:modified>
</cp:coreProperties>
</file>