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p:scale>
          <a:sx n="70" d="100"/>
          <a:sy n="70" d="100"/>
        </p:scale>
        <p:origin x="270" y="-18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13-Sep-21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9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13 September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 – 20 September </a:t>
            </a:r>
            <a:r>
              <a:rPr lang="en-US" altLang="en-US" b="1" dirty="0">
                <a:solidFill>
                  <a:srgbClr val="FFFF00"/>
                </a:solidFill>
              </a:rPr>
              <a:t>2021</a:t>
            </a:r>
          </a:p>
        </p:txBody>
      </p:sp>
      <p:sp>
        <p:nvSpPr>
          <p:cNvPr id="2" name="Rectangle 1"/>
          <p:cNvSpPr/>
          <p:nvPr/>
        </p:nvSpPr>
        <p:spPr>
          <a:xfrm>
            <a:off x="3733800" y="1992313"/>
            <a:ext cx="5105400" cy="4524315"/>
          </a:xfrm>
          <a:prstGeom prst="rect">
            <a:avLst/>
          </a:prstGeom>
        </p:spPr>
        <p:txBody>
          <a:bodyPr wrap="square">
            <a:spAutoFit/>
          </a:bodyPr>
          <a:lstStyle/>
          <a:p>
            <a:pPr marL="800100" indent="-342900" algn="just">
              <a:spcBef>
                <a:spcPts val="0"/>
              </a:spcBef>
              <a:spcAft>
                <a:spcPts val="0"/>
              </a:spcAft>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southern Senegal, Guinea-Bissau, Guinea, Sierra Leone, and Liberia</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smtClean="0">
                <a:solidFill>
                  <a:srgbClr val="FFFF00"/>
                </a:solidFill>
                <a:latin typeface="Arial" panose="020B0604020202020204" pitchFamily="34" charset="0"/>
                <a:cs typeface="Arial" panose="020B0604020202020204" pitchFamily="34" charset="0"/>
              </a:rPr>
              <a:t>Confidence: Moderate</a:t>
            </a:r>
          </a:p>
          <a:p>
            <a:pPr marL="800100" indent="-342900" algn="just">
              <a:spcBef>
                <a:spcPts val="0"/>
              </a:spcBef>
              <a:spcAft>
                <a:spcPts val="0"/>
              </a:spcAft>
              <a:buAutoNum type="arabicPeriod"/>
            </a:pP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much of Burkina Faso, southwestern Niger, northern Ghana, northern Togo and northern Benin and northwestern Nigeria</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Equatorial Guinea, Gabon and central Congo</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200" b="1" dirty="0" smtClean="0">
                <a:solidFill>
                  <a:schemeClr val="bg1"/>
                </a:solidFill>
                <a:latin typeface="Arial" panose="020B0604020202020204" pitchFamily="34" charset="0"/>
                <a:cs typeface="Arial" panose="020B0604020202020204" pitchFamily="34" charset="0"/>
              </a:rPr>
              <a:t>region.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smtClean="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endParaRPr lang="en-US" sz="12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over southwestern Ethiopia</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200" b="1" dirty="0" smtClean="0">
                <a:solidFill>
                  <a:schemeClr val="bg1"/>
                </a:solidFill>
                <a:latin typeface="Arial" panose="020B0604020202020204" pitchFamily="34" charset="0"/>
                <a:cs typeface="Arial" panose="020B0604020202020204" pitchFamily="34" charset="0"/>
              </a:rPr>
              <a:t>. </a:t>
            </a:r>
            <a:r>
              <a:rPr lang="en-US" sz="1200" b="1" dirty="0">
                <a:solidFill>
                  <a:srgbClr val="FFFF00"/>
                </a:solidFill>
                <a:latin typeface="Arial" panose="020B0604020202020204" pitchFamily="34" charset="0"/>
                <a:cs typeface="Arial" panose="020B0604020202020204" pitchFamily="34" charset="0"/>
              </a:rPr>
              <a:t>Confidence: </a:t>
            </a:r>
            <a:r>
              <a:rPr lang="en-US" sz="1200" b="1" dirty="0" smtClean="0">
                <a:solidFill>
                  <a:srgbClr val="FFFF00"/>
                </a:solidFill>
                <a:latin typeface="Arial" panose="020B0604020202020204" pitchFamily="34" charset="0"/>
                <a:cs typeface="Arial" panose="020B0604020202020204" pitchFamily="34" charset="0"/>
              </a:rPr>
              <a:t>Moderate</a:t>
            </a:r>
            <a:endParaRPr lang="en-US" sz="1200" b="1" dirty="0">
              <a:solidFill>
                <a:srgbClr val="FFFF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302384" y="1786354"/>
            <a:ext cx="3679749" cy="4762028"/>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smtClean="0">
                <a:solidFill>
                  <a:srgbClr val="FFFF00"/>
                </a:solidFill>
              </a:rPr>
              <a:t>21 – 27 </a:t>
            </a:r>
            <a:r>
              <a:rPr lang="en-US" altLang="en-US" b="1" dirty="0" smtClean="0">
                <a:solidFill>
                  <a:srgbClr val="FFFF00"/>
                </a:solidFill>
              </a:rPr>
              <a:t>September 2021</a:t>
            </a:r>
            <a:endParaRPr lang="en-US" altLang="en-US" b="1" dirty="0">
              <a:solidFill>
                <a:srgbClr val="FFFF00"/>
              </a:solidFill>
            </a:endParaRPr>
          </a:p>
        </p:txBody>
      </p:sp>
      <p:sp>
        <p:nvSpPr>
          <p:cNvPr id="2" name="Rectangle 1"/>
          <p:cNvSpPr/>
          <p:nvPr/>
        </p:nvSpPr>
        <p:spPr>
          <a:xfrm>
            <a:off x="4267200" y="2133600"/>
            <a:ext cx="4572000" cy="4185761"/>
          </a:xfrm>
          <a:prstGeom prst="rect">
            <a:avLst/>
          </a:prstGeom>
        </p:spPr>
        <p:txBody>
          <a:bodyPr wrap="square">
            <a:spAutoFit/>
          </a:bodyPr>
          <a:lstStyle/>
          <a:p>
            <a:pPr marL="800100" indent="-342900" algn="just">
              <a:spcBef>
                <a:spcPts val="0"/>
              </a:spcBef>
              <a:spcAft>
                <a:spcPts val="0"/>
              </a:spcAft>
              <a:buAutoNum type="arabicPeriod"/>
            </a:pP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below-average rainfall across eastern Guinea, southwestern Mali, southern Burkina Faso, northern Cote d'Ivoire, northern Ghana, Togo and Benin</a:t>
            </a:r>
            <a:r>
              <a:rPr lang="en-US" sz="14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400" b="1" dirty="0" smtClean="0">
                <a:solidFill>
                  <a:schemeClr val="bg1"/>
                </a:solidFill>
                <a:latin typeface="Arial" panose="020B0604020202020204" pitchFamily="34" charset="0"/>
                <a:cs typeface="Arial" panose="020B0604020202020204" pitchFamily="34" charset="0"/>
              </a:rPr>
              <a:t>region. </a:t>
            </a:r>
            <a:r>
              <a:rPr lang="en-US" sz="1400" b="1" dirty="0" smtClean="0">
                <a:solidFill>
                  <a:srgbClr val="FFFF00"/>
                </a:solidFill>
                <a:latin typeface="Arial" panose="020B0604020202020204" pitchFamily="34" charset="0"/>
                <a:cs typeface="Arial" panose="020B0604020202020204" pitchFamily="34" charset="0"/>
              </a:rPr>
              <a:t>Confidence: Moderate</a:t>
            </a:r>
          </a:p>
          <a:p>
            <a:pPr marL="800100" indent="-342900" algn="just">
              <a:spcBef>
                <a:spcPts val="0"/>
              </a:spcBef>
              <a:spcAft>
                <a:spcPts val="0"/>
              </a:spcAft>
              <a:buAutoNum type="arabicPeriod"/>
            </a:pPr>
            <a:endParaRPr lang="en-US" sz="14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across eastern South Sudan, southwestern Ethiopia, northeastern DRC, northern Uganda and northwestern Kenya</a:t>
            </a:r>
            <a:r>
              <a:rPr lang="en-US" sz="14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rgbClr val="FFFF00"/>
                </a:solidFill>
                <a:latin typeface="Arial" panose="020B0604020202020204" pitchFamily="34" charset="0"/>
                <a:cs typeface="Arial" panose="020B0604020202020204" pitchFamily="34" charset="0"/>
              </a:rPr>
              <a:t>Confidence: </a:t>
            </a:r>
            <a:r>
              <a:rPr lang="en-US" sz="1400" b="1" dirty="0" smtClean="0">
                <a:solidFill>
                  <a:srgbClr val="FFFF00"/>
                </a:solidFill>
                <a:latin typeface="Arial" panose="020B0604020202020204" pitchFamily="34" charset="0"/>
                <a:cs typeface="Arial" panose="020B0604020202020204" pitchFamily="34" charset="0"/>
              </a:rPr>
              <a:t>Moderate</a:t>
            </a:r>
            <a:endParaRPr lang="en-US" sz="1400" b="1" dirty="0">
              <a:solidFill>
                <a:srgbClr val="FFFF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484776" y="1824336"/>
            <a:ext cx="3550412" cy="4594650"/>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7011" cy="4876800"/>
          </a:xfrm>
        </p:spPr>
        <p:txBody>
          <a:bodyPr/>
          <a:lstStyle/>
          <a:p>
            <a:pPr algn="just"/>
            <a:r>
              <a:rPr lang="en-US" altLang="en-US" sz="1200" b="1" dirty="0">
                <a:solidFill>
                  <a:schemeClr val="bg1"/>
                </a:solidFill>
                <a:latin typeface="Arial" panose="020B0604020202020204" pitchFamily="34" charset="0"/>
                <a:cs typeface="Arial" panose="020B0604020202020204" pitchFamily="34" charset="0"/>
              </a:rPr>
              <a:t>During the past </a:t>
            </a:r>
            <a:r>
              <a:rPr lang="en-US" altLang="en-US" sz="1200" b="1" dirty="0" smtClean="0">
                <a:solidFill>
                  <a:schemeClr val="bg1"/>
                </a:solidFill>
                <a:latin typeface="Arial" panose="020B0604020202020204" pitchFamily="34" charset="0"/>
                <a:cs typeface="Arial" panose="020B0604020202020204" pitchFamily="34" charset="0"/>
              </a:rPr>
              <a:t>30 to 90 </a:t>
            </a:r>
            <a:r>
              <a:rPr lang="en-US" altLang="en-US" sz="1200" b="1" dirty="0">
                <a:solidFill>
                  <a:schemeClr val="bg1"/>
                </a:solidFill>
                <a:latin typeface="Arial" panose="020B0604020202020204" pitchFamily="34" charset="0"/>
                <a:cs typeface="Arial" panose="020B0604020202020204" pitchFamily="34" charset="0"/>
              </a:rPr>
              <a:t>days</a:t>
            </a:r>
            <a:r>
              <a:rPr lang="en-US" altLang="en-US" sz="1200" b="1" dirty="0" smtClean="0">
                <a:solidFill>
                  <a:schemeClr val="bg1"/>
                </a:solidFill>
                <a:latin typeface="Arial" panose="020B0604020202020204" pitchFamily="34" charset="0"/>
                <a:cs typeface="Arial" panose="020B0604020202020204" pitchFamily="34" charset="0"/>
              </a:rPr>
              <a:t>, in </a:t>
            </a:r>
            <a:r>
              <a:rPr lang="en-US" altLang="en-US" sz="1200" b="1" dirty="0">
                <a:solidFill>
                  <a:schemeClr val="bg1"/>
                </a:solidFill>
                <a:latin typeface="Arial" panose="020B0604020202020204" pitchFamily="34" charset="0"/>
                <a:cs typeface="Arial" panose="020B0604020202020204" pitchFamily="34" charset="0"/>
              </a:rPr>
              <a:t>East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Sudan, portions of South Sudan, Eritrea, northern Ethiopia, and local areas over northern and southern Somalia. </a:t>
            </a:r>
            <a:r>
              <a:rPr lang="en-US" altLang="en-US" sz="1200" b="1" dirty="0">
                <a:solidFill>
                  <a:schemeClr val="bg1"/>
                </a:solidFill>
                <a:latin typeface="Arial" panose="020B0604020202020204" pitchFamily="34" charset="0"/>
                <a:cs typeface="Arial" panose="020B0604020202020204" pitchFamily="34" charset="0"/>
              </a:rPr>
              <a:t>Rainfall was below-average over </a:t>
            </a:r>
            <a:r>
              <a:rPr lang="en-US" altLang="en-US" sz="1200" b="1" dirty="0" smtClean="0">
                <a:solidFill>
                  <a:schemeClr val="bg1"/>
                </a:solidFill>
                <a:latin typeface="Arial" panose="020B0604020202020204" pitchFamily="34" charset="0"/>
                <a:cs typeface="Arial" panose="020B0604020202020204" pitchFamily="34" charset="0"/>
              </a:rPr>
              <a:t>parts of South Sudan, southern Ethiopia, Uganda, and western Kenya. </a:t>
            </a:r>
            <a:r>
              <a:rPr lang="en-US" altLang="en-US" sz="1200" b="1" dirty="0">
                <a:solidFill>
                  <a:schemeClr val="bg1"/>
                </a:solidFill>
                <a:latin typeface="Arial" panose="020B0604020202020204" pitchFamily="34" charset="0"/>
                <a:cs typeface="Arial" panose="020B0604020202020204" pitchFamily="34" charset="0"/>
              </a:rPr>
              <a:t>In Central Africa</a:t>
            </a:r>
            <a:r>
              <a:rPr lang="en-US" altLang="en-US" sz="1200" b="1" dirty="0" smtClean="0">
                <a:solidFill>
                  <a:schemeClr val="bg1"/>
                </a:solidFill>
                <a:latin typeface="Arial" panose="020B0604020202020204" pitchFamily="34" charset="0"/>
                <a:cs typeface="Arial" panose="020B0604020202020204" pitchFamily="34" charset="0"/>
              </a:rPr>
              <a:t>, moisture surpluses were found in eastern Chad, northeastern and southwestern CAR, Gabon, Congo, and parts DRC. Moisture deficits occurred in Cameroon, western Chad, northwestern CAR, and portions of DRC. In West Africa, southern Mauritania, much of Senegal, Guinea-Bissau, Guinea, Sierra Leone, Liberia, southwestern Mali, southern Burkina Faso, and much of the Gulf of Guinea countries observed above-average rainfall. Eastern Nigeria and northern Burkina Faso continued to experience drier than normal conditions.</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 </a:t>
            </a:r>
            <a:r>
              <a:rPr lang="en-US" altLang="en-US" sz="1200" b="1" dirty="0" smtClean="0">
                <a:solidFill>
                  <a:schemeClr val="bg1"/>
                </a:solidFill>
                <a:latin typeface="Arial" panose="020B0604020202020204" pitchFamily="34" charset="0"/>
                <a:cs typeface="Arial" panose="020B0604020202020204" pitchFamily="34" charset="0"/>
              </a:rPr>
              <a:t>the East African region observed above-normal rainfall conditions. In </a:t>
            </a:r>
            <a:r>
              <a:rPr lang="en-US" altLang="en-US" sz="1200" b="1" dirty="0">
                <a:solidFill>
                  <a:schemeClr val="bg1"/>
                </a:solidFill>
                <a:latin typeface="Arial" panose="020B0604020202020204" pitchFamily="34" charset="0"/>
                <a:cs typeface="Arial" panose="020B0604020202020204" pitchFamily="34" charset="0"/>
              </a:rPr>
              <a:t>Central Africa, rainfall was </a:t>
            </a:r>
            <a:r>
              <a:rPr lang="en-US" altLang="en-US" sz="1200" b="1" dirty="0" smtClean="0">
                <a:solidFill>
                  <a:schemeClr val="bg1"/>
                </a:solidFill>
                <a:latin typeface="Arial" panose="020B0604020202020204" pitchFamily="34" charset="0"/>
                <a:cs typeface="Arial" panose="020B0604020202020204" pitchFamily="34" charset="0"/>
              </a:rPr>
              <a:t>above-average </a:t>
            </a:r>
            <a:r>
              <a:rPr lang="en-US" altLang="en-US" sz="1200" b="1" dirty="0">
                <a:solidFill>
                  <a:schemeClr val="bg1"/>
                </a:solidFill>
                <a:latin typeface="Arial" panose="020B0604020202020204" pitchFamily="34" charset="0"/>
                <a:cs typeface="Arial" panose="020B0604020202020204" pitchFamily="34" charset="0"/>
              </a:rPr>
              <a:t>over </a:t>
            </a:r>
            <a:r>
              <a:rPr lang="en-US" altLang="en-US" sz="1200" b="1" dirty="0" smtClean="0">
                <a:solidFill>
                  <a:schemeClr val="bg1"/>
                </a:solidFill>
                <a:latin typeface="Arial" panose="020B0604020202020204" pitchFamily="34" charset="0"/>
                <a:cs typeface="Arial" panose="020B0604020202020204" pitchFamily="34" charset="0"/>
              </a:rPr>
              <a:t>Chad, much of CAR, Gabon, Congo, and </a:t>
            </a:r>
            <a:r>
              <a:rPr lang="en-US" altLang="en-US" sz="1200" b="1" dirty="0" smtClean="0">
                <a:solidFill>
                  <a:schemeClr val="bg1"/>
                </a:solidFill>
                <a:latin typeface="Arial" panose="020B0604020202020204" pitchFamily="34" charset="0"/>
                <a:cs typeface="Arial" panose="020B0604020202020204" pitchFamily="34" charset="0"/>
              </a:rPr>
              <a:t>central and northern</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DRC. Cameroon, southern Chad, northern CAR, and portions of DRC observed light moisture deficits. Moisture surpluses were present over southern Senegal, much of Mali, western Burkina Faso, eastern Guinea, northern Côte d’Ivoire, southeastern Niger and southwestern and northeastern Nigeria. Light moisture deficits occurred across northern Senegal, western Guinea, eastern Burkina Faso, </a:t>
            </a:r>
            <a:r>
              <a:rPr lang="en-US" altLang="en-US" sz="1200" b="1" dirty="0" smtClean="0">
                <a:solidFill>
                  <a:schemeClr val="bg1"/>
                </a:solidFill>
                <a:latin typeface="Arial" panose="020B0604020202020204" pitchFamily="34" charset="0"/>
                <a:cs typeface="Arial" panose="020B0604020202020204" pitchFamily="34" charset="0"/>
              </a:rPr>
              <a:t>southwestern Niger, eastern </a:t>
            </a:r>
            <a:r>
              <a:rPr lang="en-US" altLang="en-US" sz="1200" b="1" dirty="0" smtClean="0">
                <a:solidFill>
                  <a:schemeClr val="bg1"/>
                </a:solidFill>
                <a:latin typeface="Arial" panose="020B0604020202020204" pitchFamily="34" charset="0"/>
                <a:cs typeface="Arial" panose="020B0604020202020204" pitchFamily="34" charset="0"/>
              </a:rPr>
              <a:t>Ghana, Togo, Benin, and much of Nigeria</a:t>
            </a:r>
            <a:r>
              <a:rPr lang="en-US" altLang="en-US" sz="1200" b="1" dirty="0" smtClean="0">
                <a:solidFill>
                  <a:schemeClr val="bg1"/>
                </a:solidFill>
                <a:latin typeface="Arial" panose="020B0604020202020204" pitchFamily="34" charset="0"/>
                <a:cs typeface="Arial" panose="020B0604020202020204" pitchFamily="34" charset="0"/>
              </a:rPr>
              <a:t>.</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southern Senegal, Guinea-Bissau, Guinea, Sierra Leone, Liberia, Equatorial Guinea, Gabon, central Congo, and southwestern Ethiopia. Conversely, there is an increased chance for below-average rainfall across southwestern Ethiopia.</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eastern South Sudan, southwestern Ethiopia, northeastern DRC, northern Uganda and northwestern Kenya. In contrast, there is an increased chance for below-average rainfall across eastern Guinea, southwestern Mali, southern Burkina Faso, northern Cote d'Ivoire, northern Ghana, Togo and Benin</a:t>
            </a:r>
            <a:r>
              <a:rPr lang="en-US" sz="1200" b="1" dirty="0" smtClean="0">
                <a:solidFill>
                  <a:schemeClr val="bg1"/>
                </a:solidFill>
                <a:latin typeface="Arial" panose="020B0604020202020204" pitchFamily="34" charset="0"/>
                <a:cs typeface="Arial" panose="020B0604020202020204" pitchFamily="34" charset="0"/>
              </a:rPr>
              <a:t>.</a:t>
            </a:r>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81000" y="2057400"/>
            <a:ext cx="83058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a:t>
            </a:r>
            <a:r>
              <a:rPr lang="en-US" altLang="en-US" sz="1400" b="1" dirty="0" smtClean="0">
                <a:solidFill>
                  <a:schemeClr val="bg1"/>
                </a:solidFill>
              </a:rPr>
              <a:t>days, local areas over southwestern Burkina </a:t>
            </a:r>
            <a:r>
              <a:rPr lang="en-US" altLang="en-US" sz="1400" b="1" dirty="0" smtClean="0">
                <a:solidFill>
                  <a:schemeClr val="bg1"/>
                </a:solidFill>
              </a:rPr>
              <a:t>Faso, southwestern Nigeria, central </a:t>
            </a:r>
            <a:r>
              <a:rPr lang="en-US" altLang="en-US" sz="1400" b="1" dirty="0" smtClean="0">
                <a:solidFill>
                  <a:schemeClr val="bg1"/>
                </a:solidFill>
              </a:rPr>
              <a:t>Chad, </a:t>
            </a:r>
            <a:r>
              <a:rPr lang="en-US" altLang="en-US" sz="1400" b="1" dirty="0" smtClean="0">
                <a:solidFill>
                  <a:schemeClr val="bg1"/>
                </a:solidFill>
              </a:rPr>
              <a:t>the </a:t>
            </a:r>
            <a:r>
              <a:rPr lang="en-US" altLang="en-US" sz="1400" b="1" dirty="0">
                <a:solidFill>
                  <a:schemeClr val="bg1"/>
                </a:solidFill>
              </a:rPr>
              <a:t>northeastern border of Nigeria and Chad, western </a:t>
            </a:r>
            <a:r>
              <a:rPr lang="en-US" altLang="en-US" sz="1400" b="1" dirty="0" smtClean="0">
                <a:solidFill>
                  <a:schemeClr val="bg1"/>
                </a:solidFill>
              </a:rPr>
              <a:t>Sudan, southern CAR, </a:t>
            </a:r>
            <a:r>
              <a:rPr lang="en-US" altLang="en-US" sz="1400" b="1" dirty="0" smtClean="0">
                <a:solidFill>
                  <a:schemeClr val="bg1"/>
                </a:solidFill>
              </a:rPr>
              <a:t>portions of DRC</a:t>
            </a:r>
            <a:r>
              <a:rPr lang="en-US" altLang="en-US" sz="1400" b="1" dirty="0" smtClean="0">
                <a:solidFill>
                  <a:schemeClr val="bg1"/>
                </a:solidFill>
              </a:rPr>
              <a:t>, eastern South Sudan, and northern Ethiopia received moderate to heavy rainfall, with precipitation totals of over 100 mm (positive precipitation anomalies of over 50 mm).</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smtClean="0">
                <a:solidFill>
                  <a:schemeClr val="bg1"/>
                </a:solidFill>
              </a:rPr>
              <a:t>The week-1 outlooks depict an increased chance for above-average rainfall </a:t>
            </a:r>
            <a:r>
              <a:rPr lang="en-US" altLang="en-US" sz="1400" b="1" dirty="0" smtClean="0">
                <a:solidFill>
                  <a:schemeClr val="bg1"/>
                </a:solidFill>
              </a:rPr>
              <a:t>across </a:t>
            </a:r>
            <a:r>
              <a:rPr lang="en-US" sz="1400" b="1" dirty="0">
                <a:solidFill>
                  <a:schemeClr val="bg1"/>
                </a:solidFill>
              </a:rPr>
              <a:t>southern Senegal, Guinea-Bissau, Guinea, Sierra Leone, </a:t>
            </a:r>
            <a:r>
              <a:rPr lang="en-US" sz="1400" b="1" dirty="0" smtClean="0">
                <a:solidFill>
                  <a:schemeClr val="bg1"/>
                </a:solidFill>
              </a:rPr>
              <a:t>Liberia, </a:t>
            </a:r>
            <a:r>
              <a:rPr lang="en-US" sz="1400" b="1" dirty="0">
                <a:solidFill>
                  <a:schemeClr val="bg1"/>
                </a:solidFill>
              </a:rPr>
              <a:t>Equatorial Guinea, </a:t>
            </a:r>
            <a:r>
              <a:rPr lang="en-US" sz="1400" b="1" dirty="0" smtClean="0">
                <a:solidFill>
                  <a:schemeClr val="bg1"/>
                </a:solidFill>
              </a:rPr>
              <a:t>Gabon, central Congo, and southwestern </a:t>
            </a:r>
            <a:r>
              <a:rPr lang="en-US" sz="1400" b="1" dirty="0">
                <a:solidFill>
                  <a:schemeClr val="bg1"/>
                </a:solidFill>
              </a:rPr>
              <a:t>Ethiopia</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Conversely,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southwestern Ethiopia</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above-average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eastern South Sudan, southwestern Ethiopia, northeastern DRC, northern Uganda and northwestern Kenya</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In contrast,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eastern Guinea, southwestern Mali, southern Burkina Faso, northern Cote d'Ivoire, northern Ghana, Togo and Benin</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15240" y="4495800"/>
            <a:ext cx="8991600" cy="217444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in East Africa, above-average rainfall was observed over Sudan, </a:t>
            </a:r>
            <a:r>
              <a:rPr lang="en-US" altLang="en-US" sz="1100" b="1" dirty="0" smtClean="0">
                <a:solidFill>
                  <a:schemeClr val="bg1"/>
                </a:solidFill>
              </a:rPr>
              <a:t>northern and southern </a:t>
            </a:r>
            <a:r>
              <a:rPr lang="en-US" altLang="en-US" sz="1100" b="1" dirty="0">
                <a:solidFill>
                  <a:schemeClr val="bg1"/>
                </a:solidFill>
              </a:rPr>
              <a:t>South Sudan, Eritrea, northern Ethiopia, and local areas in northern and southern Somalia. Rainfall was below-average over </a:t>
            </a:r>
            <a:r>
              <a:rPr lang="en-US" altLang="en-US" sz="1100" b="1" dirty="0" smtClean="0">
                <a:solidFill>
                  <a:schemeClr val="bg1"/>
                </a:solidFill>
              </a:rPr>
              <a:t>portions of South </a:t>
            </a:r>
            <a:r>
              <a:rPr lang="en-US" altLang="en-US" sz="1100" b="1" dirty="0">
                <a:solidFill>
                  <a:schemeClr val="bg1"/>
                </a:solidFill>
              </a:rPr>
              <a:t>Sudan, southern Ethiopia, western Kenya, and Uganda.</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local areas in the southern part of South Africa, Zimbabwe, central Mozambique and eastern Madagascar experienced moisture surpluses. Light moisture deficits were present across much of South Africa and Lesotho, and portions of Madagascar.</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eastern Chad, eastern and southwestern CAR, Equatorial Guinea, Gabon, Congo, and local areas in DRC. Negative precipitation anomalies occurred in southwestern Chad, much of Cameroon, northwestern CAR, and many parts of DRC.</a:t>
            </a:r>
          </a:p>
          <a:p>
            <a:pPr algn="just" eaLnBrk="1" hangingPunct="1">
              <a:lnSpc>
                <a:spcPct val="90000"/>
              </a:lnSpc>
              <a:spcBef>
                <a:spcPct val="50000"/>
              </a:spcBef>
            </a:pPr>
            <a:r>
              <a:rPr lang="en-US" altLang="en-US" sz="1100" b="1" dirty="0" smtClean="0">
                <a:solidFill>
                  <a:schemeClr val="bg1"/>
                </a:solidFill>
              </a:rPr>
              <a:t>In West Africa, southwestern Mauritania, much of Senegal, eastern Guinea-Bissau, Guinea, Sierra Leone, Liberia, Côte d’Ivoire, much of Mali and Burkina Faso, Ghana, Togo, Benin, and northern and southern Nigeria observed moisture surpluses. Northern Burkina Faso, southwestern and central Niger, and eastern Nigeria experienced moisture deficits.</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284514" y="854529"/>
            <a:ext cx="3505200" cy="3505200"/>
          </a:xfrm>
          <a:prstGeom prst="rect">
            <a:avLst/>
          </a:prstGeom>
        </p:spPr>
      </p:pic>
      <p:pic>
        <p:nvPicPr>
          <p:cNvPr id="3" name="Image 2"/>
          <p:cNvPicPr>
            <a:picLocks noChangeAspect="1"/>
          </p:cNvPicPr>
          <p:nvPr/>
        </p:nvPicPr>
        <p:blipFill>
          <a:blip r:embed="rId4"/>
          <a:stretch>
            <a:fillRect/>
          </a:stretch>
        </p:blipFill>
        <p:spPr>
          <a:xfrm>
            <a:off x="4985657" y="854529"/>
            <a:ext cx="3505200" cy="350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864661"/>
            <a:ext cx="8763000" cy="184640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Sudan, portions of South Sudan, </a:t>
            </a:r>
            <a:r>
              <a:rPr lang="en-US" altLang="en-US" sz="1140" b="1" dirty="0" smtClean="0">
                <a:solidFill>
                  <a:schemeClr val="bg1"/>
                </a:solidFill>
              </a:rPr>
              <a:t>Eritrea, northern </a:t>
            </a:r>
            <a:r>
              <a:rPr lang="en-US" altLang="en-US" sz="1140" b="1" dirty="0" smtClean="0">
                <a:solidFill>
                  <a:schemeClr val="bg1"/>
                </a:solidFill>
              </a:rPr>
              <a:t>Ethiopia, and local areas in northern and southern Somalia. Rainfall was below-average over western and eastern South Sudan, southern Ethiopia, Uganda, and western Kenya.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eastern Chad, southwestern and </a:t>
            </a:r>
            <a:r>
              <a:rPr lang="en-US" altLang="en-US" sz="1140" b="1" dirty="0" smtClean="0">
                <a:solidFill>
                  <a:schemeClr val="bg1"/>
                </a:solidFill>
              </a:rPr>
              <a:t>northeastern </a:t>
            </a:r>
            <a:r>
              <a:rPr lang="en-US" altLang="en-US" sz="1140" b="1" dirty="0" smtClean="0">
                <a:solidFill>
                  <a:schemeClr val="bg1"/>
                </a:solidFill>
              </a:rPr>
              <a:t>CAR, southeastern Cameroon, Gabon, Congo, and many parts of DRC experienced positive rainfall anomalies. Conversely, western Chad, much of Cameroon, and portions of </a:t>
            </a:r>
            <a:r>
              <a:rPr lang="en-US" altLang="en-US" sz="1140" b="1" dirty="0" smtClean="0">
                <a:solidFill>
                  <a:schemeClr val="bg1"/>
                </a:solidFill>
              </a:rPr>
              <a:t>CAR and northern DRC </a:t>
            </a:r>
            <a:r>
              <a:rPr lang="en-US" altLang="en-US" sz="1140" b="1" dirty="0" smtClean="0">
                <a:solidFill>
                  <a:schemeClr val="bg1"/>
                </a:solidFill>
              </a:rPr>
              <a:t>experienced negative rainfall anomalies.</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a:t>
            </a:r>
            <a:r>
              <a:rPr lang="en-US" altLang="en-US" sz="1140" b="1" dirty="0" smtClean="0">
                <a:solidFill>
                  <a:schemeClr val="bg1"/>
                </a:solidFill>
              </a:rPr>
              <a:t>moisture surpluses were present across southern Mauritania, much Senegal, Guinea-Bissau, Guinea, Sierra Leone, </a:t>
            </a:r>
            <a:r>
              <a:rPr lang="en-US" altLang="en-US" sz="1140" b="1" dirty="0" smtClean="0">
                <a:solidFill>
                  <a:schemeClr val="bg1"/>
                </a:solidFill>
              </a:rPr>
              <a:t>Liberia, southwestern </a:t>
            </a:r>
            <a:r>
              <a:rPr lang="en-US" altLang="en-US" sz="1140" b="1" dirty="0" smtClean="0">
                <a:solidFill>
                  <a:schemeClr val="bg1"/>
                </a:solidFill>
              </a:rPr>
              <a:t>Mali, southwestern Burkina Faso, </a:t>
            </a:r>
            <a:r>
              <a:rPr lang="en-US" altLang="en-US" sz="1140" b="1" dirty="0" smtClean="0">
                <a:solidFill>
                  <a:schemeClr val="bg1"/>
                </a:solidFill>
              </a:rPr>
              <a:t>Côte </a:t>
            </a:r>
            <a:r>
              <a:rPr lang="en-US" altLang="en-US" sz="1140" b="1" dirty="0" smtClean="0">
                <a:solidFill>
                  <a:schemeClr val="bg1"/>
                </a:solidFill>
              </a:rPr>
              <a:t>d’Ivoire, Ghana, southern Togo, Benin, and southwestern Nigeria. Eastern Nigeria, central Mali, northern Togo, northwestern Benin, and much of Niger observed moisture deficits.</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219200" y="1080057"/>
            <a:ext cx="3505200" cy="3505200"/>
          </a:xfrm>
          <a:prstGeom prst="rect">
            <a:avLst/>
          </a:prstGeom>
        </p:spPr>
      </p:pic>
      <p:pic>
        <p:nvPicPr>
          <p:cNvPr id="3" name="Image 2"/>
          <p:cNvPicPr>
            <a:picLocks noChangeAspect="1"/>
          </p:cNvPicPr>
          <p:nvPr/>
        </p:nvPicPr>
        <p:blipFill>
          <a:blip r:embed="rId4"/>
          <a:stretch>
            <a:fillRect/>
          </a:stretch>
        </p:blipFill>
        <p:spPr>
          <a:xfrm>
            <a:off x="4914900" y="1080057"/>
            <a:ext cx="3505200" cy="350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20316" y="4842808"/>
            <a:ext cx="8842375" cy="193899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precipitation was above-average across Sudan, Eritrea, northern Ethiopia, southeastern South Sudan, and pocket areas in western Kenya and northern and southern Somalia. Precipitation was slightly below-average over </a:t>
            </a:r>
            <a:r>
              <a:rPr lang="en-US" altLang="en-US" sz="1200" b="1" dirty="0" smtClean="0">
                <a:solidFill>
                  <a:schemeClr val="bg1"/>
                </a:solidFill>
              </a:rPr>
              <a:t>western </a:t>
            </a:r>
            <a:r>
              <a:rPr lang="en-US" altLang="en-US" sz="1200" b="1" dirty="0" smtClean="0">
                <a:solidFill>
                  <a:schemeClr val="bg1"/>
                </a:solidFill>
              </a:rPr>
              <a:t>South Sudan and Uganda.</a:t>
            </a:r>
          </a:p>
          <a:p>
            <a:pPr algn="just" eaLnBrk="1" hangingPunct="1">
              <a:lnSpc>
                <a:spcPct val="90000"/>
              </a:lnSpc>
              <a:spcBef>
                <a:spcPct val="50000"/>
              </a:spcBef>
            </a:pPr>
            <a:r>
              <a:rPr lang="en-US" altLang="en-US" sz="1200" b="1" dirty="0" smtClean="0">
                <a:solidFill>
                  <a:schemeClr val="bg1"/>
                </a:solidFill>
              </a:rPr>
              <a:t>In Central Africa, moisture surpluses were present over the central part of Chad, southern CAR, Gabon, Congo, and central and northern DRC. Conversely, southwestern Chad, Cameroon, northern CAR, and portions of DRC experienced light moisture deficits.</a:t>
            </a:r>
          </a:p>
          <a:p>
            <a:pPr algn="just" eaLnBrk="1" hangingPunct="1">
              <a:lnSpc>
                <a:spcPct val="90000"/>
              </a:lnSpc>
              <a:spcBef>
                <a:spcPct val="50000"/>
              </a:spcBef>
            </a:pPr>
            <a:r>
              <a:rPr lang="en-US" altLang="en-US" sz="1200" b="1" dirty="0" smtClean="0">
                <a:solidFill>
                  <a:schemeClr val="bg1"/>
                </a:solidFill>
              </a:rPr>
              <a:t>In </a:t>
            </a:r>
            <a:r>
              <a:rPr lang="en-US" altLang="en-US" sz="1200" b="1" dirty="0">
                <a:solidFill>
                  <a:schemeClr val="bg1"/>
                </a:solidFill>
              </a:rPr>
              <a:t>West Africa, </a:t>
            </a:r>
            <a:r>
              <a:rPr lang="en-US" altLang="en-US" sz="1200" b="1" dirty="0" smtClean="0">
                <a:solidFill>
                  <a:schemeClr val="bg1"/>
                </a:solidFill>
              </a:rPr>
              <a:t>southern Senegal, much of Mali, southeastern Guinea, </a:t>
            </a:r>
            <a:r>
              <a:rPr lang="en-US" altLang="en-US" sz="1200" b="1" dirty="0" smtClean="0">
                <a:solidFill>
                  <a:schemeClr val="bg1"/>
                </a:solidFill>
              </a:rPr>
              <a:t>much of Mali, northern </a:t>
            </a:r>
            <a:r>
              <a:rPr lang="en-US" altLang="en-US" sz="1200" b="1" dirty="0" smtClean="0">
                <a:solidFill>
                  <a:schemeClr val="bg1"/>
                </a:solidFill>
              </a:rPr>
              <a:t>Côte d’Ivoire, western Burkina Faso, southeastern Niger, and western and northeastern Nigeria observed above-average rainfall. Northern Senegal, western Guinea, eastern Burkina Faso, southwestern Niger, eastern Ghana, Togo, Benin, and much of Nigeria experienced below-average rainfall conditions.</a:t>
            </a:r>
            <a:endParaRPr lang="en-US" altLang="en-US" sz="1200" b="1" dirty="0">
              <a:solidFill>
                <a:schemeClr val="bg1"/>
              </a:solidFill>
            </a:endParaRPr>
          </a:p>
        </p:txBody>
      </p:sp>
      <p:pic>
        <p:nvPicPr>
          <p:cNvPr id="4" name="Image 3"/>
          <p:cNvPicPr>
            <a:picLocks noChangeAspect="1"/>
          </p:cNvPicPr>
          <p:nvPr/>
        </p:nvPicPr>
        <p:blipFill>
          <a:blip r:embed="rId3"/>
          <a:stretch>
            <a:fillRect/>
          </a:stretch>
        </p:blipFill>
        <p:spPr>
          <a:xfrm>
            <a:off x="1102895" y="1066800"/>
            <a:ext cx="3691731" cy="3691731"/>
          </a:xfrm>
          <a:prstGeom prst="rect">
            <a:avLst/>
          </a:prstGeom>
        </p:spPr>
      </p:pic>
      <p:pic>
        <p:nvPicPr>
          <p:cNvPr id="5" name="Image 4"/>
          <p:cNvPicPr>
            <a:picLocks noChangeAspect="1"/>
          </p:cNvPicPr>
          <p:nvPr/>
        </p:nvPicPr>
        <p:blipFill>
          <a:blip r:embed="rId4"/>
          <a:stretch>
            <a:fillRect/>
          </a:stretch>
        </p:blipFill>
        <p:spPr>
          <a:xfrm>
            <a:off x="4922921" y="1080795"/>
            <a:ext cx="3677736" cy="3677736"/>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33756" y="5062682"/>
            <a:ext cx="8171688" cy="166507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a:t>
            </a:r>
            <a:r>
              <a:rPr lang="en-US" altLang="en-US" sz="1400" b="1" dirty="0" smtClean="0">
                <a:solidFill>
                  <a:schemeClr val="bg1"/>
                </a:solidFill>
              </a:rPr>
              <a:t>70</a:t>
            </a:r>
            <a:r>
              <a:rPr lang="en-US" altLang="en-US" sz="1400" b="1" dirty="0" smtClean="0">
                <a:solidFill>
                  <a:schemeClr val="bg1"/>
                </a:solidFill>
              </a:rPr>
              <a:t>0-hPa </a:t>
            </a:r>
            <a:r>
              <a:rPr lang="en-US" altLang="en-US" sz="1400" b="1" dirty="0" smtClean="0">
                <a:solidFill>
                  <a:schemeClr val="bg1"/>
                </a:solidFill>
              </a:rPr>
              <a:t>atmospheric circulation pattern features a cyclonic circulation over the </a:t>
            </a:r>
            <a:r>
              <a:rPr lang="en-US" altLang="en-US" sz="1400" b="1" dirty="0" smtClean="0">
                <a:solidFill>
                  <a:schemeClr val="bg1"/>
                </a:solidFill>
              </a:rPr>
              <a:t>Sahel </a:t>
            </a:r>
            <a:r>
              <a:rPr lang="en-US" altLang="en-US" sz="1400" b="1" dirty="0" smtClean="0">
                <a:solidFill>
                  <a:schemeClr val="bg1"/>
                </a:solidFill>
              </a:rPr>
              <a:t>region. </a:t>
            </a:r>
            <a:r>
              <a:rPr lang="en-US" altLang="en-US" sz="1400" b="1" dirty="0" smtClean="0">
                <a:solidFill>
                  <a:schemeClr val="bg1"/>
                </a:solidFill>
              </a:rPr>
              <a:t>The cyclonic flows over Mali, Burkina Faso as well as Sudan and Chad </a:t>
            </a:r>
            <a:r>
              <a:rPr lang="en-US" altLang="en-US" sz="1400" b="1" dirty="0" smtClean="0">
                <a:solidFill>
                  <a:schemeClr val="bg1"/>
                </a:solidFill>
              </a:rPr>
              <a:t>may have contributed to enhanced rainfall in </a:t>
            </a:r>
            <a:r>
              <a:rPr lang="en-US" altLang="en-US" sz="1400" b="1" dirty="0" smtClean="0">
                <a:solidFill>
                  <a:schemeClr val="bg1"/>
                </a:solidFill>
              </a:rPr>
              <a:t>those areas </a:t>
            </a:r>
            <a:r>
              <a:rPr lang="en-US" altLang="en-US" sz="1400" b="1" dirty="0" smtClean="0">
                <a:solidFill>
                  <a:schemeClr val="bg1"/>
                </a:solidFill>
              </a:rPr>
              <a:t>(right panel).</a:t>
            </a:r>
          </a:p>
          <a:p>
            <a:pPr algn="just" eaLnBrk="1" hangingPunct="1">
              <a:lnSpc>
                <a:spcPct val="90000"/>
              </a:lnSpc>
              <a:spcBef>
                <a:spcPct val="50000"/>
              </a:spcBef>
            </a:pPr>
            <a:r>
              <a:rPr lang="en-US" altLang="en-US" sz="1400" b="1" dirty="0" smtClean="0">
                <a:solidFill>
                  <a:schemeClr val="bg1"/>
                </a:solidFill>
              </a:rPr>
              <a:t>The </a:t>
            </a:r>
            <a:r>
              <a:rPr lang="en-US" altLang="en-US" sz="1400" b="1" dirty="0" smtClean="0">
                <a:solidFill>
                  <a:schemeClr val="bg1"/>
                </a:solidFill>
              </a:rPr>
              <a:t>anomalous moisture-laden </a:t>
            </a:r>
            <a:r>
              <a:rPr lang="en-US" altLang="en-US" sz="1400" b="1" dirty="0" smtClean="0">
                <a:solidFill>
                  <a:schemeClr val="bg1"/>
                </a:solidFill>
              </a:rPr>
              <a:t>westerly wind over the </a:t>
            </a:r>
            <a:r>
              <a:rPr lang="en-US" altLang="en-US" sz="1400" b="1" dirty="0" smtClean="0">
                <a:solidFill>
                  <a:schemeClr val="bg1"/>
                </a:solidFill>
              </a:rPr>
              <a:t>South Atlantic Ocean likely </a:t>
            </a:r>
            <a:r>
              <a:rPr lang="en-US" altLang="en-US" sz="1400" b="1" dirty="0" smtClean="0">
                <a:solidFill>
                  <a:schemeClr val="bg1"/>
                </a:solidFill>
              </a:rPr>
              <a:t>contributed to </a:t>
            </a:r>
            <a:r>
              <a:rPr lang="en-US" altLang="en-US" sz="1400" b="1" dirty="0" smtClean="0">
                <a:solidFill>
                  <a:schemeClr val="bg1"/>
                </a:solidFill>
              </a:rPr>
              <a:t>enhanced rainfall over Gabon and Congo</a:t>
            </a:r>
            <a:r>
              <a:rPr lang="en-US" altLang="en-US" sz="1400" b="1" dirty="0" smtClean="0">
                <a:solidFill>
                  <a:schemeClr val="bg1"/>
                </a:solidFill>
              </a:rPr>
              <a:t>.</a:t>
            </a:r>
          </a:p>
          <a:p>
            <a:pPr algn="just" eaLnBrk="1" hangingPunct="1">
              <a:lnSpc>
                <a:spcPct val="90000"/>
              </a:lnSpc>
              <a:spcBef>
                <a:spcPct val="50000"/>
              </a:spcBef>
            </a:pPr>
            <a:r>
              <a:rPr lang="en-US" altLang="en-US" sz="1400" b="1" dirty="0" smtClean="0">
                <a:solidFill>
                  <a:schemeClr val="bg1"/>
                </a:solidFill>
              </a:rPr>
              <a:t>The cyclonic circulation located off the eastern coast of the Horn of Africa may have led to enhanced rainfall across coastal areas of Somalia.</a:t>
            </a:r>
            <a:endParaRPr lang="en-US" altLang="en-US" sz="1400" b="1" dirty="0">
              <a:solidFill>
                <a:schemeClr val="bg1"/>
              </a:solidFill>
            </a:endParaRPr>
          </a:p>
        </p:txBody>
      </p:sp>
      <p:pic>
        <p:nvPicPr>
          <p:cNvPr id="2" name="Image 1"/>
          <p:cNvPicPr>
            <a:picLocks noChangeAspect="1"/>
          </p:cNvPicPr>
          <p:nvPr/>
        </p:nvPicPr>
        <p:blipFill>
          <a:blip r:embed="rId3"/>
          <a:stretch>
            <a:fillRect/>
          </a:stretch>
        </p:blipFill>
        <p:spPr>
          <a:xfrm>
            <a:off x="630936" y="1371600"/>
            <a:ext cx="3581400" cy="3581400"/>
          </a:xfrm>
          <a:prstGeom prst="rect">
            <a:avLst/>
          </a:prstGeom>
        </p:spPr>
      </p:pic>
      <p:pic>
        <p:nvPicPr>
          <p:cNvPr id="4" name="Image 3"/>
          <p:cNvPicPr>
            <a:picLocks noChangeAspect="1"/>
          </p:cNvPicPr>
          <p:nvPr/>
        </p:nvPicPr>
        <p:blipFill>
          <a:blip r:embed="rId4"/>
          <a:stretch>
            <a:fillRect/>
          </a:stretch>
        </p:blipFill>
        <p:spPr>
          <a:xfrm>
            <a:off x="4419600" y="1371600"/>
            <a:ext cx="3581400" cy="3581400"/>
          </a:xfrm>
          <a:prstGeom prst="rect">
            <a:avLst/>
          </a:prstGeom>
        </p:spPr>
      </p:pic>
      <p:sp>
        <p:nvSpPr>
          <p:cNvPr id="7" name="Oval 2"/>
          <p:cNvSpPr/>
          <p:nvPr/>
        </p:nvSpPr>
        <p:spPr bwMode="auto">
          <a:xfrm>
            <a:off x="5257800" y="3068565"/>
            <a:ext cx="914400" cy="58903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a:off x="5086554" y="2265432"/>
            <a:ext cx="1847646" cy="8031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v</a:t>
            </a: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8" name="Oval 2"/>
          <p:cNvSpPr/>
          <p:nvPr/>
        </p:nvSpPr>
        <p:spPr bwMode="auto">
          <a:xfrm>
            <a:off x="7105446" y="2666998"/>
            <a:ext cx="743154" cy="91440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 xmlns:a16="http://schemas.microsoft.com/office/drawing/2014/main" id="{D03C9423-4F28-C745-8EF5-45ABCE087831}"/>
              </a:ext>
            </a:extLst>
          </p:cNvPr>
          <p:cNvSpPr>
            <a:spLocks noChangeShapeType="1"/>
          </p:cNvSpPr>
          <p:nvPr/>
        </p:nvSpPr>
        <p:spPr bwMode="auto">
          <a:xfrm flipV="1">
            <a:off x="1315649" y="1709931"/>
            <a:ext cx="436951" cy="22524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 xmlns:a16="http://schemas.microsoft.com/office/drawing/2014/main"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 xmlns:a16="http://schemas.microsoft.com/office/drawing/2014/main"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 xmlns:a16="http://schemas.microsoft.com/office/drawing/2014/main"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Sierra Leone (bottom left) and northwestern Ethiopia (top right). In contrast, seasonal total rainfall remained below-average over southwestern </a:t>
            </a:r>
            <a:r>
              <a:rPr lang="en-US" altLang="en-US" sz="1200" b="1" dirty="0" smtClean="0">
                <a:solidFill>
                  <a:schemeClr val="bg1"/>
                </a:solidFill>
                <a:latin typeface="Arial" charset="0"/>
              </a:rPr>
              <a:t>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304800" y="3539978"/>
            <a:ext cx="3067050" cy="2385483"/>
          </a:xfrm>
          <a:prstGeom prst="rect">
            <a:avLst/>
          </a:prstGeom>
        </p:spPr>
      </p:pic>
      <p:pic>
        <p:nvPicPr>
          <p:cNvPr id="3" name="Image 2"/>
          <p:cNvPicPr>
            <a:picLocks noChangeAspect="1"/>
          </p:cNvPicPr>
          <p:nvPr/>
        </p:nvPicPr>
        <p:blipFill>
          <a:blip r:embed="rId5"/>
          <a:stretch>
            <a:fillRect/>
          </a:stretch>
        </p:blipFill>
        <p:spPr>
          <a:xfrm>
            <a:off x="5334000" y="3539978"/>
            <a:ext cx="3067049" cy="2385483"/>
          </a:xfrm>
          <a:prstGeom prst="rect">
            <a:avLst/>
          </a:prstGeom>
        </p:spPr>
      </p:pic>
      <p:pic>
        <p:nvPicPr>
          <p:cNvPr id="4" name="Image 3"/>
          <p:cNvPicPr>
            <a:picLocks noChangeAspect="1"/>
          </p:cNvPicPr>
          <p:nvPr/>
        </p:nvPicPr>
        <p:blipFill>
          <a:blip r:embed="rId6"/>
          <a:stretch>
            <a:fillRect/>
          </a:stretch>
        </p:blipFill>
        <p:spPr>
          <a:xfrm>
            <a:off x="5334000" y="856529"/>
            <a:ext cx="3067049" cy="2385482"/>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08889" y="1524000"/>
            <a:ext cx="393505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21 – 27 September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232404" y="5029200"/>
            <a:ext cx="8462212" cy="136345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and week-2 (left panel),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a:t>
            </a:r>
            <a:r>
              <a:rPr lang="en-US" altLang="en-US" sz="1400" b="1" dirty="0" smtClean="0">
                <a:solidFill>
                  <a:schemeClr val="bg1"/>
                </a:solidFill>
              </a:rPr>
              <a:t>over southern Senegal, Guinea-Bissau, Guinea, Sierra Leone, Liberia, many parts of the Gulf of Guinea countries, Equatorial Guinea, Gabon, northern Congo, CAR, portions of DRC, and western Ethiopia.</a:t>
            </a:r>
            <a:endParaRPr lang="en-US" altLang="en-US" sz="1400" b="1" dirty="0" smtClean="0">
              <a:solidFill>
                <a:schemeClr val="bg1"/>
              </a:solidFill>
            </a:endParaRPr>
          </a:p>
          <a:p>
            <a:pPr algn="just" eaLnBrk="1" hangingPunct="1">
              <a:lnSpc>
                <a:spcPct val="90000"/>
              </a:lnSpc>
              <a:spcBef>
                <a:spcPct val="50000"/>
              </a:spcBef>
            </a:pPr>
            <a:r>
              <a:rPr lang="en-US" altLang="en-US" sz="1400" b="1" dirty="0" smtClean="0">
                <a:solidFill>
                  <a:schemeClr val="bg1"/>
                </a:solidFill>
              </a:rPr>
              <a:t>In addition, </a:t>
            </a:r>
            <a:r>
              <a:rPr lang="en-US" altLang="en-US" sz="1400" b="1" dirty="0" smtClean="0">
                <a:solidFill>
                  <a:schemeClr val="bg1"/>
                </a:solidFill>
              </a:rPr>
              <a:t>week-2 </a:t>
            </a:r>
            <a:r>
              <a:rPr lang="en-US" altLang="en-US" sz="1400" b="1" dirty="0" smtClean="0">
                <a:solidFill>
                  <a:schemeClr val="bg1"/>
                </a:solidFill>
              </a:rPr>
              <a:t>forecast depicts an increased chance for weekly rainfall to exceed 50 mm </a:t>
            </a:r>
            <a:r>
              <a:rPr lang="en-US" altLang="en-US" sz="1400" b="1" dirty="0" smtClean="0">
                <a:solidFill>
                  <a:schemeClr val="bg1"/>
                </a:solidFill>
              </a:rPr>
              <a:t>across Uganda and western South Sudan.</a:t>
            </a:r>
            <a:endParaRPr lang="en-US" altLang="en-US" sz="1400" b="1" dirty="0">
              <a:solidFill>
                <a:schemeClr val="bg1"/>
              </a:solidFill>
            </a:endParaRPr>
          </a:p>
        </p:txBody>
      </p:sp>
      <p:sp>
        <p:nvSpPr>
          <p:cNvPr id="9" name="TextBox 10"/>
          <p:cNvSpPr txBox="1">
            <a:spLocks noChangeArrowheads="1"/>
          </p:cNvSpPr>
          <p:nvPr/>
        </p:nvSpPr>
        <p:spPr bwMode="auto">
          <a:xfrm>
            <a:off x="528457" y="1524000"/>
            <a:ext cx="393505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14 – 20 September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590983" y="1940927"/>
            <a:ext cx="3810000" cy="2857500"/>
          </a:xfrm>
          <a:prstGeom prst="rect">
            <a:avLst/>
          </a:prstGeom>
        </p:spPr>
      </p:pic>
      <p:pic>
        <p:nvPicPr>
          <p:cNvPr id="3" name="Image 2"/>
          <p:cNvPicPr>
            <a:picLocks noChangeAspect="1"/>
          </p:cNvPicPr>
          <p:nvPr/>
        </p:nvPicPr>
        <p:blipFill>
          <a:blip r:embed="rId4"/>
          <a:stretch>
            <a:fillRect/>
          </a:stretch>
        </p:blipFill>
        <p:spPr>
          <a:xfrm>
            <a:off x="5008889" y="1940927"/>
            <a:ext cx="3759200" cy="2819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197738</TotalTime>
  <Words>1697</Words>
  <Application>Microsoft Office PowerPoint</Application>
  <PresentationFormat>Affichage à l'écran (4:3)</PresentationFormat>
  <Paragraphs>73</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9896</cp:revision>
  <cp:lastPrinted>2018-07-09T15:13:07Z</cp:lastPrinted>
  <dcterms:created xsi:type="dcterms:W3CDTF">2001-08-31T10:39:36Z</dcterms:created>
  <dcterms:modified xsi:type="dcterms:W3CDTF">2021-09-13T16:04:24Z</dcterms:modified>
</cp:coreProperties>
</file>