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2066" autoAdjust="0"/>
  </p:normalViewPr>
  <p:slideViewPr>
    <p:cSldViewPr>
      <p:cViewPr varScale="1">
        <p:scale>
          <a:sx n="64" d="100"/>
          <a:sy n="64" d="100"/>
        </p:scale>
        <p:origin x="11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27-Sep-21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28"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27 September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152400" y="1542797"/>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28 September – 4 October </a:t>
            </a:r>
            <a:r>
              <a:rPr lang="en-US" altLang="en-US" b="1" dirty="0">
                <a:solidFill>
                  <a:srgbClr val="FFFF00"/>
                </a:solidFill>
              </a:rPr>
              <a:t>2021</a:t>
            </a:r>
          </a:p>
        </p:txBody>
      </p:sp>
      <p:sp>
        <p:nvSpPr>
          <p:cNvPr id="2" name="Rectangle 1"/>
          <p:cNvSpPr/>
          <p:nvPr/>
        </p:nvSpPr>
        <p:spPr>
          <a:xfrm>
            <a:off x="3892446" y="1542797"/>
            <a:ext cx="4572000" cy="5262979"/>
          </a:xfrm>
          <a:prstGeom prst="rect">
            <a:avLst/>
          </a:prstGeom>
        </p:spPr>
        <p:txBody>
          <a:bodyPr>
            <a:spAutoFit/>
          </a:bodyPr>
          <a:lstStyle/>
          <a:p>
            <a:pPr marL="800100" indent="-342900" algn="just">
              <a:spcBef>
                <a:spcPts val="0"/>
              </a:spcBef>
              <a:spcAft>
                <a:spcPts val="0"/>
              </a:spcAft>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Sierra Leone, southern Guinea, Liberia and southern Cote d'Ivoire</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smtClean="0">
                <a:solidFill>
                  <a:srgbClr val="FFFF00"/>
                </a:solidFill>
                <a:latin typeface="Arial" panose="020B0604020202020204" pitchFamily="34" charset="0"/>
                <a:cs typeface="Arial" panose="020B0604020202020204" pitchFamily="34" charset="0"/>
              </a:rPr>
              <a:t>Confidence: Moderate</a:t>
            </a:r>
          </a:p>
          <a:p>
            <a:pPr marL="800100" indent="-342900" algn="just">
              <a:spcBef>
                <a:spcPts val="0"/>
              </a:spcBef>
              <a:spcAft>
                <a:spcPts val="0"/>
              </a:spcAft>
              <a:buAutoNum type="arabicPeriod"/>
            </a:pPr>
            <a:endParaRPr lang="en-US" sz="12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across northeastern Cote d'Ivoire, northern Ghana, northern Togo and northern Benin</a:t>
            </a:r>
            <a:r>
              <a:rPr lang="en-US" sz="12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across southern CAR, and northern DRC</a:t>
            </a:r>
            <a:r>
              <a:rPr lang="en-US" sz="12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eastern South Sudan and southwestern Ethiopia</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r>
              <a:rPr lang="en-US" sz="1200" b="1" dirty="0" smtClean="0">
                <a:solidFill>
                  <a:schemeClr val="bg1"/>
                </a:solidFill>
                <a:latin typeface="Arial" panose="020B0604020202020204" pitchFamily="34" charset="0"/>
                <a:cs typeface="Arial" panose="020B0604020202020204" pitchFamily="34" charset="0"/>
              </a:rPr>
              <a:t>.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a:solidFill>
                <a:srgbClr val="FFFF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163299" y="1853654"/>
            <a:ext cx="3729147" cy="4825955"/>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5 – 11 October 2021</a:t>
            </a:r>
            <a:endParaRPr lang="en-US" altLang="en-US" b="1" dirty="0">
              <a:solidFill>
                <a:srgbClr val="FFFF00"/>
              </a:solidFill>
            </a:endParaRPr>
          </a:p>
        </p:txBody>
      </p:sp>
      <p:sp>
        <p:nvSpPr>
          <p:cNvPr id="2" name="Rectangle 1"/>
          <p:cNvSpPr/>
          <p:nvPr/>
        </p:nvSpPr>
        <p:spPr>
          <a:xfrm>
            <a:off x="4191000" y="1793629"/>
            <a:ext cx="4616450" cy="4893647"/>
          </a:xfrm>
          <a:prstGeom prst="rect">
            <a:avLst/>
          </a:prstGeom>
        </p:spPr>
        <p:txBody>
          <a:bodyPr wrap="square">
            <a:spAutoFit/>
          </a:bodyPr>
          <a:lstStyle/>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Sierra Leone, eastern Guinea, Liberia and parts of western Cote d'Ivoire</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across eastern Cote d'Ivoire, Ghana, Togo and Benin</a:t>
            </a:r>
            <a:r>
              <a:rPr lang="en-US" sz="12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across southern CAR and northern DRC</a:t>
            </a:r>
            <a:r>
              <a:rPr lang="en-US" sz="12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eastern South Sudan, and western Ethiopia</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r>
              <a:rPr lang="en-US" sz="1200" b="1" dirty="0" smtClean="0">
                <a:solidFill>
                  <a:schemeClr val="bg1"/>
                </a:solidFill>
                <a:latin typeface="Arial" panose="020B0604020202020204" pitchFamily="34" charset="0"/>
                <a:cs typeface="Arial" panose="020B0604020202020204" pitchFamily="34" charset="0"/>
              </a:rPr>
              <a:t>.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a:solidFill>
                <a:srgbClr val="FFFF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380098" y="1796127"/>
            <a:ext cx="3792682" cy="4908176"/>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767011" cy="5334000"/>
          </a:xfrm>
        </p:spPr>
        <p:txBody>
          <a:bodyPr/>
          <a:lstStyle/>
          <a:p>
            <a:pPr algn="just"/>
            <a:r>
              <a:rPr lang="en-US" altLang="en-US" sz="1400" b="1" dirty="0" smtClean="0">
                <a:solidFill>
                  <a:schemeClr val="bg1"/>
                </a:solidFill>
                <a:latin typeface="Arial" panose="020B0604020202020204" pitchFamily="34" charset="0"/>
                <a:cs typeface="Arial" panose="020B0604020202020204" pitchFamily="34" charset="0"/>
              </a:rPr>
              <a:t>During the past 30 to 90 days, </a:t>
            </a:r>
            <a:r>
              <a:rPr lang="en-US" altLang="en-US" sz="1400" b="1" dirty="0">
                <a:solidFill>
                  <a:schemeClr val="bg1"/>
                </a:solidFill>
                <a:latin typeface="Arial" panose="020B0604020202020204" pitchFamily="34" charset="0"/>
                <a:cs typeface="Arial" panose="020B0604020202020204" pitchFamily="34" charset="0"/>
              </a:rPr>
              <a:t>i</a:t>
            </a:r>
            <a:r>
              <a:rPr lang="en-US" altLang="en-US" sz="1400" b="1" dirty="0" smtClean="0">
                <a:solidFill>
                  <a:schemeClr val="bg1"/>
                </a:solidFill>
                <a:latin typeface="Arial" panose="020B0604020202020204" pitchFamily="34" charset="0"/>
                <a:cs typeface="Arial" panose="020B0604020202020204" pitchFamily="34" charset="0"/>
              </a:rPr>
              <a:t>n West Africa, southern Mauritania, much of Senegal, Guinea-Bissau, Guinea, Sierra Leone, Liberia, southwestern Mali, southwestern Burkina Faso, and much of the Gulf of Guinea countries observed above-average rainfall. Central and eastern Nigeria continued to experience drier than normal conditions.</a:t>
            </a:r>
            <a:r>
              <a:rPr lang="en-US" altLang="en-US" sz="1400" b="1" dirty="0">
                <a:solidFill>
                  <a:schemeClr val="bg1"/>
                </a:solidFill>
                <a:latin typeface="Arial" panose="020B0604020202020204" pitchFamily="34" charset="0"/>
                <a:cs typeface="Arial" panose="020B0604020202020204" pitchFamily="34" charset="0"/>
              </a:rPr>
              <a:t> In Central Africa, moisture surpluses were found in eastern Chad, </a:t>
            </a:r>
            <a:r>
              <a:rPr lang="en-US" altLang="en-US" sz="1400" b="1" dirty="0" smtClean="0">
                <a:solidFill>
                  <a:schemeClr val="bg1"/>
                </a:solidFill>
                <a:latin typeface="Arial" panose="020B0604020202020204" pitchFamily="34" charset="0"/>
                <a:cs typeface="Arial" panose="020B0604020202020204" pitchFamily="34" charset="0"/>
              </a:rPr>
              <a:t>CAR</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smtClean="0">
                <a:solidFill>
                  <a:schemeClr val="bg1"/>
                </a:solidFill>
                <a:latin typeface="Arial" panose="020B0604020202020204" pitchFamily="34" charset="0"/>
                <a:cs typeface="Arial" panose="020B0604020202020204" pitchFamily="34" charset="0"/>
              </a:rPr>
              <a:t>Congo</a:t>
            </a:r>
            <a:r>
              <a:rPr lang="en-US" altLang="en-US" sz="1400" b="1" dirty="0">
                <a:solidFill>
                  <a:schemeClr val="bg1"/>
                </a:solidFill>
                <a:latin typeface="Arial" panose="020B0604020202020204" pitchFamily="34" charset="0"/>
                <a:cs typeface="Arial" panose="020B0604020202020204" pitchFamily="34" charset="0"/>
              </a:rPr>
              <a:t>, and parts DRC. Moisture deficits occurred in Cameroon, </a:t>
            </a:r>
            <a:r>
              <a:rPr lang="en-US" altLang="en-US" sz="1400" b="1" dirty="0" smtClean="0">
                <a:solidFill>
                  <a:schemeClr val="bg1"/>
                </a:solidFill>
                <a:latin typeface="Arial" panose="020B0604020202020204" pitchFamily="34" charset="0"/>
                <a:cs typeface="Arial" panose="020B0604020202020204" pitchFamily="34" charset="0"/>
              </a:rPr>
              <a:t>Equatorial Guinea, western </a:t>
            </a:r>
            <a:r>
              <a:rPr lang="en-US" altLang="en-US" sz="1400" b="1" dirty="0">
                <a:solidFill>
                  <a:schemeClr val="bg1"/>
                </a:solidFill>
                <a:latin typeface="Arial" panose="020B0604020202020204" pitchFamily="34" charset="0"/>
                <a:cs typeface="Arial" panose="020B0604020202020204" pitchFamily="34" charset="0"/>
              </a:rPr>
              <a:t>Chad, northwestern CAR, and portions of DRC. </a:t>
            </a:r>
            <a:r>
              <a:rPr lang="en-US" altLang="en-US" sz="1400" b="1" dirty="0" smtClean="0">
                <a:solidFill>
                  <a:schemeClr val="bg1"/>
                </a:solidFill>
                <a:latin typeface="Arial" panose="020B0604020202020204" pitchFamily="34" charset="0"/>
                <a:cs typeface="Arial" panose="020B0604020202020204" pitchFamily="34" charset="0"/>
              </a:rPr>
              <a:t>In East Africa, above-average </a:t>
            </a:r>
            <a:r>
              <a:rPr lang="en-US" altLang="en-US" sz="1400" b="1" dirty="0">
                <a:solidFill>
                  <a:schemeClr val="bg1"/>
                </a:solidFill>
                <a:latin typeface="Arial" panose="020B0604020202020204" pitchFamily="34" charset="0"/>
                <a:cs typeface="Arial" panose="020B0604020202020204" pitchFamily="34" charset="0"/>
              </a:rPr>
              <a:t>rainfall </a:t>
            </a:r>
            <a:r>
              <a:rPr lang="en-US" altLang="en-US" sz="1400" b="1" dirty="0" smtClean="0">
                <a:solidFill>
                  <a:schemeClr val="bg1"/>
                </a:solidFill>
                <a:latin typeface="Arial" panose="020B0604020202020204" pitchFamily="34" charset="0"/>
                <a:cs typeface="Arial" panose="020B0604020202020204" pitchFamily="34" charset="0"/>
              </a:rPr>
              <a:t>prevailed in Sudan, South Sudan, Eritrea, and Ethiopia. Moisture deficits sustained in Uganda.</a:t>
            </a:r>
            <a:endParaRPr lang="en-US" altLang="en-US" sz="1400" b="1" dirty="0">
              <a:solidFill>
                <a:schemeClr val="bg1"/>
              </a:solidFill>
              <a:latin typeface="Arial" panose="020B0604020202020204" pitchFamily="34" charset="0"/>
              <a:cs typeface="Arial" panose="020B0604020202020204" pitchFamily="34" charset="0"/>
            </a:endParaRPr>
          </a:p>
          <a:p>
            <a:pPr algn="just"/>
            <a:endParaRPr lang="en-US" altLang="en-US" sz="1400" b="1" dirty="0" smtClean="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During the past 7 days</a:t>
            </a:r>
            <a:r>
              <a:rPr lang="en-US" altLang="en-US" sz="1400" b="1" dirty="0" smtClean="0">
                <a:solidFill>
                  <a:schemeClr val="bg1"/>
                </a:solidFill>
                <a:latin typeface="Arial" panose="020B0604020202020204" pitchFamily="34" charset="0"/>
                <a:cs typeface="Arial" panose="020B0604020202020204" pitchFamily="34" charset="0"/>
              </a:rPr>
              <a:t>, the southern part of the Gulf of Guinea countries observed above-average rainfall. Southern Senegal, Guinea-Bissau, and western Guinea received below-average rainfall. Local areas in northern CAR experienced well above-average rainfall. Above-average rainfall prevailed in the Horn of Africa</a:t>
            </a:r>
            <a:r>
              <a:rPr lang="en-US" altLang="en-US" sz="1400" b="1" dirty="0" smtClean="0">
                <a:solidFill>
                  <a:schemeClr val="bg1"/>
                </a:solidFill>
                <a:latin typeface="Arial" panose="020B0604020202020204" pitchFamily="34" charset="0"/>
                <a:cs typeface="Arial" panose="020B0604020202020204" pitchFamily="34" charset="0"/>
              </a:rPr>
              <a:t>.</a:t>
            </a:r>
          </a:p>
          <a:p>
            <a:pPr algn="just"/>
            <a:endParaRPr lang="en-US" altLang="en-US" sz="14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4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400" b="1" dirty="0">
                <a:solidFill>
                  <a:schemeClr val="bg1"/>
                </a:solidFill>
                <a:latin typeface="Arial" panose="020B0604020202020204" pitchFamily="34" charset="0"/>
                <a:cs typeface="Arial" panose="020B0604020202020204" pitchFamily="34" charset="0"/>
              </a:rPr>
              <a:t>Sierra Leone, southern Guinea, Liberia, southern Côte d'Ivoire, eastern South Sudan and southwestern Ethiopia. Conversely, there is an increased chance for below-average rainfall across northeastern Cote d'Ivoire, northern Ghana, northern Togo, northern Benin, southern CAR, and northern DRC.</a:t>
            </a:r>
          </a:p>
          <a:p>
            <a:pPr algn="just" eaLnBrk="1" hangingPunct="1">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400" b="1" dirty="0">
                <a:solidFill>
                  <a:schemeClr val="bg1"/>
                </a:solidFill>
                <a:latin typeface="Arial" panose="020B0604020202020204" pitchFamily="34" charset="0"/>
                <a:cs typeface="Arial" panose="020B0604020202020204" pitchFamily="34" charset="0"/>
              </a:rPr>
              <a:t>The week-2 outlooks call for an </a:t>
            </a:r>
            <a:r>
              <a:rPr lang="en-US" sz="1400" b="1" dirty="0">
                <a:solidFill>
                  <a:schemeClr val="bg1"/>
                </a:solidFill>
                <a:latin typeface="Arial" panose="020B0604020202020204" pitchFamily="34" charset="0"/>
                <a:cs typeface="Arial" panose="020B0604020202020204" pitchFamily="34" charset="0"/>
              </a:rPr>
              <a:t>increased chance for above-average rainfall across Sierra Leone, eastern Guinea, Liberia, parts of western Côte d'Ivoire, eastern South Sudan, and western Ethiopia. In contrast, there is an increased chance for below-average rainfall across eastern Cote d'Ivoire, Ghana, Togo, Benin, southern CAR and northern DRC</a:t>
            </a:r>
            <a:r>
              <a:rPr lang="en-US" sz="1400" b="1" dirty="0" smtClean="0">
                <a:solidFill>
                  <a:schemeClr val="bg1"/>
                </a:solidFill>
                <a:latin typeface="Arial" panose="020B0604020202020204" pitchFamily="34" charset="0"/>
                <a:cs typeface="Arial" panose="020B0604020202020204" pitchFamily="34" charset="0"/>
              </a:rPr>
              <a:t>.</a:t>
            </a:r>
            <a:endParaRPr lang="en-US" altLang="en-US" sz="1400" b="1" dirty="0">
              <a:solidFill>
                <a:schemeClr val="bg1"/>
              </a:solidFill>
              <a:latin typeface="Arial" panose="020B0604020202020204" pitchFamily="34" charset="0"/>
              <a:cs typeface="Arial" panose="020B0604020202020204" pitchFamily="34" charset="0"/>
            </a:endParaRPr>
          </a:p>
          <a:p>
            <a:pPr algn="just"/>
            <a:endParaRPr lang="en-US" altLang="en-US" sz="14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81000" y="2057400"/>
            <a:ext cx="83058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latin typeface="Arial" panose="020B0604020202020204" pitchFamily="34" charset="0"/>
                <a:cs typeface="Arial" panose="020B0604020202020204" pitchFamily="34" charset="0"/>
              </a:rPr>
              <a:t>During the past 7 </a:t>
            </a:r>
            <a:r>
              <a:rPr lang="en-US" altLang="en-US" b="1" dirty="0" smtClean="0">
                <a:solidFill>
                  <a:schemeClr val="bg1"/>
                </a:solidFill>
                <a:latin typeface="Arial" panose="020B0604020202020204" pitchFamily="34" charset="0"/>
                <a:cs typeface="Arial" panose="020B0604020202020204" pitchFamily="34" charset="0"/>
              </a:rPr>
              <a:t>days, </a:t>
            </a:r>
            <a:r>
              <a:rPr lang="en-US" altLang="en-US" b="1" dirty="0" smtClean="0">
                <a:solidFill>
                  <a:schemeClr val="bg1"/>
                </a:solidFill>
                <a:latin typeface="Arial" panose="020B0604020202020204" pitchFamily="34" charset="0"/>
                <a:cs typeface="Arial" panose="020B0604020202020204" pitchFamily="34" charset="0"/>
              </a:rPr>
              <a:t>moderate to heavy rainfall totals of 150-200 mm fell across coastal areas of Nigeria and northern CAR (positive precipitation anomalies of over 100 mm). Precipitation was also well-above average over the southern portion of the Gulf of Guinea countries, parts of Sudan and South Sudan, and western Ethiopia (moisture surpluses of over 50 mm).</a:t>
            </a: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t>
            </a:r>
            <a:r>
              <a:rPr lang="en-US" alt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latin typeface="Arial" panose="020B0604020202020204" pitchFamily="34" charset="0"/>
                <a:cs typeface="Arial" panose="020B0604020202020204" pitchFamily="34" charset="0"/>
              </a:rPr>
              <a:t>Sierra Leone, southern Guinea, </a:t>
            </a:r>
            <a:r>
              <a:rPr lang="en-US" b="1" dirty="0" smtClean="0">
                <a:solidFill>
                  <a:schemeClr val="bg1"/>
                </a:solidFill>
                <a:latin typeface="Arial" panose="020B0604020202020204" pitchFamily="34" charset="0"/>
                <a:cs typeface="Arial" panose="020B0604020202020204" pitchFamily="34" charset="0"/>
              </a:rPr>
              <a:t>Liberia, </a:t>
            </a:r>
            <a:r>
              <a:rPr lang="en-US" b="1" dirty="0">
                <a:solidFill>
                  <a:schemeClr val="bg1"/>
                </a:solidFill>
                <a:latin typeface="Arial" panose="020B0604020202020204" pitchFamily="34" charset="0"/>
                <a:cs typeface="Arial" panose="020B0604020202020204" pitchFamily="34" charset="0"/>
              </a:rPr>
              <a:t>southern </a:t>
            </a:r>
            <a:r>
              <a:rPr lang="en-US" b="1" dirty="0" smtClean="0">
                <a:solidFill>
                  <a:schemeClr val="bg1"/>
                </a:solidFill>
                <a:latin typeface="Arial" panose="020B0604020202020204" pitchFamily="34" charset="0"/>
                <a:cs typeface="Arial" panose="020B0604020202020204" pitchFamily="34" charset="0"/>
              </a:rPr>
              <a:t>Côte d'Ivoire, </a:t>
            </a:r>
            <a:r>
              <a:rPr lang="en-US" b="1" dirty="0">
                <a:solidFill>
                  <a:schemeClr val="bg1"/>
                </a:solidFill>
                <a:latin typeface="Arial" panose="020B0604020202020204" pitchFamily="34" charset="0"/>
                <a:cs typeface="Arial" panose="020B0604020202020204" pitchFamily="34" charset="0"/>
              </a:rPr>
              <a:t>eastern South Sudan and southwestern Ethiopia</a:t>
            </a:r>
            <a:r>
              <a:rPr lang="en-US"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Conversely, there </a:t>
            </a:r>
            <a:r>
              <a:rPr lang="en-US" b="1" dirty="0">
                <a:solidFill>
                  <a:schemeClr val="bg1"/>
                </a:solidFill>
                <a:latin typeface="Arial" panose="020B0604020202020204" pitchFamily="34" charset="0"/>
                <a:cs typeface="Arial" panose="020B0604020202020204" pitchFamily="34" charset="0"/>
              </a:rPr>
              <a:t>is an increased chance for below-average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latin typeface="Arial" panose="020B0604020202020204" pitchFamily="34" charset="0"/>
                <a:cs typeface="Arial" panose="020B0604020202020204" pitchFamily="34" charset="0"/>
              </a:rPr>
              <a:t>northeastern Cote d'Ivoire, northern Ghana, northern </a:t>
            </a:r>
            <a:r>
              <a:rPr lang="en-US" b="1" dirty="0" smtClean="0">
                <a:solidFill>
                  <a:schemeClr val="bg1"/>
                </a:solidFill>
                <a:latin typeface="Arial" panose="020B0604020202020204" pitchFamily="34" charset="0"/>
                <a:cs typeface="Arial" panose="020B0604020202020204" pitchFamily="34" charset="0"/>
              </a:rPr>
              <a:t>Togo, northern Benin, </a:t>
            </a:r>
            <a:r>
              <a:rPr lang="en-US" b="1" dirty="0">
                <a:solidFill>
                  <a:schemeClr val="bg1"/>
                </a:solidFill>
                <a:latin typeface="Arial" panose="020B0604020202020204" pitchFamily="34" charset="0"/>
                <a:cs typeface="Arial" panose="020B0604020202020204" pitchFamily="34" charset="0"/>
              </a:rPr>
              <a:t>southern CAR, and northern DRC</a:t>
            </a:r>
            <a:r>
              <a:rPr lang="en-US" b="1" dirty="0" smtClean="0">
                <a:solidFill>
                  <a:schemeClr val="bg1"/>
                </a:solidFill>
                <a:latin typeface="Arial" panose="020B0604020202020204" pitchFamily="34" charset="0"/>
                <a:cs typeface="Arial" panose="020B0604020202020204" pitchFamily="34" charset="0"/>
              </a:rPr>
              <a:t>.</a:t>
            </a:r>
            <a:endParaRPr 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week-2 outlooks call for an </a:t>
            </a:r>
            <a:r>
              <a:rPr lang="en-US" b="1" dirty="0" smtClean="0">
                <a:solidFill>
                  <a:schemeClr val="bg1"/>
                </a:solidFill>
                <a:latin typeface="Arial" panose="020B0604020202020204" pitchFamily="34" charset="0"/>
                <a:cs typeface="Arial" panose="020B0604020202020204" pitchFamily="34" charset="0"/>
              </a:rPr>
              <a:t>increased </a:t>
            </a:r>
            <a:r>
              <a:rPr lang="en-US" b="1" dirty="0">
                <a:solidFill>
                  <a:schemeClr val="bg1"/>
                </a:solidFill>
                <a:latin typeface="Arial" panose="020B0604020202020204" pitchFamily="34" charset="0"/>
                <a:cs typeface="Arial" panose="020B0604020202020204" pitchFamily="34" charset="0"/>
              </a:rPr>
              <a:t>chance for above-average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latin typeface="Arial" panose="020B0604020202020204" pitchFamily="34" charset="0"/>
                <a:cs typeface="Arial" panose="020B0604020202020204" pitchFamily="34" charset="0"/>
              </a:rPr>
              <a:t>Sierra Leone, eastern Guinea, </a:t>
            </a:r>
            <a:r>
              <a:rPr lang="en-US" b="1" dirty="0" smtClean="0">
                <a:solidFill>
                  <a:schemeClr val="bg1"/>
                </a:solidFill>
                <a:latin typeface="Arial" panose="020B0604020202020204" pitchFamily="34" charset="0"/>
                <a:cs typeface="Arial" panose="020B0604020202020204" pitchFamily="34" charset="0"/>
              </a:rPr>
              <a:t>Liberia, </a:t>
            </a:r>
            <a:r>
              <a:rPr lang="en-US" b="1" dirty="0">
                <a:solidFill>
                  <a:schemeClr val="bg1"/>
                </a:solidFill>
                <a:latin typeface="Arial" panose="020B0604020202020204" pitchFamily="34" charset="0"/>
                <a:cs typeface="Arial" panose="020B0604020202020204" pitchFamily="34" charset="0"/>
              </a:rPr>
              <a:t>parts of western </a:t>
            </a:r>
            <a:r>
              <a:rPr lang="en-US" b="1" dirty="0" smtClean="0">
                <a:solidFill>
                  <a:schemeClr val="bg1"/>
                </a:solidFill>
                <a:latin typeface="Arial" panose="020B0604020202020204" pitchFamily="34" charset="0"/>
                <a:cs typeface="Arial" panose="020B0604020202020204" pitchFamily="34" charset="0"/>
              </a:rPr>
              <a:t>Côte d'Ivoire, </a:t>
            </a:r>
            <a:r>
              <a:rPr lang="en-US" b="1" dirty="0">
                <a:solidFill>
                  <a:schemeClr val="bg1"/>
                </a:solidFill>
                <a:latin typeface="Arial" panose="020B0604020202020204" pitchFamily="34" charset="0"/>
                <a:cs typeface="Arial" panose="020B0604020202020204" pitchFamily="34" charset="0"/>
              </a:rPr>
              <a:t>eastern South Sudan, and western Ethiopia</a:t>
            </a:r>
            <a:r>
              <a:rPr lang="en-US"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In contrast, there </a:t>
            </a:r>
            <a:r>
              <a:rPr lang="en-US" b="1" dirty="0">
                <a:solidFill>
                  <a:schemeClr val="bg1"/>
                </a:solidFill>
                <a:latin typeface="Arial" panose="020B0604020202020204" pitchFamily="34" charset="0"/>
                <a:cs typeface="Arial" panose="020B0604020202020204" pitchFamily="34" charset="0"/>
              </a:rPr>
              <a:t>is an increased chance for below-average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latin typeface="Arial" panose="020B0604020202020204" pitchFamily="34" charset="0"/>
                <a:cs typeface="Arial" panose="020B0604020202020204" pitchFamily="34" charset="0"/>
              </a:rPr>
              <a:t>eastern Cote d'Ivoire, Ghana, </a:t>
            </a:r>
            <a:r>
              <a:rPr lang="en-US" b="1" dirty="0" smtClean="0">
                <a:solidFill>
                  <a:schemeClr val="bg1"/>
                </a:solidFill>
                <a:latin typeface="Arial" panose="020B0604020202020204" pitchFamily="34" charset="0"/>
                <a:cs typeface="Arial" panose="020B0604020202020204" pitchFamily="34" charset="0"/>
              </a:rPr>
              <a:t>Togo, Benin, </a:t>
            </a:r>
            <a:r>
              <a:rPr lang="en-US" b="1" dirty="0">
                <a:solidFill>
                  <a:schemeClr val="bg1"/>
                </a:solidFill>
                <a:latin typeface="Arial" panose="020B0604020202020204" pitchFamily="34" charset="0"/>
                <a:cs typeface="Arial" panose="020B0604020202020204" pitchFamily="34" charset="0"/>
              </a:rPr>
              <a:t>southern CAR and northern </a:t>
            </a:r>
            <a:r>
              <a:rPr lang="en-US" b="1" dirty="0" smtClean="0">
                <a:solidFill>
                  <a:schemeClr val="bg1"/>
                </a:solidFill>
                <a:latin typeface="Arial" panose="020B0604020202020204" pitchFamily="34" charset="0"/>
                <a:cs typeface="Arial" panose="020B0604020202020204" pitchFamily="34" charset="0"/>
              </a:rPr>
              <a:t>DRC</a:t>
            </a:r>
            <a:r>
              <a:rPr lang="en-US" b="1" dirty="0" smtClean="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152400" y="4210335"/>
            <a:ext cx="8915400" cy="247914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a:t>
            </a:r>
            <a:r>
              <a:rPr lang="en-US" altLang="en-US" sz="1100" b="1" dirty="0" smtClean="0">
                <a:solidFill>
                  <a:schemeClr val="bg1"/>
                </a:solidFill>
              </a:rPr>
              <a:t>in </a:t>
            </a:r>
            <a:r>
              <a:rPr lang="en-US" altLang="en-US" sz="1100" b="1" dirty="0">
                <a:solidFill>
                  <a:schemeClr val="bg1"/>
                </a:solidFill>
              </a:rPr>
              <a:t>West Africa, </a:t>
            </a:r>
            <a:r>
              <a:rPr lang="en-US" altLang="en-US" sz="1100" b="1" dirty="0" smtClean="0">
                <a:solidFill>
                  <a:schemeClr val="bg1"/>
                </a:solidFill>
              </a:rPr>
              <a:t>rainfall totals exceeded 750 mm across southern Senegal, Guinea-Bissau, northern Liberia, southwestern Mali, and northeastern Nigeria. The highest rainfall totals reached 1000-1500 mm and occurred in Guinea, Sierra Leone, and southern Nigeria (moisture surpluses of over 500 mm). Conversely, Northern Burkina Faso and central and eastern Nigeria experienced </a:t>
            </a:r>
            <a:r>
              <a:rPr lang="en-US" altLang="en-US" sz="1100" b="1" dirty="0">
                <a:solidFill>
                  <a:schemeClr val="bg1"/>
                </a:solidFill>
              </a:rPr>
              <a:t>moisture deficits of over 100 mm.</a:t>
            </a:r>
          </a:p>
          <a:p>
            <a:pPr algn="just" eaLnBrk="1" hangingPunct="1">
              <a:lnSpc>
                <a:spcPct val="90000"/>
              </a:lnSpc>
              <a:spcBef>
                <a:spcPct val="50000"/>
              </a:spcBef>
            </a:pPr>
            <a:r>
              <a:rPr lang="en-US" altLang="en-US" sz="1100" b="1" dirty="0">
                <a:solidFill>
                  <a:schemeClr val="bg1"/>
                </a:solidFill>
              </a:rPr>
              <a:t>In Central Africa, positive precipitation anomalies of 100-200 mm were found over </a:t>
            </a:r>
            <a:r>
              <a:rPr lang="en-US" altLang="en-US" sz="1100" b="1" dirty="0" smtClean="0">
                <a:solidFill>
                  <a:schemeClr val="bg1"/>
                </a:solidFill>
              </a:rPr>
              <a:t>the western border of Chad and Cameroon, eastern </a:t>
            </a:r>
            <a:r>
              <a:rPr lang="en-US" altLang="en-US" sz="1100" b="1" dirty="0">
                <a:solidFill>
                  <a:schemeClr val="bg1"/>
                </a:solidFill>
              </a:rPr>
              <a:t>Chad, </a:t>
            </a:r>
            <a:r>
              <a:rPr lang="en-US" altLang="en-US" sz="1100" b="1" dirty="0" smtClean="0">
                <a:solidFill>
                  <a:schemeClr val="bg1"/>
                </a:solidFill>
              </a:rPr>
              <a:t>portions of CAR</a:t>
            </a:r>
            <a:r>
              <a:rPr lang="en-US" altLang="en-US" sz="1100" b="1" dirty="0">
                <a:solidFill>
                  <a:schemeClr val="bg1"/>
                </a:solidFill>
              </a:rPr>
              <a:t>, eastern Gabon, Congo, and local areas in northwestern DRC. Large negative precipitation anomalies of over 100 mm </a:t>
            </a:r>
            <a:r>
              <a:rPr lang="en-US" altLang="en-US" sz="1100" b="1" dirty="0" smtClean="0">
                <a:solidFill>
                  <a:schemeClr val="bg1"/>
                </a:solidFill>
              </a:rPr>
              <a:t>were observed </a:t>
            </a:r>
            <a:r>
              <a:rPr lang="en-US" altLang="en-US" sz="1100" b="1" dirty="0">
                <a:solidFill>
                  <a:schemeClr val="bg1"/>
                </a:solidFill>
              </a:rPr>
              <a:t>in Cameroon, southwestern Chad, and local areas in northwestern </a:t>
            </a:r>
            <a:r>
              <a:rPr lang="en-US" altLang="en-US" sz="1100" b="1" dirty="0" smtClean="0">
                <a:solidFill>
                  <a:schemeClr val="bg1"/>
                </a:solidFill>
              </a:rPr>
              <a:t>CAR. In particular, western Cameroon experienced moisture deficits of 300-500 mm.</a:t>
            </a:r>
          </a:p>
          <a:p>
            <a:pPr algn="just" eaLnBrk="1" hangingPunct="1">
              <a:lnSpc>
                <a:spcPct val="90000"/>
              </a:lnSpc>
              <a:spcBef>
                <a:spcPct val="50000"/>
              </a:spcBef>
            </a:pPr>
            <a:r>
              <a:rPr lang="en-US" altLang="en-US" sz="1100" b="1" dirty="0" smtClean="0">
                <a:solidFill>
                  <a:schemeClr val="bg1"/>
                </a:solidFill>
              </a:rPr>
              <a:t> In </a:t>
            </a:r>
            <a:r>
              <a:rPr lang="en-US" altLang="en-US" sz="1100" b="1" dirty="0">
                <a:solidFill>
                  <a:schemeClr val="bg1"/>
                </a:solidFill>
              </a:rPr>
              <a:t>East Africa, northwestern Ethiopia received heavy rainfall amounts of over 1000 mm (more than 500 mm above the mean</a:t>
            </a:r>
            <a:r>
              <a:rPr lang="en-US" altLang="en-US" sz="1100" b="1" dirty="0" smtClean="0">
                <a:solidFill>
                  <a:schemeClr val="bg1"/>
                </a:solidFill>
              </a:rPr>
              <a:t>). Precipitation was in excess of 200 mm in western and eastern Sudan, western Eritrea, and northwestern Ethiopia. Uganda </a:t>
            </a:r>
            <a:r>
              <a:rPr lang="en-US" altLang="en-US" sz="1100" b="1" dirty="0">
                <a:solidFill>
                  <a:schemeClr val="bg1"/>
                </a:solidFill>
              </a:rPr>
              <a:t>continued to experience sustained negative </a:t>
            </a:r>
            <a:r>
              <a:rPr lang="en-US" altLang="en-US" sz="1100" b="1" dirty="0" smtClean="0">
                <a:solidFill>
                  <a:schemeClr val="bg1"/>
                </a:solidFill>
              </a:rPr>
              <a:t>precipitation </a:t>
            </a:r>
            <a:r>
              <a:rPr lang="en-US" altLang="en-US" sz="1100" b="1" dirty="0">
                <a:solidFill>
                  <a:schemeClr val="bg1"/>
                </a:solidFill>
              </a:rPr>
              <a:t>anomalies of over 50 mm.</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coastal areas of South Africa, central part of Mozambique, and the eastern coast of Madagascar registered rainfall amounts of over 150 mm (moisture surpluses of over 50 mm). Light moisture deficits of 10-50 mm were present across much of South Africa and Lesotho, and portions of Madagascar.</a:t>
            </a:r>
          </a:p>
        </p:txBody>
      </p:sp>
      <p:pic>
        <p:nvPicPr>
          <p:cNvPr id="2" name="Image 1"/>
          <p:cNvPicPr>
            <a:picLocks noChangeAspect="1"/>
          </p:cNvPicPr>
          <p:nvPr/>
        </p:nvPicPr>
        <p:blipFill>
          <a:blip r:embed="rId3"/>
          <a:stretch>
            <a:fillRect/>
          </a:stretch>
        </p:blipFill>
        <p:spPr>
          <a:xfrm>
            <a:off x="1447800" y="885967"/>
            <a:ext cx="3324369" cy="3324369"/>
          </a:xfrm>
          <a:prstGeom prst="rect">
            <a:avLst/>
          </a:prstGeom>
        </p:spPr>
      </p:pic>
      <p:pic>
        <p:nvPicPr>
          <p:cNvPr id="3" name="Image 2"/>
          <p:cNvPicPr>
            <a:picLocks noChangeAspect="1"/>
          </p:cNvPicPr>
          <p:nvPr/>
        </p:nvPicPr>
        <p:blipFill>
          <a:blip r:embed="rId4"/>
          <a:stretch>
            <a:fillRect/>
          </a:stretch>
        </p:blipFill>
        <p:spPr>
          <a:xfrm>
            <a:off x="4914900" y="885967"/>
            <a:ext cx="3324368" cy="33243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391070"/>
            <a:ext cx="8763000" cy="21621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West Africa, above-average rainfall was observed across much of Senegal, Guinea-Bissau, Guinea, Sierra Leone, southwestern Mali, southwestern Burkina Faso, and from Liberia to western Nigeria. Much of Niger, eastern Burkina Faso, northern Togo, northern Benin experienced below-average rainfall. Northern and eastern Nigeria observed negative precipitation anomalies of over 50 mm, while southwestern Nigeria observed positive precipitation anomalies of over 100 mm (rainfall amounts of over 300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precipitation was above-average across eastern Chad, CAR, portions of Cameroon, eastern Gabon, Congo, and many parts of DRC (more than 50 mm above the mean). Western Chad, much of Cameroon, northwestern CAR, Equatorial Guinea, northern Gabon, and portions of DRC received below-average rainfall (more than 25 mm below the mean). In particular, western Cameroon observed negative precipitation anomalies of 100-200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the rainfall amounts reached 300-500 mm in western Eritrea and northwestern Ethiopia (more than 200 mm above the mean). Precipitation was above-average across much of the East African region, except over central Uganda (light moisture deficits of 25-50 mm).</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295401" y="878007"/>
            <a:ext cx="3389194" cy="3389194"/>
          </a:xfrm>
          <a:prstGeom prst="rect">
            <a:avLst/>
          </a:prstGeom>
        </p:spPr>
      </p:pic>
      <p:pic>
        <p:nvPicPr>
          <p:cNvPr id="3" name="Image 2"/>
          <p:cNvPicPr>
            <a:picLocks noChangeAspect="1"/>
          </p:cNvPicPr>
          <p:nvPr/>
        </p:nvPicPr>
        <p:blipFill>
          <a:blip r:embed="rId4"/>
          <a:stretch>
            <a:fillRect/>
          </a:stretch>
        </p:blipFill>
        <p:spPr>
          <a:xfrm>
            <a:off x="4875947" y="878007"/>
            <a:ext cx="3389194" cy="338919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11694" y="4641637"/>
            <a:ext cx="8842375" cy="193899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in West Africa, precipitation was above-average over northern Senegal, Mali, southern Niger, Sierra Leone northern and southwestern Burkina Faso, Liberia, the southern part of the Gulf of Guinea countries, and northwestern and northeastern Nigeria (more than 25 mm above the mean). Coastal areas of Nigeria received rainfall totals of over 150 mm (more than 100 mm above the mean). Southern Senegal, Guinea-Bissau, western Guinea, northern Ghana, and central Nigeria experienced below-average rainfall (more than 25 mm below the mean).</a:t>
            </a:r>
          </a:p>
          <a:p>
            <a:pPr algn="just" eaLnBrk="1" hangingPunct="1">
              <a:lnSpc>
                <a:spcPct val="90000"/>
              </a:lnSpc>
              <a:spcBef>
                <a:spcPct val="50000"/>
              </a:spcBef>
            </a:pPr>
            <a:r>
              <a:rPr lang="en-US" altLang="en-US" sz="1200" b="1" dirty="0" smtClean="0">
                <a:solidFill>
                  <a:schemeClr val="bg1"/>
                </a:solidFill>
              </a:rPr>
              <a:t>In Central Africa, northern CAR registered rainfall amounts of over 100 mm (more than 50 mm above the mean). Southern Chad, eastern Cameroon, northern and southern Congo, and many parts of DRC observed above-average rainfall. Precipitation was below-average over southwestern Cameroon, Equatorial Guinea, eastern Gabon, central Congo, and many parts of DRC.</a:t>
            </a:r>
          </a:p>
          <a:p>
            <a:pPr algn="just" eaLnBrk="1" hangingPunct="1">
              <a:lnSpc>
                <a:spcPct val="90000"/>
              </a:lnSpc>
              <a:spcBef>
                <a:spcPct val="50000"/>
              </a:spcBef>
            </a:pPr>
            <a:r>
              <a:rPr lang="en-US" altLang="en-US" sz="1200" b="1" dirty="0" smtClean="0">
                <a:solidFill>
                  <a:schemeClr val="bg1"/>
                </a:solidFill>
              </a:rPr>
              <a:t>East Africa received above-average rainfall, with moisture surpluses of over 25 mm</a:t>
            </a:r>
            <a:r>
              <a:rPr lang="en-US" altLang="en-US" sz="1200" b="1" dirty="0" smtClean="0">
                <a:solidFill>
                  <a:schemeClr val="bg1"/>
                </a:solidFill>
              </a:rPr>
              <a:t>.</a:t>
            </a:r>
            <a:endParaRPr lang="en-US" altLang="en-US" sz="1200" b="1" dirty="0">
              <a:solidFill>
                <a:schemeClr val="bg1"/>
              </a:solidFill>
            </a:endParaRPr>
          </a:p>
        </p:txBody>
      </p:sp>
      <p:pic>
        <p:nvPicPr>
          <p:cNvPr id="4" name="Image 3"/>
          <p:cNvPicPr>
            <a:picLocks noChangeAspect="1"/>
          </p:cNvPicPr>
          <p:nvPr/>
        </p:nvPicPr>
        <p:blipFill>
          <a:blip r:embed="rId3"/>
          <a:stretch>
            <a:fillRect/>
          </a:stretch>
        </p:blipFill>
        <p:spPr>
          <a:xfrm>
            <a:off x="1325302" y="914400"/>
            <a:ext cx="3578225" cy="3578225"/>
          </a:xfrm>
          <a:prstGeom prst="rect">
            <a:avLst/>
          </a:prstGeom>
        </p:spPr>
      </p:pic>
      <p:pic>
        <p:nvPicPr>
          <p:cNvPr id="5" name="Image 4"/>
          <p:cNvPicPr>
            <a:picLocks noChangeAspect="1"/>
          </p:cNvPicPr>
          <p:nvPr/>
        </p:nvPicPr>
        <p:blipFill>
          <a:blip r:embed="rId4"/>
          <a:stretch>
            <a:fillRect/>
          </a:stretch>
        </p:blipFill>
        <p:spPr>
          <a:xfrm>
            <a:off x="5034887" y="922337"/>
            <a:ext cx="3570288" cy="357028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81000" y="5715000"/>
            <a:ext cx="8171688" cy="4801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700-hPa atmospheric circulation pattern features an anomalous westerly flow over the Gulf of Guinea </a:t>
            </a:r>
            <a:r>
              <a:rPr lang="en-US" altLang="en-US" sz="1400" b="1" dirty="0" smtClean="0">
                <a:solidFill>
                  <a:schemeClr val="bg1"/>
                </a:solidFill>
              </a:rPr>
              <a:t>region</a:t>
            </a:r>
            <a:r>
              <a:rPr lang="en-US" altLang="en-US" sz="1400" b="1" dirty="0">
                <a:solidFill>
                  <a:schemeClr val="bg1"/>
                </a:solidFill>
              </a:rPr>
              <a:t> </a:t>
            </a:r>
            <a:r>
              <a:rPr lang="en-US" altLang="en-US" sz="1400" b="1" dirty="0" smtClean="0">
                <a:solidFill>
                  <a:schemeClr val="bg1"/>
                </a:solidFill>
              </a:rPr>
              <a:t>and a southwesterly flow over Chad, CAR, Sudan, and South Sudan.</a:t>
            </a:r>
            <a:endParaRPr lang="en-US" altLang="en-US" sz="1400" b="1" dirty="0" smtClean="0">
              <a:solidFill>
                <a:schemeClr val="bg1"/>
              </a:solidFill>
            </a:endParaRPr>
          </a:p>
        </p:txBody>
      </p:sp>
      <p:pic>
        <p:nvPicPr>
          <p:cNvPr id="2" name="Image 1"/>
          <p:cNvPicPr>
            <a:picLocks noChangeAspect="1"/>
          </p:cNvPicPr>
          <p:nvPr/>
        </p:nvPicPr>
        <p:blipFill>
          <a:blip r:embed="rId3"/>
          <a:stretch>
            <a:fillRect/>
          </a:stretch>
        </p:blipFill>
        <p:spPr>
          <a:xfrm>
            <a:off x="4648200" y="1447800"/>
            <a:ext cx="3775023" cy="3775023"/>
          </a:xfrm>
          <a:prstGeom prst="rect">
            <a:avLst/>
          </a:prstGeom>
        </p:spPr>
      </p:pic>
      <p:sp>
        <p:nvSpPr>
          <p:cNvPr id="3" name="Oval 2"/>
          <p:cNvSpPr/>
          <p:nvPr/>
        </p:nvSpPr>
        <p:spPr bwMode="auto">
          <a:xfrm>
            <a:off x="4914900" y="2819399"/>
            <a:ext cx="1714500" cy="51591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4" name="Image 3"/>
          <p:cNvPicPr>
            <a:picLocks noChangeAspect="1"/>
          </p:cNvPicPr>
          <p:nvPr/>
        </p:nvPicPr>
        <p:blipFill>
          <a:blip r:embed="rId4"/>
          <a:stretch>
            <a:fillRect/>
          </a:stretch>
        </p:blipFill>
        <p:spPr>
          <a:xfrm>
            <a:off x="685800" y="1447800"/>
            <a:ext cx="3781044" cy="3781044"/>
          </a:xfrm>
          <a:prstGeom prst="rect">
            <a:avLst/>
          </a:prstGeom>
        </p:spPr>
      </p:pic>
      <p:sp>
        <p:nvSpPr>
          <p:cNvPr id="7" name="Oval 2"/>
          <p:cNvSpPr/>
          <p:nvPr/>
        </p:nvSpPr>
        <p:spPr bwMode="auto">
          <a:xfrm>
            <a:off x="6400800" y="2417476"/>
            <a:ext cx="1049311" cy="9178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709931"/>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Sierra Leone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219075" y="3616074"/>
            <a:ext cx="3067050" cy="2385483"/>
          </a:xfrm>
          <a:prstGeom prst="rect">
            <a:avLst/>
          </a:prstGeom>
        </p:spPr>
      </p:pic>
      <p:pic>
        <p:nvPicPr>
          <p:cNvPr id="3" name="Image 2"/>
          <p:cNvPicPr>
            <a:picLocks noChangeAspect="1"/>
          </p:cNvPicPr>
          <p:nvPr/>
        </p:nvPicPr>
        <p:blipFill>
          <a:blip r:embed="rId5"/>
          <a:stretch>
            <a:fillRect/>
          </a:stretch>
        </p:blipFill>
        <p:spPr>
          <a:xfrm>
            <a:off x="5410200" y="3616074"/>
            <a:ext cx="3067049" cy="2385483"/>
          </a:xfrm>
          <a:prstGeom prst="rect">
            <a:avLst/>
          </a:prstGeom>
        </p:spPr>
      </p:pic>
      <p:pic>
        <p:nvPicPr>
          <p:cNvPr id="4" name="Image 3"/>
          <p:cNvPicPr>
            <a:picLocks noChangeAspect="1"/>
          </p:cNvPicPr>
          <p:nvPr/>
        </p:nvPicPr>
        <p:blipFill>
          <a:blip r:embed="rId6"/>
          <a:stretch>
            <a:fillRect/>
          </a:stretch>
        </p:blipFill>
        <p:spPr>
          <a:xfrm>
            <a:off x="5410199" y="640627"/>
            <a:ext cx="3067049" cy="2385483"/>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42300" y="1524000"/>
            <a:ext cx="353738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a:solidFill>
                  <a:srgbClr val="FFFF00"/>
                </a:solidFill>
              </a:rPr>
              <a:t>5</a:t>
            </a:r>
            <a:r>
              <a:rPr lang="en-US" altLang="en-US" b="1" dirty="0" smtClean="0">
                <a:solidFill>
                  <a:srgbClr val="FFFF00"/>
                </a:solidFill>
              </a:rPr>
              <a:t> – 11 October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232404" y="5029200"/>
            <a:ext cx="8462212" cy="15573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a:t>
            </a:r>
            <a:r>
              <a:rPr lang="en-US" altLang="en-US" sz="1400" b="1" dirty="0" smtClean="0">
                <a:solidFill>
                  <a:schemeClr val="bg1"/>
                </a:solidFill>
              </a:rPr>
              <a:t>(</a:t>
            </a:r>
            <a:r>
              <a:rPr lang="en-US" altLang="en-US" sz="1400" b="1" dirty="0" smtClean="0">
                <a:solidFill>
                  <a:schemeClr val="bg1"/>
                </a:solidFill>
              </a:rPr>
              <a:t>left panel), 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Guinea, Sierra Leone, Liberia, </a:t>
            </a:r>
            <a:r>
              <a:rPr lang="en-US" altLang="en-US" sz="1400" b="1" dirty="0" smtClean="0">
                <a:solidFill>
                  <a:schemeClr val="bg1"/>
                </a:solidFill>
              </a:rPr>
              <a:t>Côte </a:t>
            </a:r>
            <a:r>
              <a:rPr lang="en-US" altLang="en-US" sz="1400" b="1" dirty="0" smtClean="0">
                <a:solidFill>
                  <a:schemeClr val="bg1"/>
                </a:solidFill>
              </a:rPr>
              <a:t>d’Ivoire</a:t>
            </a:r>
            <a:r>
              <a:rPr lang="en-US" altLang="en-US" sz="1400" b="1" dirty="0" smtClean="0">
                <a:solidFill>
                  <a:schemeClr val="bg1"/>
                </a:solidFill>
              </a:rPr>
              <a:t>, southern Ghana, southern Togo, souther</a:t>
            </a:r>
            <a:r>
              <a:rPr lang="en-US" altLang="en-US" sz="1400" b="1" dirty="0" smtClean="0">
                <a:solidFill>
                  <a:schemeClr val="bg1"/>
                </a:solidFill>
              </a:rPr>
              <a:t>n Nigeria, Cameroon, Equatorial Guinea, eastern Gabon, Congo, western and southern CAR, DRC, eastern South Africa, Lesotho, and western Ethiopia</a:t>
            </a:r>
            <a:r>
              <a:rPr lang="en-US" altLang="en-US" sz="1400" b="1" dirty="0" smtClean="0">
                <a:solidFill>
                  <a:schemeClr val="bg1"/>
                </a:solidFill>
              </a:rPr>
              <a:t>.</a:t>
            </a:r>
            <a:endParaRPr lang="en-US" altLang="en-US" sz="1400" b="1" dirty="0" smtClean="0">
              <a:solidFill>
                <a:schemeClr val="bg1"/>
              </a:solidFill>
            </a:endParaRPr>
          </a:p>
          <a:p>
            <a:pPr algn="just" eaLnBrk="1" hangingPunct="1">
              <a:lnSpc>
                <a:spcPct val="90000"/>
              </a:lnSpc>
              <a:spcBef>
                <a:spcPct val="50000"/>
              </a:spcBef>
            </a:pPr>
            <a:r>
              <a:rPr lang="en-US" altLang="en-US" sz="1400" b="1" dirty="0" smtClean="0">
                <a:solidFill>
                  <a:schemeClr val="bg1"/>
                </a:solidFill>
              </a:rPr>
              <a:t>Week-2 forecast (right) </a:t>
            </a:r>
            <a:r>
              <a:rPr lang="en-US" altLang="en-US" sz="1400" b="1" dirty="0" smtClean="0">
                <a:solidFill>
                  <a:schemeClr val="bg1"/>
                </a:solidFill>
              </a:rPr>
              <a:t>depicts an increased chance for weekly rainfall to exceed 50 mm </a:t>
            </a:r>
            <a:r>
              <a:rPr lang="en-US" altLang="en-US" sz="1400" b="1" dirty="0" smtClean="0">
                <a:solidFill>
                  <a:schemeClr val="bg1"/>
                </a:solidFill>
              </a:rPr>
              <a:t>across western Guinea, Sierra Leone, Liberia, southern Nigeria, southern Cameroon, Equatorial Guinea, northern Gabon, western Congo, eastern DRC, and western Ethiopia.</a:t>
            </a:r>
            <a:endParaRPr lang="en-US" altLang="en-US" sz="1400" b="1" dirty="0">
              <a:solidFill>
                <a:schemeClr val="bg1"/>
              </a:solidFill>
            </a:endParaRPr>
          </a:p>
        </p:txBody>
      </p:sp>
      <p:sp>
        <p:nvSpPr>
          <p:cNvPr id="9" name="TextBox 10"/>
          <p:cNvSpPr txBox="1">
            <a:spLocks noChangeArrowheads="1"/>
          </p:cNvSpPr>
          <p:nvPr/>
        </p:nvSpPr>
        <p:spPr bwMode="auto">
          <a:xfrm>
            <a:off x="16933" y="1524000"/>
            <a:ext cx="466602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28 September – 4 October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393976" y="1978902"/>
            <a:ext cx="3911933" cy="2933950"/>
          </a:xfrm>
          <a:prstGeom prst="rect">
            <a:avLst/>
          </a:prstGeom>
        </p:spPr>
      </p:pic>
      <p:pic>
        <p:nvPicPr>
          <p:cNvPr id="3" name="Image 2"/>
          <p:cNvPicPr>
            <a:picLocks noChangeAspect="1"/>
          </p:cNvPicPr>
          <p:nvPr/>
        </p:nvPicPr>
        <p:blipFill>
          <a:blip r:embed="rId4"/>
          <a:stretch>
            <a:fillRect/>
          </a:stretch>
        </p:blipFill>
        <p:spPr>
          <a:xfrm>
            <a:off x="4876800" y="1978902"/>
            <a:ext cx="3911933" cy="29339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198698</TotalTime>
  <Words>1781</Words>
  <Application>Microsoft Office PowerPoint</Application>
  <PresentationFormat>Affichage à l'écran (4:3)</PresentationFormat>
  <Paragraphs>74</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9934</cp:revision>
  <cp:lastPrinted>2018-07-09T15:13:07Z</cp:lastPrinted>
  <dcterms:created xsi:type="dcterms:W3CDTF">2001-08-31T10:39:36Z</dcterms:created>
  <dcterms:modified xsi:type="dcterms:W3CDTF">2021-09-27T18:43:42Z</dcterms:modified>
</cp:coreProperties>
</file>