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066" autoAdjust="0"/>
  </p:normalViewPr>
  <p:slideViewPr>
    <p:cSldViewPr>
      <p:cViewPr varScale="1">
        <p:scale>
          <a:sx n="64" d="100"/>
          <a:sy n="64" d="100"/>
        </p:scale>
        <p:origin x="19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04-Oct-21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5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4</a:t>
            </a:r>
            <a:r>
              <a:rPr lang="en-US" altLang="en-US" sz="2800" b="1" dirty="0" smtClean="0">
                <a:solidFill>
                  <a:schemeClr val="bg1"/>
                </a:solidFill>
              </a:rPr>
              <a:t> October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542797"/>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5 – 11 October </a:t>
            </a:r>
            <a:r>
              <a:rPr lang="en-US" altLang="en-US" b="1" dirty="0">
                <a:solidFill>
                  <a:srgbClr val="FFFF00"/>
                </a:solidFill>
              </a:rPr>
              <a:t>2021</a:t>
            </a:r>
          </a:p>
        </p:txBody>
      </p:sp>
      <p:sp>
        <p:nvSpPr>
          <p:cNvPr id="2" name="Rectangle 1"/>
          <p:cNvSpPr/>
          <p:nvPr/>
        </p:nvSpPr>
        <p:spPr>
          <a:xfrm>
            <a:off x="3588441" y="1752470"/>
            <a:ext cx="5393604" cy="4832092"/>
          </a:xfrm>
          <a:prstGeom prst="rect">
            <a:avLst/>
          </a:prstGeom>
        </p:spPr>
        <p:txBody>
          <a:bodyPr wrap="square">
            <a:spAutoFit/>
          </a:bodyPr>
          <a:lstStyle/>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across Sierra Leone and Liberia</a:t>
            </a:r>
            <a:r>
              <a:rPr lang="en-US" sz="1100" b="1"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smtClean="0">
                <a:solidFill>
                  <a:srgbClr val="FFFF00"/>
                </a:solidFill>
                <a:latin typeface="Arial" panose="020B0604020202020204" pitchFamily="34" charset="0"/>
                <a:cs typeface="Arial" panose="020B0604020202020204" pitchFamily="34" charset="0"/>
              </a:rPr>
              <a:t>Confidence: Moderate</a:t>
            </a: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FontTx/>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Eastern Cote d’Ivoire, southern Ghana, Togo, southern Benin and southwestern Nigeria</a:t>
            </a:r>
            <a:r>
              <a:rPr lang="en-US" sz="1100" b="1" dirty="0">
                <a:solidFill>
                  <a:schemeClr val="bg1"/>
                </a:solidFill>
                <a:latin typeface="Arial" panose="020B0604020202020204" pitchFamily="34" charset="0"/>
                <a:cs typeface="Arial" panose="020B0604020202020204" pitchFamily="34" charset="0"/>
              </a:rPr>
              <a:t>: An area anomalous lower-level divergence and upper-level convergence is expected to suppress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rgbClr val="FFFF00"/>
                </a:solidFill>
                <a:latin typeface="Arial" panose="020B0604020202020204" pitchFamily="34" charset="0"/>
                <a:cs typeface="Arial" panose="020B0604020202020204" pitchFamily="34" charset="0"/>
              </a:rPr>
              <a:t>Confidence: Moderate</a:t>
            </a:r>
          </a:p>
          <a:p>
            <a:pPr marL="685800" indent="-228600" algn="just">
              <a:spcBef>
                <a:spcPts val="0"/>
              </a:spcBef>
              <a:spcAft>
                <a:spcPts val="0"/>
              </a:spcAft>
              <a:buAutoNum type="arabicPeriod"/>
            </a:pP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FontTx/>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CAR and northern DRC</a:t>
            </a:r>
            <a:r>
              <a:rPr lang="en-US" sz="1100" b="1" dirty="0">
                <a:solidFill>
                  <a:schemeClr val="bg1"/>
                </a:solidFill>
                <a:latin typeface="Arial" panose="020B0604020202020204" pitchFamily="34" charset="0"/>
                <a:cs typeface="Arial" panose="020B0604020202020204" pitchFamily="34" charset="0"/>
              </a:rPr>
              <a:t>: An area anomalous lower-level divergence and upper-level convergence is expected to suppress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rgbClr val="FFFF00"/>
                </a:solidFill>
                <a:latin typeface="Arial" panose="020B0604020202020204" pitchFamily="34" charset="0"/>
                <a:cs typeface="Arial" panose="020B0604020202020204" pitchFamily="34" charset="0"/>
              </a:rPr>
              <a:t>Confidence: Moderate</a:t>
            </a:r>
          </a:p>
          <a:p>
            <a:pPr marL="685800" indent="-228600" algn="just">
              <a:spcBef>
                <a:spcPts val="0"/>
              </a:spcBef>
              <a:spcAft>
                <a:spcPts val="0"/>
              </a:spcAft>
              <a:buAutoNum type="arabicPeriod"/>
            </a:pP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FontTx/>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Eastern South Africa, Lesotho and </a:t>
            </a:r>
            <a:r>
              <a:rPr lang="en-US" sz="1100" b="1" dirty="0" err="1">
                <a:solidFill>
                  <a:srgbClr val="FFFF00"/>
                </a:solidFill>
                <a:latin typeface="Arial" panose="020B0604020202020204" pitchFamily="34" charset="0"/>
                <a:cs typeface="Arial" panose="020B0604020202020204" pitchFamily="34" charset="0"/>
              </a:rPr>
              <a:t>Eswatini</a:t>
            </a:r>
            <a:r>
              <a:rPr lang="en-US" sz="1100" b="1" dirty="0">
                <a:solidFill>
                  <a:schemeClr val="bg1"/>
                </a:solidFill>
                <a:latin typeface="Arial" panose="020B0604020202020204" pitchFamily="34" charset="0"/>
                <a:cs typeface="Arial" panose="020B0604020202020204" pitchFamily="34" charset="0"/>
              </a:rPr>
              <a:t>: An area anomalous lower-level divergence and upper-level convergence is expected to suppress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rgbClr val="FFFF00"/>
                </a:solidFill>
                <a:latin typeface="Arial" panose="020B0604020202020204" pitchFamily="34" charset="0"/>
                <a:cs typeface="Arial" panose="020B0604020202020204" pitchFamily="34" charset="0"/>
              </a:rPr>
              <a:t>Confidence: Moderate</a:t>
            </a:r>
          </a:p>
          <a:p>
            <a:pPr marL="685800" indent="-228600" algn="just">
              <a:spcBef>
                <a:spcPts val="0"/>
              </a:spcBef>
              <a:spcAft>
                <a:spcPts val="0"/>
              </a:spcAft>
              <a:buAutoNum type="arabicPeriod"/>
            </a:pP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FontTx/>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across western Ethiopia and parts of eastern South Sudan</a:t>
            </a:r>
            <a:r>
              <a:rPr lang="en-US" sz="1100" b="1"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r>
              <a:rPr lang="en-US" sz="1100" b="1" dirty="0" smtClean="0">
                <a:solidFill>
                  <a:schemeClr val="bg1"/>
                </a:solidFill>
                <a:latin typeface="Arial" panose="020B0604020202020204" pitchFamily="34" charset="0"/>
                <a:cs typeface="Arial" panose="020B0604020202020204" pitchFamily="34" charset="0"/>
              </a:rPr>
              <a:t>. </a:t>
            </a:r>
            <a:r>
              <a:rPr lang="en-US" sz="1100" b="1" dirty="0">
                <a:solidFill>
                  <a:srgbClr val="FFFF00"/>
                </a:solidFill>
                <a:latin typeface="Arial" panose="020B0604020202020204" pitchFamily="34" charset="0"/>
                <a:cs typeface="Arial" panose="020B0604020202020204" pitchFamily="34" charset="0"/>
              </a:rPr>
              <a:t>Confidence: </a:t>
            </a:r>
            <a:r>
              <a:rPr lang="en-US" sz="1100" b="1" dirty="0" smtClean="0">
                <a:solidFill>
                  <a:srgbClr val="FFFF00"/>
                </a:solidFill>
                <a:latin typeface="Arial" panose="020B0604020202020204" pitchFamily="34" charset="0"/>
                <a:cs typeface="Arial" panose="020B0604020202020204" pitchFamily="34" charset="0"/>
              </a:rPr>
              <a:t>Moderate</a:t>
            </a:r>
            <a:endParaRPr lang="en-US" sz="11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381000" y="1992313"/>
            <a:ext cx="3471232" cy="4492182"/>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12 – 18 October 2021</a:t>
            </a:r>
            <a:endParaRPr lang="en-US" altLang="en-US" b="1" dirty="0">
              <a:solidFill>
                <a:srgbClr val="FFFF00"/>
              </a:solidFill>
            </a:endParaRPr>
          </a:p>
        </p:txBody>
      </p:sp>
      <p:sp>
        <p:nvSpPr>
          <p:cNvPr id="2" name="Rectangle 1"/>
          <p:cNvSpPr/>
          <p:nvPr/>
        </p:nvSpPr>
        <p:spPr>
          <a:xfrm>
            <a:off x="2971800" y="1877388"/>
            <a:ext cx="5838825" cy="4524315"/>
          </a:xfrm>
          <a:prstGeom prst="rect">
            <a:avLst/>
          </a:prstGeom>
        </p:spPr>
        <p:txBody>
          <a:bodyPr wrap="square">
            <a:spAutoFit/>
          </a:bodyPr>
          <a:lstStyle/>
          <a:p>
            <a:pPr marL="800100" indent="-342900" algn="just">
              <a:spcBef>
                <a:spcPts val="0"/>
              </a:spcBef>
              <a:spcAft>
                <a:spcPts val="0"/>
              </a:spcAft>
              <a:buFontTx/>
              <a:buAutoNum type="arabicPeriod"/>
            </a:pPr>
            <a:r>
              <a:rPr lang="en-US" sz="1200" dirty="0" smtClean="0">
                <a:solidFill>
                  <a:srgbClr val="FFFF00"/>
                </a:solidFill>
                <a:latin typeface="Arial" panose="020B0604020202020204" pitchFamily="34" charset="0"/>
                <a:cs typeface="Arial" panose="020B0604020202020204" pitchFamily="34" charset="0"/>
              </a:rPr>
              <a:t>There </a:t>
            </a:r>
            <a:r>
              <a:rPr lang="en-US" sz="1200" dirty="0">
                <a:solidFill>
                  <a:srgbClr val="FFFF00"/>
                </a:solidFill>
                <a:latin typeface="Arial" panose="020B0604020202020204" pitchFamily="34" charset="0"/>
                <a:cs typeface="Arial" panose="020B0604020202020204" pitchFamily="34" charset="0"/>
              </a:rPr>
              <a:t>is an increased chance for above-average rainfall across Sierra Leone and Liberia</a:t>
            </a:r>
            <a:r>
              <a:rPr lang="en-US" sz="1200"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a:t>
            </a:r>
            <a:r>
              <a:rPr lang="en-US" sz="1200"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200"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dirty="0" smtClean="0">
                <a:solidFill>
                  <a:srgbClr val="FFFF00"/>
                </a:solidFill>
                <a:latin typeface="Arial" panose="020B0604020202020204" pitchFamily="34" charset="0"/>
                <a:cs typeface="Arial" panose="020B0604020202020204" pitchFamily="34" charset="0"/>
              </a:rPr>
              <a:t>There </a:t>
            </a:r>
            <a:r>
              <a:rPr lang="en-US" sz="1200" dirty="0">
                <a:solidFill>
                  <a:srgbClr val="FFFF00"/>
                </a:solidFill>
                <a:latin typeface="Arial" panose="020B0604020202020204" pitchFamily="34" charset="0"/>
                <a:cs typeface="Arial" panose="020B0604020202020204" pitchFamily="34" charset="0"/>
              </a:rPr>
              <a:t>is an increased chance for below-average rainfall across eastern Cote d’Ivoire, southern Ghana, southern Togo, southern Benin and southwestern Nigeria</a:t>
            </a:r>
            <a:r>
              <a:rPr lang="en-US" sz="1200" dirty="0">
                <a:solidFill>
                  <a:schemeClr val="bg1"/>
                </a:solidFill>
                <a:latin typeface="Arial" panose="020B0604020202020204" pitchFamily="34" charset="0"/>
                <a:cs typeface="Arial" panose="020B0604020202020204" pitchFamily="34" charset="0"/>
              </a:rPr>
              <a:t>: An area anomalous lower-level divergence and upper-level convergence is expected to suppress rainfall in the </a:t>
            </a:r>
            <a:r>
              <a:rPr lang="en-US" sz="1200"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200"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dirty="0" smtClean="0">
                <a:solidFill>
                  <a:srgbClr val="FFFF00"/>
                </a:solidFill>
                <a:latin typeface="Arial" panose="020B0604020202020204" pitchFamily="34" charset="0"/>
                <a:cs typeface="Arial" panose="020B0604020202020204" pitchFamily="34" charset="0"/>
              </a:rPr>
              <a:t>There </a:t>
            </a:r>
            <a:r>
              <a:rPr lang="en-US" sz="1200" dirty="0">
                <a:solidFill>
                  <a:srgbClr val="FFFF00"/>
                </a:solidFill>
                <a:latin typeface="Arial" panose="020B0604020202020204" pitchFamily="34" charset="0"/>
                <a:cs typeface="Arial" panose="020B0604020202020204" pitchFamily="34" charset="0"/>
              </a:rPr>
              <a:t>is an increased chance for below-average rainfall across eastern Cameroon, northern Congo, CAR, northern DRC and western South Sudan</a:t>
            </a:r>
            <a:r>
              <a:rPr lang="en-US" sz="1200" dirty="0">
                <a:solidFill>
                  <a:schemeClr val="bg1"/>
                </a:solidFill>
                <a:latin typeface="Arial" panose="020B0604020202020204" pitchFamily="34" charset="0"/>
                <a:cs typeface="Arial" panose="020B0604020202020204" pitchFamily="34" charset="0"/>
              </a:rPr>
              <a:t>: The projected phase of the MJO combined with, an area anomalous lower-level divergence and upper-level convergence is expected to suppress rainfall in the </a:t>
            </a:r>
            <a:r>
              <a:rPr lang="en-US" sz="1200"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200"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dirty="0" smtClean="0">
                <a:solidFill>
                  <a:srgbClr val="FFFF00"/>
                </a:solidFill>
                <a:latin typeface="Arial" panose="020B0604020202020204" pitchFamily="34" charset="0"/>
                <a:cs typeface="Arial" panose="020B0604020202020204" pitchFamily="34" charset="0"/>
              </a:rPr>
              <a:t>There </a:t>
            </a:r>
            <a:r>
              <a:rPr lang="en-US" sz="1200" dirty="0">
                <a:solidFill>
                  <a:srgbClr val="FFFF00"/>
                </a:solidFill>
                <a:latin typeface="Arial" panose="020B0604020202020204" pitchFamily="34" charset="0"/>
                <a:cs typeface="Arial" panose="020B0604020202020204" pitchFamily="34" charset="0"/>
              </a:rPr>
              <a:t>is an increased chance for above-average rainfall across southwestern Ethiopia and parts of eastern South Sudan</a:t>
            </a:r>
            <a:r>
              <a:rPr lang="en-US" sz="1200"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r>
              <a:rPr lang="en-US" sz="1200" dirty="0" smtClean="0">
                <a:solidFill>
                  <a:schemeClr val="bg1"/>
                </a:solidFill>
                <a:latin typeface="Arial" panose="020B0604020202020204" pitchFamily="34" charset="0"/>
                <a:cs typeface="Arial" panose="020B0604020202020204" pitchFamily="34" charset="0"/>
              </a:rPr>
              <a:t>.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228600" y="2069985"/>
            <a:ext cx="3111012" cy="4026015"/>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53340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southern Mauritania, much of Senegal, </a:t>
            </a:r>
            <a:r>
              <a:rPr lang="en-US" altLang="en-US" sz="1200" b="1" dirty="0">
                <a:solidFill>
                  <a:schemeClr val="bg1"/>
                </a:solidFill>
                <a:latin typeface="Arial" panose="020B0604020202020204" pitchFamily="34" charset="0"/>
                <a:cs typeface="Arial" panose="020B0604020202020204" pitchFamily="34" charset="0"/>
              </a:rPr>
              <a:t>portions of Mali, southwestern Burkina Faso, </a:t>
            </a:r>
            <a:r>
              <a:rPr lang="en-US" altLang="en-US" sz="1200" b="1" dirty="0" smtClean="0">
                <a:solidFill>
                  <a:schemeClr val="bg1"/>
                </a:solidFill>
                <a:latin typeface="Arial" panose="020B0604020202020204" pitchFamily="34" charset="0"/>
                <a:cs typeface="Arial" panose="020B0604020202020204" pitchFamily="34" charset="0"/>
              </a:rPr>
              <a:t>southern Niger, Guinea-Bissau, Guinea, Sierra Leone, Liberia, Côte d’Ivoire, much of Ghana, southern Togo, southern Benin, and southern Nigeria observed above-average rainfall. Central and eastern Nigeria continued to experience large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in eastern Chad, </a:t>
            </a:r>
            <a:r>
              <a:rPr lang="en-US" altLang="en-US" sz="1200" b="1" dirty="0" smtClean="0">
                <a:solidFill>
                  <a:schemeClr val="bg1"/>
                </a:solidFill>
                <a:latin typeface="Arial" panose="020B0604020202020204" pitchFamily="34" charset="0"/>
                <a:cs typeface="Arial" panose="020B0604020202020204" pitchFamily="34" charset="0"/>
              </a:rPr>
              <a:t>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Congo</a:t>
            </a:r>
            <a:r>
              <a:rPr lang="en-US" altLang="en-US" sz="1200" b="1" dirty="0">
                <a:solidFill>
                  <a:schemeClr val="bg1"/>
                </a:solidFill>
                <a:latin typeface="Arial" panose="020B0604020202020204" pitchFamily="34" charset="0"/>
                <a:cs typeface="Arial" panose="020B0604020202020204" pitchFamily="34" charset="0"/>
              </a:rPr>
              <a:t>, and parts DRC. Moisture deficits occurred in Cameroon, </a:t>
            </a:r>
            <a:r>
              <a:rPr lang="en-US" altLang="en-US" sz="1200" b="1" dirty="0" smtClean="0">
                <a:solidFill>
                  <a:schemeClr val="bg1"/>
                </a:solidFill>
                <a:latin typeface="Arial" panose="020B0604020202020204" pitchFamily="34" charset="0"/>
                <a:cs typeface="Arial" panose="020B0604020202020204" pitchFamily="34" charset="0"/>
              </a:rPr>
              <a:t>Equatorial Guinea, northern Gabon, southwestern </a:t>
            </a:r>
            <a:r>
              <a:rPr lang="en-US" altLang="en-US" sz="1200" b="1" dirty="0">
                <a:solidFill>
                  <a:schemeClr val="bg1"/>
                </a:solidFill>
                <a:latin typeface="Arial" panose="020B0604020202020204" pitchFamily="34" charset="0"/>
                <a:cs typeface="Arial" panose="020B0604020202020204" pitchFamily="34" charset="0"/>
              </a:rPr>
              <a:t>Chad, </a:t>
            </a:r>
            <a:r>
              <a:rPr lang="en-US" altLang="en-US" sz="1200" b="1" dirty="0" smtClean="0">
                <a:solidFill>
                  <a:schemeClr val="bg1"/>
                </a:solidFill>
                <a:latin typeface="Arial" panose="020B0604020202020204" pitchFamily="34" charset="0"/>
                <a:cs typeface="Arial" panose="020B0604020202020204" pitchFamily="34" charset="0"/>
              </a:rPr>
              <a:t>and </a:t>
            </a:r>
            <a:r>
              <a:rPr lang="en-US" altLang="en-US" sz="1200" b="1" dirty="0">
                <a:solidFill>
                  <a:schemeClr val="bg1"/>
                </a:solidFill>
                <a:latin typeface="Arial" panose="020B0604020202020204" pitchFamily="34" charset="0"/>
                <a:cs typeface="Arial" panose="020B0604020202020204" pitchFamily="34" charset="0"/>
              </a:rPr>
              <a:t>portions of DRC. </a:t>
            </a:r>
            <a:r>
              <a:rPr lang="en-US" altLang="en-US" sz="1200" b="1" dirty="0" smtClean="0">
                <a:solidFill>
                  <a:schemeClr val="bg1"/>
                </a:solidFill>
                <a:latin typeface="Arial" panose="020B0604020202020204" pitchFamily="34" charset="0"/>
                <a:cs typeface="Arial" panose="020B0604020202020204" pitchFamily="34" charset="0"/>
              </a:rPr>
              <a:t>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Sudan, South Sudan, Eritrea, and Ethiopia. The eastern part of South Africa and the eastern coastline of Madagascar experienced above-average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precipitation was above-average across Senegal, Mali, Burkina, and from Guinea to western Nigeria. Many parts of Nigeria experienced below-average rainfall. In Central Africa, western DRC experienced moisture surpluses of over 100 mm, while northern CAR and western Cameroon observed moisture deficits of 25-50 mm. In East Africa, local areas in eastern South Sudan, Uganda, western Kenya, and western Ethiopia received above-average rainfall. Southern Sudan and much of South Sudan experienced light negative precipitation anomalies. Moderate rainfall fell across eastern South Africa.</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Sierra Leone, Liberia, western Ethiopia and parts of eastern South Sudan. Conversely, there is an increased chance for below-average rainfall across Eastern Cote d’Ivoire, southern Ghana, Togo, southern Benin, southwestern Nigeria, CAR, northern DRC, Eastern South Africa, Lesotho and </a:t>
            </a:r>
            <a:r>
              <a:rPr lang="en-US" sz="1200" b="1" dirty="0" err="1">
                <a:solidFill>
                  <a:schemeClr val="bg1"/>
                </a:solidFill>
                <a:latin typeface="Arial" panose="020B0604020202020204" pitchFamily="34" charset="0"/>
                <a:cs typeface="Arial" panose="020B0604020202020204" pitchFamily="34" charset="0"/>
              </a:rPr>
              <a:t>Eswatini</a:t>
            </a:r>
            <a:r>
              <a:rPr lang="en-US" sz="1200" b="1" dirty="0">
                <a:solidFill>
                  <a:schemeClr val="bg1"/>
                </a:solidFill>
                <a:latin typeface="Arial" panose="020B0604020202020204" pitchFamily="34" charset="0"/>
                <a:cs typeface="Arial" panose="020B0604020202020204" pitchFamily="34" charset="0"/>
              </a:rPr>
              <a:t>.</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Sierra Leone, Liberia, southwestern Ethiopia and parts of eastern South Sudan. In contrast, there is an increased chance for below-average rainfall across eastern Cote d’Ivoire, southern Ghana, southern Togo, southern Benin, southwestern Nigeria, eastern Cameroon, northern Congo, CAR, northern DRC and western South Sudan.</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133600"/>
            <a:ext cx="83058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latin typeface="Arial" panose="020B0604020202020204" pitchFamily="34" charset="0"/>
                <a:cs typeface="Arial" panose="020B0604020202020204" pitchFamily="34" charset="0"/>
              </a:rPr>
              <a:t>During the past 7 </a:t>
            </a:r>
            <a:r>
              <a:rPr lang="en-US" altLang="en-US" sz="1400" b="1" dirty="0" smtClean="0">
                <a:solidFill>
                  <a:schemeClr val="bg1"/>
                </a:solidFill>
                <a:latin typeface="Arial" panose="020B0604020202020204" pitchFamily="34" charset="0"/>
                <a:cs typeface="Arial" panose="020B0604020202020204" pitchFamily="34" charset="0"/>
              </a:rPr>
              <a:t>days, in West Africa, local areas in western Guinea, Sierra Leone, southeastern Côte d’Ivoire, southern Ghana, southern Burkina Faso, and northwestern and central Nigeria registered rainfall totals of over 100 mm (more than 50 mm above the mean). In Central Africa, precipitation was above-average across southeastern Cameroon, Congo, and DRC. In particular, pocket areas in western DRC received precipitation totals of over 150 mm (more than 100 mm above the mean). The eastern part of South Africa observed positive precipitation totals of over 25 mm.</a:t>
            </a: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400" b="1" dirty="0">
                <a:solidFill>
                  <a:schemeClr val="bg1"/>
                </a:solidFill>
              </a:rPr>
              <a:t>Sierra </a:t>
            </a:r>
            <a:r>
              <a:rPr lang="en-US" sz="1400" b="1" dirty="0" smtClean="0">
                <a:solidFill>
                  <a:schemeClr val="bg1"/>
                </a:solidFill>
              </a:rPr>
              <a:t>Leone, Liberia, </a:t>
            </a:r>
            <a:r>
              <a:rPr lang="en-US" sz="1400" b="1" dirty="0">
                <a:solidFill>
                  <a:schemeClr val="bg1"/>
                </a:solidFill>
              </a:rPr>
              <a:t>western Ethiopia and parts of eastern South Sudan</a:t>
            </a:r>
            <a:r>
              <a:rPr lang="en-US" sz="1400" b="1" dirty="0" smtClean="0">
                <a:solidFill>
                  <a:schemeClr val="bg1"/>
                </a:solidFill>
                <a:latin typeface="Arial" panose="020B0604020202020204" pitchFamily="34" charset="0"/>
                <a:cs typeface="Arial" panose="020B0604020202020204" pitchFamily="34" charset="0"/>
              </a:rPr>
              <a:t>. Conversely,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Eastern Cote d’Ivoire, southern Ghana, Togo, southern </a:t>
            </a:r>
            <a:r>
              <a:rPr lang="en-US" sz="1400" b="1" dirty="0" smtClean="0">
                <a:solidFill>
                  <a:schemeClr val="bg1"/>
                </a:solidFill>
              </a:rPr>
              <a:t>Benin, southwestern Nigeria, CAR, northern DRC, </a:t>
            </a:r>
            <a:r>
              <a:rPr lang="en-US" sz="1400" b="1" dirty="0">
                <a:solidFill>
                  <a:schemeClr val="bg1"/>
                </a:solidFill>
              </a:rPr>
              <a:t>Eastern South Africa, Lesotho and </a:t>
            </a:r>
            <a:r>
              <a:rPr lang="en-US" sz="1400" b="1" dirty="0" err="1">
                <a:solidFill>
                  <a:schemeClr val="bg1"/>
                </a:solidFill>
              </a:rPr>
              <a:t>Eswatini</a:t>
            </a:r>
            <a:r>
              <a:rPr lang="en-US" sz="1400" b="1" dirty="0" smtClean="0">
                <a:solidFill>
                  <a:schemeClr val="bg1"/>
                </a:solidFill>
                <a:latin typeface="Arial" panose="020B0604020202020204" pitchFamily="34" charset="0"/>
                <a:cs typeface="Arial" panose="020B0604020202020204" pitchFamily="34" charset="0"/>
              </a:rPr>
              <a:t>.</a:t>
            </a: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Sierra </a:t>
            </a:r>
            <a:r>
              <a:rPr lang="en-US" sz="1400" b="1" dirty="0" smtClean="0">
                <a:solidFill>
                  <a:schemeClr val="bg1"/>
                </a:solidFill>
              </a:rPr>
              <a:t>Leone, Liberia, </a:t>
            </a:r>
            <a:r>
              <a:rPr lang="en-US" sz="1400" b="1" dirty="0">
                <a:solidFill>
                  <a:schemeClr val="bg1"/>
                </a:solidFill>
              </a:rPr>
              <a:t>southwestern Ethiopia and parts of eastern South Sudan</a:t>
            </a:r>
            <a:r>
              <a:rPr lang="en-US" sz="1400" b="1" dirty="0" smtClean="0">
                <a:solidFill>
                  <a:schemeClr val="bg1"/>
                </a:solidFill>
                <a:latin typeface="Arial" panose="020B0604020202020204" pitchFamily="34" charset="0"/>
                <a:cs typeface="Arial" panose="020B0604020202020204" pitchFamily="34" charset="0"/>
              </a:rPr>
              <a:t>. In 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eastern Cote d’Ivoire, southern Ghana, southern Togo, southern </a:t>
            </a:r>
            <a:r>
              <a:rPr lang="en-US" sz="1400" b="1" dirty="0" smtClean="0">
                <a:solidFill>
                  <a:schemeClr val="bg1"/>
                </a:solidFill>
              </a:rPr>
              <a:t>Benin, </a:t>
            </a:r>
            <a:r>
              <a:rPr lang="en-US" sz="1400" b="1" dirty="0">
                <a:solidFill>
                  <a:schemeClr val="bg1"/>
                </a:solidFill>
              </a:rPr>
              <a:t>southwestern </a:t>
            </a:r>
            <a:r>
              <a:rPr lang="en-US" sz="1400" b="1" dirty="0" smtClean="0">
                <a:solidFill>
                  <a:schemeClr val="bg1"/>
                </a:solidFill>
              </a:rPr>
              <a:t>Nigeria, </a:t>
            </a:r>
            <a:r>
              <a:rPr lang="en-US" sz="1400" b="1" dirty="0">
                <a:solidFill>
                  <a:schemeClr val="bg1"/>
                </a:solidFill>
              </a:rPr>
              <a:t>eastern Cameroon, northern Congo, CAR, northern DRC and western South Sudan</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52400" y="4210335"/>
            <a:ext cx="8915400" cy="2563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rainfall totals exceeded 1000 mm across Guinea, Sierra Leone, and coastline of Nigeria (moisture surpluses of over 500 mm). Precipitation was in excess of 200 mm across southern Senegal, southwestern Mali, Liberia, southwestern Burkina Faso, portions of Côte d’Ivoire, southwestern Ghana, and southern Nigeria. Conversely, local areas in northern Burkina Faso and central and eastern Nigeria experienced </a:t>
            </a:r>
            <a:r>
              <a:rPr lang="en-US" altLang="en-US" sz="1100" b="1" dirty="0">
                <a:solidFill>
                  <a:schemeClr val="bg1"/>
                </a:solidFill>
              </a:rPr>
              <a:t>moisture deficits of over 100 mm.</a:t>
            </a:r>
          </a:p>
          <a:p>
            <a:pPr algn="just" eaLnBrk="1" hangingPunct="1">
              <a:lnSpc>
                <a:spcPct val="90000"/>
              </a:lnSpc>
              <a:spcBef>
                <a:spcPct val="50000"/>
              </a:spcBef>
            </a:pPr>
            <a:r>
              <a:rPr lang="en-US" altLang="en-US" sz="1100" b="1" dirty="0">
                <a:solidFill>
                  <a:schemeClr val="bg1"/>
                </a:solidFill>
              </a:rPr>
              <a:t>In Central Africa, positive precipitation anomalies of 100-200 mm were found over </a:t>
            </a:r>
            <a:r>
              <a:rPr lang="en-US" altLang="en-US" sz="1100" b="1" dirty="0" smtClean="0">
                <a:solidFill>
                  <a:schemeClr val="bg1"/>
                </a:solidFill>
              </a:rPr>
              <a:t>the western border of Chad and Cameroon, eastern </a:t>
            </a:r>
            <a:r>
              <a:rPr lang="en-US" altLang="en-US" sz="1100" b="1" dirty="0">
                <a:solidFill>
                  <a:schemeClr val="bg1"/>
                </a:solidFill>
              </a:rPr>
              <a:t>Chad, </a:t>
            </a:r>
            <a:r>
              <a:rPr lang="en-US" altLang="en-US" sz="1100" b="1" dirty="0" smtClean="0">
                <a:solidFill>
                  <a:schemeClr val="bg1"/>
                </a:solidFill>
              </a:rPr>
              <a:t>portions of CAR</a:t>
            </a:r>
            <a:r>
              <a:rPr lang="en-US" altLang="en-US" sz="1100" b="1" dirty="0">
                <a:solidFill>
                  <a:schemeClr val="bg1"/>
                </a:solidFill>
              </a:rPr>
              <a:t>, </a:t>
            </a:r>
            <a:r>
              <a:rPr lang="en-US" altLang="en-US" sz="1100" b="1" dirty="0" smtClean="0">
                <a:solidFill>
                  <a:schemeClr val="bg1"/>
                </a:solidFill>
              </a:rPr>
              <a:t>Congo</a:t>
            </a:r>
            <a:r>
              <a:rPr lang="en-US" altLang="en-US" sz="1100" b="1" dirty="0">
                <a:solidFill>
                  <a:schemeClr val="bg1"/>
                </a:solidFill>
              </a:rPr>
              <a:t>, and local areas in </a:t>
            </a:r>
            <a:r>
              <a:rPr lang="en-US" altLang="en-US" sz="1100" b="1" dirty="0" smtClean="0">
                <a:solidFill>
                  <a:schemeClr val="bg1"/>
                </a:solidFill>
              </a:rPr>
              <a:t>western </a:t>
            </a:r>
            <a:r>
              <a:rPr lang="en-US" altLang="en-US" sz="1100" b="1" dirty="0">
                <a:solidFill>
                  <a:schemeClr val="bg1"/>
                </a:solidFill>
              </a:rPr>
              <a:t>DRC. Large negative precipitation anomalies of over 100 mm </a:t>
            </a:r>
            <a:r>
              <a:rPr lang="en-US" altLang="en-US" sz="1100" b="1" dirty="0" smtClean="0">
                <a:solidFill>
                  <a:schemeClr val="bg1"/>
                </a:solidFill>
              </a:rPr>
              <a:t>were observed </a:t>
            </a:r>
            <a:r>
              <a:rPr lang="en-US" altLang="en-US" sz="1100" b="1" dirty="0">
                <a:solidFill>
                  <a:schemeClr val="bg1"/>
                </a:solidFill>
              </a:rPr>
              <a:t>in </a:t>
            </a:r>
            <a:r>
              <a:rPr lang="en-US" altLang="en-US" sz="1100" b="1" dirty="0" smtClean="0">
                <a:solidFill>
                  <a:schemeClr val="bg1"/>
                </a:solidFill>
              </a:rPr>
              <a:t>Cameroon</a:t>
            </a:r>
            <a:r>
              <a:rPr lang="en-US" altLang="en-US" sz="1100" b="1" dirty="0">
                <a:solidFill>
                  <a:schemeClr val="bg1"/>
                </a:solidFill>
              </a:rPr>
              <a:t>, southwestern Chad, and local areas in northwestern </a:t>
            </a:r>
            <a:r>
              <a:rPr lang="en-US" altLang="en-US" sz="1100" b="1" dirty="0" smtClean="0">
                <a:solidFill>
                  <a:schemeClr val="bg1"/>
                </a:solidFill>
              </a:rPr>
              <a:t>CAR. In particular, southwestern Cameroon experienced moisture deficits of 300-500 mm.</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1000 mm (more than 500 mm above the mean</a:t>
            </a:r>
            <a:r>
              <a:rPr lang="en-US" altLang="en-US" sz="1100" b="1" dirty="0" smtClean="0">
                <a:solidFill>
                  <a:schemeClr val="bg1"/>
                </a:solidFill>
              </a:rPr>
              <a:t>). Precipitation was in excess of 200 mm in western and eastern Sudan, western Eritrea, and northern Ethiopia. Uganda </a:t>
            </a:r>
            <a:r>
              <a:rPr lang="en-US" altLang="en-US" sz="1100" b="1" dirty="0">
                <a:solidFill>
                  <a:schemeClr val="bg1"/>
                </a:solidFill>
              </a:rPr>
              <a:t>continued to experience sustained negative </a:t>
            </a:r>
            <a:r>
              <a:rPr lang="en-US" altLang="en-US" sz="1100" b="1" dirty="0" smtClean="0">
                <a:solidFill>
                  <a:schemeClr val="bg1"/>
                </a:solidFill>
              </a:rPr>
              <a:t>precipitation </a:t>
            </a:r>
            <a:r>
              <a:rPr lang="en-US" altLang="en-US" sz="1100" b="1" dirty="0">
                <a:solidFill>
                  <a:schemeClr val="bg1"/>
                </a:solidFill>
              </a:rPr>
              <a:t>anomalies of over 50 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central part of Mozambique and the eastern coast of Madagascar registered rainfall amounts of over 200 mm (moisture surpluses of over 100 mm). Light moisture deficits of 10-50 mm were present across much of western South Africa, and portions of Madagascar.</a:t>
            </a:r>
          </a:p>
        </p:txBody>
      </p:sp>
      <p:pic>
        <p:nvPicPr>
          <p:cNvPr id="2" name="Image 1"/>
          <p:cNvPicPr>
            <a:picLocks noChangeAspect="1"/>
          </p:cNvPicPr>
          <p:nvPr/>
        </p:nvPicPr>
        <p:blipFill>
          <a:blip r:embed="rId3"/>
          <a:stretch>
            <a:fillRect/>
          </a:stretch>
        </p:blipFill>
        <p:spPr>
          <a:xfrm>
            <a:off x="1371600" y="914400"/>
            <a:ext cx="3200400" cy="3200400"/>
          </a:xfrm>
          <a:prstGeom prst="rect">
            <a:avLst/>
          </a:prstGeom>
        </p:spPr>
      </p:pic>
      <p:pic>
        <p:nvPicPr>
          <p:cNvPr id="3" name="Image 2"/>
          <p:cNvPicPr>
            <a:picLocks noChangeAspect="1"/>
          </p:cNvPicPr>
          <p:nvPr/>
        </p:nvPicPr>
        <p:blipFill>
          <a:blip r:embed="rId4"/>
          <a:stretch>
            <a:fillRect/>
          </a:stretch>
        </p:blipFill>
        <p:spPr>
          <a:xfrm>
            <a:off x="4724400" y="914400"/>
            <a:ext cx="3200400" cy="320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90500" y="4209980"/>
            <a:ext cx="8763000" cy="256557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above-average rainfall was observed across much of Senegal, Guinea-Bissau, Guinea, Sierra Leone, portions of Mali, southwestern Burkina Faso, Côte d’Ivoire, much of Ghana, southern Togo, southern Benin, and western and southeastern Nigeria (more than 50 mm above the mean). Southeastern Burkina Faso, northeastern Ghana, northern Togo, northern Benin, and much of Nigeria, experienced below-average rainfall (more than 50 mm below the mean). Northeastern Ghana, and eastern Nigeria observed negative precipitation anomalies of over 100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above-average across Chad, CAR, eastern Cameroon, Congo, and many parts of DRC (more than 50 mm above the mean). Southwestern Chad, much of Cameroon, Equatorial Guinea, northern Gabon, and portions of DRC received below-average rainfall (more than 25 mm below the mean). In particular, western Cameroon observed negative precipitation anomalies of 100-200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the rainfall amounts reached 300-500 mm in western Eritrea and northwestern Ethiopia (more than 200 mm above the mean). Precipitation was above-average across much of the East African region, except over central Uganda and western South Sudan (light moisture deficits of 10-25 mm).</a:t>
            </a:r>
          </a:p>
          <a:p>
            <a:pPr algn="just" eaLnBrk="1" hangingPunct="1">
              <a:lnSpc>
                <a:spcPct val="90000"/>
              </a:lnSpc>
              <a:spcBef>
                <a:spcPct val="50000"/>
              </a:spcBef>
            </a:pPr>
            <a:r>
              <a:rPr lang="en-US" altLang="en-US" sz="1140" b="1" dirty="0" smtClean="0">
                <a:solidFill>
                  <a:schemeClr val="bg1"/>
                </a:solidFill>
              </a:rPr>
              <a:t>In Southern Africa, the eastern part of South Africa and eastern coastline of Madagascar observed above-average rainfall (more than 25 mm above the mean).</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95400" y="838200"/>
            <a:ext cx="3276600" cy="3276600"/>
          </a:xfrm>
          <a:prstGeom prst="rect">
            <a:avLst/>
          </a:prstGeom>
        </p:spPr>
      </p:pic>
      <p:pic>
        <p:nvPicPr>
          <p:cNvPr id="3" name="Image 2"/>
          <p:cNvPicPr>
            <a:picLocks noChangeAspect="1"/>
          </p:cNvPicPr>
          <p:nvPr/>
        </p:nvPicPr>
        <p:blipFill>
          <a:blip r:embed="rId4"/>
          <a:stretch>
            <a:fillRect/>
          </a:stretch>
        </p:blipFill>
        <p:spPr>
          <a:xfrm>
            <a:off x="4953000" y="838200"/>
            <a:ext cx="3276600" cy="327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495800"/>
            <a:ext cx="8842375" cy="186512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precipitation was above-average across much of Senegal, Guinea, Sierra Leone, Liberia, southern Mali, Burkina Faso, northwestern Nigeria, and from Côte d’Ivoire to Benin. Eastern Nigeria observed negative precipitation anomalies of 25-50 mm.</a:t>
            </a:r>
          </a:p>
          <a:p>
            <a:pPr algn="just" eaLnBrk="1" hangingPunct="1">
              <a:lnSpc>
                <a:spcPct val="90000"/>
              </a:lnSpc>
              <a:spcBef>
                <a:spcPct val="50000"/>
              </a:spcBef>
            </a:pPr>
            <a:r>
              <a:rPr lang="en-US" altLang="en-US" sz="1200" b="1" dirty="0" smtClean="0">
                <a:solidFill>
                  <a:schemeClr val="bg1"/>
                </a:solidFill>
              </a:rPr>
              <a:t>In Central Africa, southeastern Cameroon, Congo, and DRC experienced above-average rainfall. Conversely, southern Chad, northern and western Cameroon, Gabon, and much of CAR experienced below-average rainfall.</a:t>
            </a:r>
          </a:p>
          <a:p>
            <a:pPr algn="just" eaLnBrk="1" hangingPunct="1">
              <a:lnSpc>
                <a:spcPct val="90000"/>
              </a:lnSpc>
              <a:spcBef>
                <a:spcPct val="50000"/>
              </a:spcBef>
            </a:pPr>
            <a:r>
              <a:rPr lang="en-US" altLang="en-US" sz="1200" b="1" dirty="0" smtClean="0">
                <a:solidFill>
                  <a:schemeClr val="bg1"/>
                </a:solidFill>
              </a:rPr>
              <a:t>East Africa, light moisture surpluses of 10-50 mm were observed across northeastern South Sudan, western Ethiopia, eastern Uganda, and western Kenya. Moisture deficits of 10-25 mm were found across southern Sudan and portions of South Sudan.</a:t>
            </a:r>
          </a:p>
          <a:p>
            <a:pPr algn="just" eaLnBrk="1" hangingPunct="1">
              <a:lnSpc>
                <a:spcPct val="90000"/>
              </a:lnSpc>
              <a:spcBef>
                <a:spcPct val="50000"/>
              </a:spcBef>
            </a:pPr>
            <a:r>
              <a:rPr lang="en-US" altLang="en-US" sz="1200" b="1" dirty="0" smtClean="0">
                <a:solidFill>
                  <a:schemeClr val="bg1"/>
                </a:solidFill>
              </a:rPr>
              <a:t>The eastern part of South Africa registered rainfall totals of over 25 mm (more than 25 mm above the mean).</a:t>
            </a:r>
            <a:endParaRPr lang="en-US" altLang="en-US" sz="1200" b="1" dirty="0">
              <a:solidFill>
                <a:schemeClr val="bg1"/>
              </a:solidFill>
            </a:endParaRPr>
          </a:p>
        </p:txBody>
      </p:sp>
      <p:pic>
        <p:nvPicPr>
          <p:cNvPr id="4" name="Image 3"/>
          <p:cNvPicPr>
            <a:picLocks noChangeAspect="1"/>
          </p:cNvPicPr>
          <p:nvPr/>
        </p:nvPicPr>
        <p:blipFill>
          <a:blip r:embed="rId3"/>
          <a:stretch>
            <a:fillRect/>
          </a:stretch>
        </p:blipFill>
        <p:spPr>
          <a:xfrm>
            <a:off x="1360461" y="831613"/>
            <a:ext cx="3421063" cy="3421063"/>
          </a:xfrm>
          <a:prstGeom prst="rect">
            <a:avLst/>
          </a:prstGeom>
        </p:spPr>
      </p:pic>
      <p:pic>
        <p:nvPicPr>
          <p:cNvPr id="5" name="Image 4"/>
          <p:cNvPicPr>
            <a:picLocks noChangeAspect="1"/>
          </p:cNvPicPr>
          <p:nvPr/>
        </p:nvPicPr>
        <p:blipFill>
          <a:blip r:embed="rId4"/>
          <a:stretch>
            <a:fillRect/>
          </a:stretch>
        </p:blipFill>
        <p:spPr>
          <a:xfrm>
            <a:off x="4947091" y="831612"/>
            <a:ext cx="3421063" cy="3421063"/>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81000" y="5715000"/>
            <a:ext cx="8171688" cy="6740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features an anomalous cyclonic circulation over the Gulf of Guinea region and DRC. This may have contributed to enhanced rainfall in those areas.</a:t>
            </a:r>
          </a:p>
        </p:txBody>
      </p:sp>
      <p:pic>
        <p:nvPicPr>
          <p:cNvPr id="2" name="Image 1"/>
          <p:cNvPicPr>
            <a:picLocks noChangeAspect="1"/>
          </p:cNvPicPr>
          <p:nvPr/>
        </p:nvPicPr>
        <p:blipFill>
          <a:blip r:embed="rId3"/>
          <a:stretch>
            <a:fillRect/>
          </a:stretch>
        </p:blipFill>
        <p:spPr>
          <a:xfrm>
            <a:off x="656844" y="1430310"/>
            <a:ext cx="3838956" cy="3838956"/>
          </a:xfrm>
          <a:prstGeom prst="rect">
            <a:avLst/>
          </a:prstGeom>
        </p:spPr>
      </p:pic>
      <p:pic>
        <p:nvPicPr>
          <p:cNvPr id="4" name="Image 3"/>
          <p:cNvPicPr>
            <a:picLocks noChangeAspect="1"/>
          </p:cNvPicPr>
          <p:nvPr/>
        </p:nvPicPr>
        <p:blipFill>
          <a:blip r:embed="rId4"/>
          <a:stretch>
            <a:fillRect/>
          </a:stretch>
        </p:blipFill>
        <p:spPr>
          <a:xfrm>
            <a:off x="4724400" y="1430310"/>
            <a:ext cx="3838956" cy="3838956"/>
          </a:xfrm>
          <a:prstGeom prst="rect">
            <a:avLst/>
          </a:prstGeom>
        </p:spPr>
      </p:pic>
      <p:sp>
        <p:nvSpPr>
          <p:cNvPr id="3" name="Oval 2"/>
          <p:cNvSpPr/>
          <p:nvPr/>
        </p:nvSpPr>
        <p:spPr bwMode="auto">
          <a:xfrm>
            <a:off x="5105400" y="2743200"/>
            <a:ext cx="1295400" cy="87941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7" name="Oval 2"/>
          <p:cNvSpPr/>
          <p:nvPr/>
        </p:nvSpPr>
        <p:spPr bwMode="auto">
          <a:xfrm>
            <a:off x="6374055" y="3052015"/>
            <a:ext cx="1049311" cy="45318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04800" y="3523060"/>
            <a:ext cx="3208564" cy="2495550"/>
          </a:xfrm>
          <a:prstGeom prst="rect">
            <a:avLst/>
          </a:prstGeom>
        </p:spPr>
      </p:pic>
      <p:pic>
        <p:nvPicPr>
          <p:cNvPr id="3" name="Image 2"/>
          <p:cNvPicPr>
            <a:picLocks noChangeAspect="1"/>
          </p:cNvPicPr>
          <p:nvPr/>
        </p:nvPicPr>
        <p:blipFill>
          <a:blip r:embed="rId5"/>
          <a:stretch>
            <a:fillRect/>
          </a:stretch>
        </p:blipFill>
        <p:spPr>
          <a:xfrm>
            <a:off x="5181600" y="3523060"/>
            <a:ext cx="3240374" cy="2520291"/>
          </a:xfrm>
          <a:prstGeom prst="rect">
            <a:avLst/>
          </a:prstGeom>
        </p:spPr>
      </p:pic>
      <p:pic>
        <p:nvPicPr>
          <p:cNvPr id="4" name="Image 3"/>
          <p:cNvPicPr>
            <a:picLocks noChangeAspect="1"/>
          </p:cNvPicPr>
          <p:nvPr/>
        </p:nvPicPr>
        <p:blipFill>
          <a:blip r:embed="rId6"/>
          <a:stretch>
            <a:fillRect/>
          </a:stretch>
        </p:blipFill>
        <p:spPr>
          <a:xfrm>
            <a:off x="5201849" y="738639"/>
            <a:ext cx="3220125" cy="2504542"/>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985394" y="1524000"/>
            <a:ext cx="365119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12 – 18 October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200607" y="5029200"/>
            <a:ext cx="8462212" cy="136345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 and week-2 (right),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Guinea, Sierra Leone, Liberia, portions of Côte d’Ivoire, southern Nigeria, southern Cameroon, Equatorial Guinea, Gabon, Congo, portions of CAR and DRC and western Ethiopia.</a:t>
            </a:r>
          </a:p>
          <a:p>
            <a:pPr algn="just" eaLnBrk="1" hangingPunct="1">
              <a:lnSpc>
                <a:spcPct val="90000"/>
              </a:lnSpc>
              <a:spcBef>
                <a:spcPct val="50000"/>
              </a:spcBef>
            </a:pPr>
            <a:r>
              <a:rPr lang="en-US" altLang="en-US" sz="1400" b="1" dirty="0" smtClean="0">
                <a:solidFill>
                  <a:schemeClr val="bg1"/>
                </a:solidFill>
              </a:rPr>
              <a:t>In addition, week-1 forecast depicts an increased chance for weekly rainfall to exceed 50 mm across local areas in southern Ghana and southern Togo.</a:t>
            </a:r>
            <a:endParaRPr lang="en-US" altLang="en-US" sz="1400" b="1" dirty="0">
              <a:solidFill>
                <a:schemeClr val="bg1"/>
              </a:solidFill>
            </a:endParaRPr>
          </a:p>
        </p:txBody>
      </p:sp>
      <p:sp>
        <p:nvSpPr>
          <p:cNvPr id="9" name="TextBox 10"/>
          <p:cNvSpPr txBox="1">
            <a:spLocks noChangeArrowheads="1"/>
          </p:cNvSpPr>
          <p:nvPr/>
        </p:nvSpPr>
        <p:spPr bwMode="auto">
          <a:xfrm>
            <a:off x="581255" y="1524000"/>
            <a:ext cx="353737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5 – 11 October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410346" y="2032334"/>
            <a:ext cx="3708288" cy="2781216"/>
          </a:xfrm>
          <a:prstGeom prst="rect">
            <a:avLst/>
          </a:prstGeom>
        </p:spPr>
      </p:pic>
      <p:pic>
        <p:nvPicPr>
          <p:cNvPr id="3" name="Image 2"/>
          <p:cNvPicPr>
            <a:picLocks noChangeAspect="1"/>
          </p:cNvPicPr>
          <p:nvPr/>
        </p:nvPicPr>
        <p:blipFill>
          <a:blip r:embed="rId4"/>
          <a:stretch>
            <a:fillRect/>
          </a:stretch>
        </p:blipFill>
        <p:spPr>
          <a:xfrm>
            <a:off x="4902313" y="2032334"/>
            <a:ext cx="3708287" cy="27812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199069</TotalTime>
  <Words>1938</Words>
  <Application>Microsoft Office PowerPoint</Application>
  <PresentationFormat>Affichage à l'écran (4:3)</PresentationFormat>
  <Paragraphs>84</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9954</cp:revision>
  <cp:lastPrinted>2018-07-09T15:13:07Z</cp:lastPrinted>
  <dcterms:created xsi:type="dcterms:W3CDTF">2001-08-31T10:39:36Z</dcterms:created>
  <dcterms:modified xsi:type="dcterms:W3CDTF">2021-10-04T16:39:40Z</dcterms:modified>
</cp:coreProperties>
</file>