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800000"/>
    <a:srgbClr val="CCFFCC"/>
    <a:srgbClr val="FFFF99"/>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2066" autoAdjust="0"/>
  </p:normalViewPr>
  <p:slideViewPr>
    <p:cSldViewPr>
      <p:cViewPr>
        <p:scale>
          <a:sx n="70" d="100"/>
          <a:sy n="70" d="100"/>
        </p:scale>
        <p:origin x="15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18-Oct-21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78"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18 October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457200" y="1542797"/>
            <a:ext cx="31830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19 – 25 October </a:t>
            </a:r>
            <a:r>
              <a:rPr lang="en-US" altLang="en-US" b="1" dirty="0">
                <a:solidFill>
                  <a:srgbClr val="FFFF00"/>
                </a:solidFill>
              </a:rPr>
              <a:t>2021</a:t>
            </a:r>
          </a:p>
        </p:txBody>
      </p:sp>
      <p:sp>
        <p:nvSpPr>
          <p:cNvPr id="5" name="Rectangle 4"/>
          <p:cNvSpPr/>
          <p:nvPr/>
        </p:nvSpPr>
        <p:spPr>
          <a:xfrm>
            <a:off x="3869603" y="1551635"/>
            <a:ext cx="5062393" cy="5339923"/>
          </a:xfrm>
          <a:prstGeom prst="rect">
            <a:avLst/>
          </a:prstGeom>
        </p:spPr>
        <p:txBody>
          <a:bodyPr wrap="square">
            <a:spAutoFit/>
          </a:bodyPr>
          <a:lstStyle/>
          <a:p>
            <a:pPr marL="228600" indent="-228600" algn="just">
              <a:buAutoNum type="arabicPeriod"/>
            </a:pPr>
            <a:r>
              <a:rPr lang="en-US" sz="1100" b="1" dirty="0" smtClean="0">
                <a:solidFill>
                  <a:srgbClr val="FFFF00"/>
                </a:solidFill>
              </a:rPr>
              <a:t>There </a:t>
            </a:r>
            <a:r>
              <a:rPr lang="en-US" sz="1100" b="1" dirty="0">
                <a:solidFill>
                  <a:srgbClr val="FFFF00"/>
                </a:solidFill>
              </a:rPr>
              <a:t>is an increased chance for below-average rainfall across Senegal and southwestern Mali</a:t>
            </a:r>
            <a:r>
              <a:rPr lang="en-US" sz="1100" b="1" dirty="0">
                <a:solidFill>
                  <a:schemeClr val="bg1"/>
                </a:solidFill>
              </a:rPr>
              <a:t>: An area of anomalous lower-level divergence and upper-level convergence is expected to suppress rainfall in the region. </a:t>
            </a:r>
            <a:r>
              <a:rPr lang="en-US" sz="1100" b="1" dirty="0">
                <a:solidFill>
                  <a:srgbClr val="FFFF00"/>
                </a:solidFill>
              </a:rPr>
              <a:t>Confidence: </a:t>
            </a:r>
            <a:r>
              <a:rPr lang="en-US" sz="1100" b="1" dirty="0" smtClean="0">
                <a:solidFill>
                  <a:srgbClr val="FFFF00"/>
                </a:solidFill>
              </a:rPr>
              <a:t>Moderate</a:t>
            </a:r>
          </a:p>
          <a:p>
            <a:pPr marL="228600" indent="-228600" algn="just">
              <a:buAutoNum type="arabicPeriod"/>
            </a:pPr>
            <a:endParaRPr lang="en-US" sz="1100" b="1" dirty="0">
              <a:solidFill>
                <a:schemeClr val="bg1"/>
              </a:solidFill>
            </a:endParaRPr>
          </a:p>
          <a:p>
            <a:pPr marL="228600" indent="-228600" algn="just">
              <a:buAutoNum type="arabicPeriod"/>
            </a:pPr>
            <a:r>
              <a:rPr lang="en-US" sz="1100" b="1" dirty="0" smtClean="0">
                <a:solidFill>
                  <a:srgbClr val="FFFF00"/>
                </a:solidFill>
              </a:rPr>
              <a:t>There </a:t>
            </a:r>
            <a:r>
              <a:rPr lang="en-US" sz="1100" b="1" dirty="0">
                <a:solidFill>
                  <a:srgbClr val="FFFF00"/>
                </a:solidFill>
              </a:rPr>
              <a:t>is an increased chance for above-average rainfall across southern Guinea, Sierra Leone, Liberia, Cote d’Ivoire, Ghana and Togo</a:t>
            </a:r>
            <a:r>
              <a:rPr lang="en-US" sz="1100" b="1" dirty="0">
                <a:solidFill>
                  <a:schemeClr val="bg1"/>
                </a:solidFill>
              </a:rPr>
              <a:t>: An area of anomalous lower-level convergence and upper-level divergence is expected to enhance rainfall in the region. </a:t>
            </a:r>
            <a:r>
              <a:rPr lang="en-US" sz="1100" b="1" dirty="0">
                <a:solidFill>
                  <a:srgbClr val="FFFF00"/>
                </a:solidFill>
              </a:rPr>
              <a:t>Confidence: </a:t>
            </a:r>
            <a:r>
              <a:rPr lang="en-US" sz="1100" b="1" dirty="0" smtClean="0">
                <a:solidFill>
                  <a:srgbClr val="FFFF00"/>
                </a:solidFill>
              </a:rPr>
              <a:t>Moderate</a:t>
            </a:r>
          </a:p>
          <a:p>
            <a:pPr marL="228600" indent="-228600" algn="just">
              <a:buAutoNum type="arabicPeriod"/>
            </a:pPr>
            <a:endParaRPr lang="en-US" sz="1100" b="1" dirty="0">
              <a:solidFill>
                <a:schemeClr val="bg1"/>
              </a:solidFill>
            </a:endParaRPr>
          </a:p>
          <a:p>
            <a:pPr marL="228600" indent="-228600" algn="just">
              <a:buAutoNum type="arabicPeriod"/>
            </a:pPr>
            <a:r>
              <a:rPr lang="en-US" sz="1100" b="1" dirty="0" smtClean="0">
                <a:solidFill>
                  <a:srgbClr val="FFFF00"/>
                </a:solidFill>
              </a:rPr>
              <a:t>There </a:t>
            </a:r>
            <a:r>
              <a:rPr lang="en-US" sz="1100" b="1" dirty="0">
                <a:solidFill>
                  <a:srgbClr val="FFFF00"/>
                </a:solidFill>
              </a:rPr>
              <a:t>is an increased chance for above-average rainfall across eastern Nigeria and Cameroon</a:t>
            </a:r>
            <a:r>
              <a:rPr lang="en-US" sz="1100" b="1" dirty="0">
                <a:solidFill>
                  <a:schemeClr val="bg1"/>
                </a:solidFill>
              </a:rPr>
              <a:t>: An area of anomalous lower-level convergence and upper-level divergence is expected to enhance rainfall in the region. </a:t>
            </a:r>
            <a:r>
              <a:rPr lang="en-US" sz="1100" b="1" dirty="0">
                <a:solidFill>
                  <a:srgbClr val="FFFF00"/>
                </a:solidFill>
              </a:rPr>
              <a:t>Confidence: </a:t>
            </a:r>
            <a:r>
              <a:rPr lang="en-US" sz="1100" b="1" dirty="0" smtClean="0">
                <a:solidFill>
                  <a:srgbClr val="FFFF00"/>
                </a:solidFill>
              </a:rPr>
              <a:t>Moderate</a:t>
            </a:r>
          </a:p>
          <a:p>
            <a:pPr marL="228600" indent="-228600" algn="just">
              <a:buAutoNum type="arabicPeriod"/>
            </a:pPr>
            <a:endParaRPr lang="en-US" sz="1100" b="1" dirty="0">
              <a:solidFill>
                <a:schemeClr val="bg1"/>
              </a:solidFill>
            </a:endParaRPr>
          </a:p>
          <a:p>
            <a:pPr marL="228600" indent="-228600" algn="just">
              <a:buAutoNum type="arabicPeriod"/>
            </a:pPr>
            <a:r>
              <a:rPr lang="en-US" sz="1100" b="1" dirty="0" smtClean="0">
                <a:solidFill>
                  <a:srgbClr val="FFFF00"/>
                </a:solidFill>
              </a:rPr>
              <a:t>There </a:t>
            </a:r>
            <a:r>
              <a:rPr lang="en-US" sz="1100" b="1" dirty="0">
                <a:solidFill>
                  <a:srgbClr val="FFFF00"/>
                </a:solidFill>
              </a:rPr>
              <a:t>is an increased chance for below-average rainfall across northeastern Uganda, Kenya and southern Somalia</a:t>
            </a:r>
            <a:r>
              <a:rPr lang="en-US" sz="1100" b="1" dirty="0">
                <a:solidFill>
                  <a:schemeClr val="bg1"/>
                </a:solidFill>
              </a:rPr>
              <a:t>: An area of anomalous lower-level divergence and upper-level convergence is expected to suppress rainfall in the region. </a:t>
            </a:r>
            <a:r>
              <a:rPr lang="en-US" sz="1100" b="1" dirty="0">
                <a:solidFill>
                  <a:srgbClr val="FFFF00"/>
                </a:solidFill>
              </a:rPr>
              <a:t>Confidence: </a:t>
            </a:r>
            <a:r>
              <a:rPr lang="en-US" sz="1100" b="1" dirty="0" smtClean="0">
                <a:solidFill>
                  <a:srgbClr val="FFFF00"/>
                </a:solidFill>
              </a:rPr>
              <a:t>Moderate</a:t>
            </a:r>
          </a:p>
          <a:p>
            <a:pPr marL="228600" indent="-228600" algn="just">
              <a:buAutoNum type="arabicPeriod"/>
            </a:pPr>
            <a:endParaRPr lang="en-US" sz="1100" b="1" dirty="0">
              <a:solidFill>
                <a:schemeClr val="bg1"/>
              </a:solidFill>
            </a:endParaRPr>
          </a:p>
          <a:p>
            <a:pPr marL="228600" indent="-228600" algn="just">
              <a:buAutoNum type="arabicPeriod"/>
            </a:pPr>
            <a:r>
              <a:rPr lang="en-US" sz="1100" b="1" dirty="0" smtClean="0">
                <a:solidFill>
                  <a:srgbClr val="FFFF00"/>
                </a:solidFill>
              </a:rPr>
              <a:t>There </a:t>
            </a:r>
            <a:r>
              <a:rPr lang="en-US" sz="1100" b="1" dirty="0">
                <a:solidFill>
                  <a:srgbClr val="FFFF00"/>
                </a:solidFill>
              </a:rPr>
              <a:t>is an increased chance for above-average rainfall across Namibia and South Africa</a:t>
            </a:r>
            <a:r>
              <a:rPr lang="en-US" sz="1100" b="1" dirty="0">
                <a:solidFill>
                  <a:schemeClr val="bg1"/>
                </a:solidFill>
              </a:rPr>
              <a:t>: An area of anomalous lower-level convergence and upper-level divergence is expected to enhance rainfall in the region. </a:t>
            </a:r>
            <a:r>
              <a:rPr lang="en-US" sz="1100" b="1" dirty="0">
                <a:solidFill>
                  <a:srgbClr val="FFFF00"/>
                </a:solidFill>
              </a:rPr>
              <a:t>Confidence: </a:t>
            </a:r>
            <a:r>
              <a:rPr lang="en-US" sz="1100" b="1" dirty="0" smtClean="0">
                <a:solidFill>
                  <a:srgbClr val="FFFF00"/>
                </a:solidFill>
              </a:rPr>
              <a:t>Moderate</a:t>
            </a:r>
          </a:p>
          <a:p>
            <a:pPr marL="228600" indent="-228600" algn="just">
              <a:buAutoNum type="arabicPeriod"/>
            </a:pPr>
            <a:endParaRPr lang="en-US" sz="1100" b="1" dirty="0">
              <a:solidFill>
                <a:schemeClr val="bg1"/>
              </a:solidFill>
            </a:endParaRPr>
          </a:p>
          <a:p>
            <a:pPr marL="228600" indent="-228600" algn="just">
              <a:buAutoNum type="arabicPeriod"/>
            </a:pPr>
            <a:r>
              <a:rPr lang="en-US" sz="1100" b="1" dirty="0" smtClean="0">
                <a:solidFill>
                  <a:srgbClr val="FFFF00"/>
                </a:solidFill>
              </a:rPr>
              <a:t>There </a:t>
            </a:r>
            <a:r>
              <a:rPr lang="en-US" sz="1100" b="1" dirty="0">
                <a:solidFill>
                  <a:srgbClr val="FFFF00"/>
                </a:solidFill>
              </a:rPr>
              <a:t>is an increased chance for below-average rainfall across northeastern South Africa, south Zimbabwe, southern Mozambique and southwestern Madagascar</a:t>
            </a:r>
            <a:r>
              <a:rPr lang="en-US" sz="1100" b="1" dirty="0">
                <a:solidFill>
                  <a:schemeClr val="bg1"/>
                </a:solidFill>
              </a:rPr>
              <a:t>: An area of anomalous lower-level divergence and upper-level convergence is expected to suppress rainfall in the region. </a:t>
            </a:r>
            <a:r>
              <a:rPr lang="en-US" sz="1100" b="1" dirty="0">
                <a:solidFill>
                  <a:srgbClr val="FFFF00"/>
                </a:solidFill>
              </a:rPr>
              <a:t>Confidence: Moderate</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88" y="1908647"/>
            <a:ext cx="3647855" cy="4720753"/>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419137" y="1458401"/>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26 October – 1 November 2021</a:t>
            </a:r>
            <a:endParaRPr lang="en-US" altLang="en-US" b="1" dirty="0">
              <a:solidFill>
                <a:srgbClr val="FFFF00"/>
              </a:solidFill>
            </a:endParaRPr>
          </a:p>
        </p:txBody>
      </p:sp>
      <p:sp>
        <p:nvSpPr>
          <p:cNvPr id="3" name="Rectangle 2"/>
          <p:cNvSpPr/>
          <p:nvPr/>
        </p:nvSpPr>
        <p:spPr>
          <a:xfrm>
            <a:off x="4054475" y="1597878"/>
            <a:ext cx="4572000" cy="5184817"/>
          </a:xfrm>
          <a:prstGeom prst="rect">
            <a:avLst/>
          </a:prstGeom>
        </p:spPr>
        <p:txBody>
          <a:bodyPr>
            <a:spAutoFit/>
          </a:bodyPr>
          <a:lstStyle/>
          <a:p>
            <a:pPr marL="228600" marR="0" lvl="0" indent="-228600" algn="just">
              <a:lnSpc>
                <a:spcPct val="107000"/>
              </a:lnSpc>
              <a:spcBef>
                <a:spcPts val="0"/>
              </a:spcBef>
              <a:spcAft>
                <a:spcPts val="0"/>
              </a:spcAft>
              <a:buAutoNum type="arabicPeriod"/>
            </a:pPr>
            <a:r>
              <a:rPr lang="en-US" sz="10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0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across southern Guinea, Sierra Leone, Liberia, Cote d’Ivoire, Ghana and Togo</a:t>
            </a:r>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Confidence: </a:t>
            </a:r>
            <a:r>
              <a:rPr lang="en-US" sz="1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Moderate</a:t>
            </a:r>
          </a:p>
          <a:p>
            <a:pPr marL="228600" marR="0" lvl="0" indent="-228600" algn="just">
              <a:lnSpc>
                <a:spcPct val="107000"/>
              </a:lnSpc>
              <a:spcBef>
                <a:spcPts val="0"/>
              </a:spcBef>
              <a:spcAft>
                <a:spcPts val="0"/>
              </a:spcAft>
              <a:buAutoNum type="arabicPeriod"/>
            </a:pPr>
            <a:endPar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gn="just">
              <a:lnSpc>
                <a:spcPct val="107000"/>
              </a:lnSpc>
              <a:spcBef>
                <a:spcPts val="0"/>
              </a:spcBef>
              <a:spcAft>
                <a:spcPts val="0"/>
              </a:spcAft>
              <a:buAutoNum type="arabicPeriod"/>
            </a:pPr>
            <a:r>
              <a:rPr lang="en-US" sz="10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0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Central African Republic, western South Sudan and northeastern DR Congo</a:t>
            </a:r>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Confidence: </a:t>
            </a:r>
            <a:r>
              <a:rPr lang="en-US" sz="1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Moderate</a:t>
            </a:r>
          </a:p>
          <a:p>
            <a:pPr marL="228600" marR="0" lvl="0" indent="-228600" algn="just">
              <a:lnSpc>
                <a:spcPct val="107000"/>
              </a:lnSpc>
              <a:spcBef>
                <a:spcPts val="0"/>
              </a:spcBef>
              <a:spcAft>
                <a:spcPts val="0"/>
              </a:spcAft>
              <a:buAutoNum type="arabicPeriod"/>
            </a:pPr>
            <a:endPar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gn="just">
              <a:lnSpc>
                <a:spcPct val="107000"/>
              </a:lnSpc>
              <a:spcBef>
                <a:spcPts val="0"/>
              </a:spcBef>
              <a:spcAft>
                <a:spcPts val="0"/>
              </a:spcAft>
              <a:buAutoNum type="arabicPeriod"/>
            </a:pPr>
            <a:r>
              <a:rPr lang="en-US" sz="10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0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southern Somalia, Kenya and northeastern Uganda</a:t>
            </a:r>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Confidence: </a:t>
            </a:r>
            <a:r>
              <a:rPr lang="en-US" sz="1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Moderate</a:t>
            </a:r>
          </a:p>
          <a:p>
            <a:pPr marL="228600" marR="0" lvl="0" indent="-228600" algn="just">
              <a:lnSpc>
                <a:spcPct val="107000"/>
              </a:lnSpc>
              <a:spcBef>
                <a:spcPts val="0"/>
              </a:spcBef>
              <a:spcAft>
                <a:spcPts val="0"/>
              </a:spcAft>
              <a:buAutoNum type="arabicPeriod"/>
            </a:pPr>
            <a:endPar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gn="just">
              <a:lnSpc>
                <a:spcPct val="107000"/>
              </a:lnSpc>
              <a:spcBef>
                <a:spcPts val="0"/>
              </a:spcBef>
              <a:spcAft>
                <a:spcPts val="0"/>
              </a:spcAft>
              <a:buAutoNum type="arabicPeriod"/>
            </a:pPr>
            <a:r>
              <a:rPr lang="en-US" sz="10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0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over southern Ethiopia</a:t>
            </a:r>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Confidence: </a:t>
            </a:r>
            <a:r>
              <a:rPr lang="en-US" sz="1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Moderate</a:t>
            </a:r>
          </a:p>
          <a:p>
            <a:pPr marL="228600" marR="0" lvl="0" indent="-228600" algn="just">
              <a:lnSpc>
                <a:spcPct val="107000"/>
              </a:lnSpc>
              <a:spcBef>
                <a:spcPts val="0"/>
              </a:spcBef>
              <a:spcAft>
                <a:spcPts val="0"/>
              </a:spcAft>
              <a:buAutoNum type="arabicPeriod"/>
            </a:pPr>
            <a:endPar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gn="just">
              <a:lnSpc>
                <a:spcPct val="107000"/>
              </a:lnSpc>
              <a:spcBef>
                <a:spcPts val="0"/>
              </a:spcBef>
              <a:spcAft>
                <a:spcPts val="0"/>
              </a:spcAft>
              <a:buAutoNum type="arabicPeriod"/>
            </a:pPr>
            <a:r>
              <a:rPr lang="en-US" sz="10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0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over South Africa</a:t>
            </a:r>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Confidence: </a:t>
            </a:r>
            <a:r>
              <a:rPr lang="en-US" sz="1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Moderate</a:t>
            </a:r>
          </a:p>
          <a:p>
            <a:pPr marL="228600" marR="0" lvl="0" indent="-228600" algn="just">
              <a:lnSpc>
                <a:spcPct val="107000"/>
              </a:lnSpc>
              <a:spcBef>
                <a:spcPts val="0"/>
              </a:spcBef>
              <a:spcAft>
                <a:spcPts val="0"/>
              </a:spcAft>
              <a:buAutoNum type="arabicPeriod"/>
            </a:pPr>
            <a:endPar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gn="just">
              <a:lnSpc>
                <a:spcPct val="107000"/>
              </a:lnSpc>
              <a:spcBef>
                <a:spcPts val="0"/>
              </a:spcBef>
              <a:spcAft>
                <a:spcPts val="0"/>
              </a:spcAft>
              <a:buAutoNum type="arabicPeriod"/>
            </a:pPr>
            <a:r>
              <a:rPr lang="en-US" sz="10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0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over southern Madagascar</a:t>
            </a:r>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Confidence: Moderate</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30" y="1839913"/>
            <a:ext cx="3756242" cy="4861018"/>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67011" cy="5334000"/>
          </a:xfrm>
        </p:spPr>
        <p:txBody>
          <a:bodyPr/>
          <a:lstStyle/>
          <a:p>
            <a:pPr algn="just"/>
            <a:r>
              <a:rPr lang="en-US" altLang="en-US" sz="1200" b="1" dirty="0" smtClean="0">
                <a:solidFill>
                  <a:schemeClr val="bg1"/>
                </a:solidFill>
                <a:latin typeface="Arial" panose="020B0604020202020204" pitchFamily="34" charset="0"/>
                <a:cs typeface="Arial" panose="020B0604020202020204" pitchFamily="34" charset="0"/>
              </a:rPr>
              <a:t>During the past 30 to 90 days, </a:t>
            </a:r>
            <a:r>
              <a:rPr lang="en-US" altLang="en-US" sz="1200" b="1" dirty="0">
                <a:solidFill>
                  <a:schemeClr val="bg1"/>
                </a:solidFill>
                <a:latin typeface="Arial" panose="020B0604020202020204" pitchFamily="34" charset="0"/>
                <a:cs typeface="Arial" panose="020B0604020202020204" pitchFamily="34" charset="0"/>
              </a:rPr>
              <a:t>i</a:t>
            </a:r>
            <a:r>
              <a:rPr lang="en-US" altLang="en-US" sz="1200" b="1" dirty="0" smtClean="0">
                <a:solidFill>
                  <a:schemeClr val="bg1"/>
                </a:solidFill>
                <a:latin typeface="Arial" panose="020B0604020202020204" pitchFamily="34" charset="0"/>
                <a:cs typeface="Arial" panose="020B0604020202020204" pitchFamily="34" charset="0"/>
              </a:rPr>
              <a:t>n West Africa, </a:t>
            </a:r>
            <a:r>
              <a:rPr lang="en-US" altLang="en-US" sz="1200" b="1" dirty="0" smtClean="0">
                <a:solidFill>
                  <a:schemeClr val="bg1"/>
                </a:solidFill>
                <a:latin typeface="Arial" panose="020B0604020202020204" pitchFamily="34" charset="0"/>
                <a:cs typeface="Arial" panose="020B0604020202020204" pitchFamily="34" charset="0"/>
              </a:rPr>
              <a:t>portions of Senegal</a:t>
            </a:r>
            <a:r>
              <a:rPr lang="en-US" altLang="en-US" sz="1200" b="1" dirty="0" smtClean="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southwestern Mali</a:t>
            </a:r>
            <a:r>
              <a:rPr lang="en-US" altLang="en-US" sz="1200" b="1" dirty="0">
                <a:solidFill>
                  <a:schemeClr val="bg1"/>
                </a:solidFill>
                <a:latin typeface="Arial" panose="020B0604020202020204" pitchFamily="34" charset="0"/>
                <a:cs typeface="Arial" panose="020B0604020202020204" pitchFamily="34" charset="0"/>
              </a:rPr>
              <a:t>, southwestern Burkina Faso, </a:t>
            </a:r>
            <a:r>
              <a:rPr lang="en-US" altLang="en-US" sz="1200" b="1" dirty="0" smtClean="0">
                <a:solidFill>
                  <a:schemeClr val="bg1"/>
                </a:solidFill>
                <a:latin typeface="Arial" panose="020B0604020202020204" pitchFamily="34" charset="0"/>
                <a:cs typeface="Arial" panose="020B0604020202020204" pitchFamily="34" charset="0"/>
              </a:rPr>
              <a:t>Guinea</a:t>
            </a:r>
            <a:r>
              <a:rPr lang="en-US" altLang="en-US" sz="1200" b="1" dirty="0" smtClean="0">
                <a:solidFill>
                  <a:schemeClr val="bg1"/>
                </a:solidFill>
                <a:latin typeface="Arial" panose="020B0604020202020204" pitchFamily="34" charset="0"/>
                <a:cs typeface="Arial" panose="020B0604020202020204" pitchFamily="34" charset="0"/>
              </a:rPr>
              <a:t>, Sierra Leone, Liberia, </a:t>
            </a:r>
            <a:r>
              <a:rPr lang="en-US" altLang="en-US" sz="1200" b="1" dirty="0" smtClean="0">
                <a:solidFill>
                  <a:schemeClr val="bg1"/>
                </a:solidFill>
                <a:latin typeface="Arial" panose="020B0604020202020204" pitchFamily="34" charset="0"/>
                <a:cs typeface="Arial" panose="020B0604020202020204" pitchFamily="34" charset="0"/>
              </a:rPr>
              <a:t>southern Côte </a:t>
            </a:r>
            <a:r>
              <a:rPr lang="en-US" altLang="en-US" sz="1200" b="1" dirty="0" smtClean="0">
                <a:solidFill>
                  <a:schemeClr val="bg1"/>
                </a:solidFill>
                <a:latin typeface="Arial" panose="020B0604020202020204" pitchFamily="34" charset="0"/>
                <a:cs typeface="Arial" panose="020B0604020202020204" pitchFamily="34" charset="0"/>
              </a:rPr>
              <a:t>d’Ivoire, </a:t>
            </a:r>
            <a:r>
              <a:rPr lang="en-US" altLang="en-US" sz="1200" b="1" dirty="0" smtClean="0">
                <a:solidFill>
                  <a:schemeClr val="bg1"/>
                </a:solidFill>
                <a:latin typeface="Arial" panose="020B0604020202020204" pitchFamily="34" charset="0"/>
                <a:cs typeface="Arial" panose="020B0604020202020204" pitchFamily="34" charset="0"/>
              </a:rPr>
              <a:t>southern Ghana</a:t>
            </a:r>
            <a:r>
              <a:rPr lang="en-US" altLang="en-US" sz="1200" b="1" dirty="0" smtClean="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and southern </a:t>
            </a:r>
            <a:r>
              <a:rPr lang="en-US" altLang="en-US" sz="1200" b="1" dirty="0" smtClean="0">
                <a:solidFill>
                  <a:schemeClr val="bg1"/>
                </a:solidFill>
                <a:latin typeface="Arial" panose="020B0604020202020204" pitchFamily="34" charset="0"/>
                <a:cs typeface="Arial" panose="020B0604020202020204" pitchFamily="34" charset="0"/>
              </a:rPr>
              <a:t>Nigeria observed above-average rainfall. Central and eastern Nigeria continued to experience large negative precipitation anomalies. </a:t>
            </a:r>
            <a:r>
              <a:rPr lang="en-US" altLang="en-US" sz="1200" b="1" dirty="0">
                <a:solidFill>
                  <a:schemeClr val="bg1"/>
                </a:solidFill>
                <a:latin typeface="Arial" panose="020B0604020202020204" pitchFamily="34" charset="0"/>
                <a:cs typeface="Arial" panose="020B0604020202020204" pitchFamily="34" charset="0"/>
              </a:rPr>
              <a:t>In Central Africa, moisture surpluses were found </a:t>
            </a:r>
            <a:r>
              <a:rPr lang="en-US" altLang="en-US" sz="1200" b="1" dirty="0" smtClean="0">
                <a:solidFill>
                  <a:schemeClr val="bg1"/>
                </a:solidFill>
                <a:latin typeface="Arial" panose="020B0604020202020204" pitchFamily="34" charset="0"/>
                <a:cs typeface="Arial" panose="020B0604020202020204" pitchFamily="34" charset="0"/>
              </a:rPr>
              <a:t>across </a:t>
            </a:r>
            <a:r>
              <a:rPr lang="en-US" altLang="en-US" sz="1200" b="1" dirty="0" smtClean="0">
                <a:solidFill>
                  <a:schemeClr val="bg1"/>
                </a:solidFill>
                <a:latin typeface="Arial" panose="020B0604020202020204" pitchFamily="34" charset="0"/>
                <a:cs typeface="Arial" panose="020B0604020202020204" pitchFamily="34" charset="0"/>
              </a:rPr>
              <a:t>eastern Chad, much </a:t>
            </a:r>
            <a:r>
              <a:rPr lang="en-US" altLang="en-US" sz="1200" b="1" dirty="0" smtClean="0">
                <a:solidFill>
                  <a:schemeClr val="bg1"/>
                </a:solidFill>
                <a:latin typeface="Arial" panose="020B0604020202020204" pitchFamily="34" charset="0"/>
                <a:cs typeface="Arial" panose="020B0604020202020204" pitchFamily="34" charset="0"/>
              </a:rPr>
              <a:t>of CAR</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southeastern Cameroon, Congo, and portions of DRC. </a:t>
            </a:r>
            <a:r>
              <a:rPr lang="en-US" altLang="en-US" sz="1200" b="1" dirty="0">
                <a:solidFill>
                  <a:schemeClr val="bg1"/>
                </a:solidFill>
                <a:latin typeface="Arial" panose="020B0604020202020204" pitchFamily="34" charset="0"/>
                <a:cs typeface="Arial" panose="020B0604020202020204" pitchFamily="34" charset="0"/>
              </a:rPr>
              <a:t>Moisture deficits </a:t>
            </a:r>
            <a:r>
              <a:rPr lang="en-US" altLang="en-US" sz="1200" b="1" dirty="0" smtClean="0">
                <a:solidFill>
                  <a:schemeClr val="bg1"/>
                </a:solidFill>
                <a:latin typeface="Arial" panose="020B0604020202020204" pitchFamily="34" charset="0"/>
                <a:cs typeface="Arial" panose="020B0604020202020204" pitchFamily="34" charset="0"/>
              </a:rPr>
              <a:t>were found across southwestern Chad,</a:t>
            </a:r>
            <a:r>
              <a:rPr lang="en-US" altLang="en-US" sz="1200" b="1" dirty="0" smtClean="0">
                <a:solidFill>
                  <a:schemeClr val="bg1"/>
                </a:solidFill>
                <a:latin typeface="Arial" panose="020B0604020202020204" pitchFamily="34" charset="0"/>
                <a:cs typeface="Arial" panose="020B0604020202020204" pitchFamily="34" charset="0"/>
              </a:rPr>
              <a:t> </a:t>
            </a:r>
            <a:r>
              <a:rPr lang="en-US" altLang="en-US" sz="1200" b="1" dirty="0">
                <a:solidFill>
                  <a:schemeClr val="bg1"/>
                </a:solidFill>
                <a:latin typeface="Arial" panose="020B0604020202020204" pitchFamily="34" charset="0"/>
                <a:cs typeface="Arial" panose="020B0604020202020204" pitchFamily="34" charset="0"/>
              </a:rPr>
              <a:t>Cameroon, </a:t>
            </a:r>
            <a:r>
              <a:rPr lang="en-US" altLang="en-US" sz="1200" b="1" dirty="0" smtClean="0">
                <a:solidFill>
                  <a:schemeClr val="bg1"/>
                </a:solidFill>
                <a:latin typeface="Arial" panose="020B0604020202020204" pitchFamily="34" charset="0"/>
                <a:cs typeface="Arial" panose="020B0604020202020204" pitchFamily="34" charset="0"/>
              </a:rPr>
              <a:t>Equatorial Guinea, </a:t>
            </a:r>
            <a:r>
              <a:rPr lang="en-US" altLang="en-US" sz="1200" b="1" dirty="0" smtClean="0">
                <a:solidFill>
                  <a:schemeClr val="bg1"/>
                </a:solidFill>
                <a:latin typeface="Arial" panose="020B0604020202020204" pitchFamily="34" charset="0"/>
                <a:cs typeface="Arial" panose="020B0604020202020204" pitchFamily="34" charset="0"/>
              </a:rPr>
              <a:t>much of Gabon</a:t>
            </a:r>
            <a:r>
              <a:rPr lang="en-US" altLang="en-US" sz="1200" b="1" dirty="0" smtClean="0">
                <a:solidFill>
                  <a:schemeClr val="bg1"/>
                </a:solidFill>
                <a:latin typeface="Arial" panose="020B0604020202020204" pitchFamily="34" charset="0"/>
                <a:cs typeface="Arial" panose="020B0604020202020204" pitchFamily="34" charset="0"/>
              </a:rPr>
              <a:t>, and </a:t>
            </a:r>
            <a:r>
              <a:rPr lang="en-US" altLang="en-US" sz="1200" b="1" dirty="0">
                <a:solidFill>
                  <a:schemeClr val="bg1"/>
                </a:solidFill>
                <a:latin typeface="Arial" panose="020B0604020202020204" pitchFamily="34" charset="0"/>
                <a:cs typeface="Arial" panose="020B0604020202020204" pitchFamily="34" charset="0"/>
              </a:rPr>
              <a:t>portions of DRC. </a:t>
            </a:r>
            <a:r>
              <a:rPr lang="en-US" altLang="en-US" sz="1200" b="1" dirty="0" smtClean="0">
                <a:solidFill>
                  <a:schemeClr val="bg1"/>
                </a:solidFill>
                <a:latin typeface="Arial" panose="020B0604020202020204" pitchFamily="34" charset="0"/>
                <a:cs typeface="Arial" panose="020B0604020202020204" pitchFamily="34" charset="0"/>
              </a:rPr>
              <a:t>In East Africa, above-average </a:t>
            </a:r>
            <a:r>
              <a:rPr lang="en-US" altLang="en-US" sz="1200" b="1" dirty="0">
                <a:solidFill>
                  <a:schemeClr val="bg1"/>
                </a:solidFill>
                <a:latin typeface="Arial" panose="020B0604020202020204" pitchFamily="34" charset="0"/>
                <a:cs typeface="Arial" panose="020B0604020202020204" pitchFamily="34" charset="0"/>
              </a:rPr>
              <a:t>rainfall </a:t>
            </a:r>
            <a:r>
              <a:rPr lang="en-US" altLang="en-US" sz="1200" b="1" dirty="0" smtClean="0">
                <a:solidFill>
                  <a:schemeClr val="bg1"/>
                </a:solidFill>
                <a:latin typeface="Arial" panose="020B0604020202020204" pitchFamily="34" charset="0"/>
                <a:cs typeface="Arial" panose="020B0604020202020204" pitchFamily="34" charset="0"/>
              </a:rPr>
              <a:t>prevailed in Sudan, parts of South Sudan, Eritrea</a:t>
            </a:r>
            <a:r>
              <a:rPr lang="en-US" altLang="en-US" sz="1200" b="1" dirty="0" smtClean="0">
                <a:solidFill>
                  <a:schemeClr val="bg1"/>
                </a:solidFill>
                <a:latin typeface="Arial" panose="020B0604020202020204" pitchFamily="34" charset="0"/>
                <a:cs typeface="Arial" panose="020B0604020202020204" pitchFamily="34" charset="0"/>
              </a:rPr>
              <a:t>, Ethiopia, and northern Somalia. </a:t>
            </a:r>
            <a:r>
              <a:rPr lang="en-US" altLang="en-US" sz="1200" b="1" dirty="0" smtClean="0">
                <a:solidFill>
                  <a:schemeClr val="bg1"/>
                </a:solidFill>
                <a:latin typeface="Arial" panose="020B0604020202020204" pitchFamily="34" charset="0"/>
                <a:cs typeface="Arial" panose="020B0604020202020204" pitchFamily="34" charset="0"/>
              </a:rPr>
              <a:t>The eastern part of South Africa and the eastern coastline of Madagascar experienced above-average rainfall.</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a:t>
            </a:r>
            <a:r>
              <a:rPr lang="en-US" altLang="en-US" sz="1200" b="1" dirty="0" smtClean="0">
                <a:solidFill>
                  <a:schemeClr val="bg1"/>
                </a:solidFill>
                <a:latin typeface="Arial" panose="020B0604020202020204" pitchFamily="34" charset="0"/>
                <a:cs typeface="Arial" panose="020B0604020202020204" pitchFamily="34" charset="0"/>
              </a:rPr>
              <a:t>, in West Africa, </a:t>
            </a:r>
            <a:r>
              <a:rPr lang="en-US" altLang="en-US" sz="1200" b="1" dirty="0" smtClean="0">
                <a:solidFill>
                  <a:schemeClr val="bg1"/>
                </a:solidFill>
                <a:latin typeface="Arial" panose="020B0604020202020204" pitchFamily="34" charset="0"/>
                <a:cs typeface="Arial" panose="020B0604020202020204" pitchFamily="34" charset="0"/>
              </a:rPr>
              <a:t>Guinea, Sierra Leone, Liberia, northern Côte d’Ivoire, southern Ghana, and local areas in central and southern Nigeria received </a:t>
            </a:r>
            <a:r>
              <a:rPr lang="en-US" altLang="en-US" sz="1200" b="1" dirty="0" smtClean="0">
                <a:solidFill>
                  <a:schemeClr val="bg1"/>
                </a:solidFill>
                <a:latin typeface="Arial" panose="020B0604020202020204" pitchFamily="34" charset="0"/>
                <a:cs typeface="Arial" panose="020B0604020202020204" pitchFamily="34" charset="0"/>
              </a:rPr>
              <a:t>well above-average </a:t>
            </a:r>
            <a:r>
              <a:rPr lang="en-US" altLang="en-US" sz="1200" b="1" dirty="0" smtClean="0">
                <a:solidFill>
                  <a:schemeClr val="bg1"/>
                </a:solidFill>
                <a:latin typeface="Arial" panose="020B0604020202020204" pitchFamily="34" charset="0"/>
                <a:cs typeface="Arial" panose="020B0604020202020204" pitchFamily="34" charset="0"/>
              </a:rPr>
              <a:t>rainfall. Eastern Nigeria observed moisture deficits of 50-100 mm. In </a:t>
            </a:r>
            <a:r>
              <a:rPr lang="en-US" altLang="en-US" sz="1200" b="1" dirty="0" smtClean="0">
                <a:solidFill>
                  <a:schemeClr val="bg1"/>
                </a:solidFill>
                <a:latin typeface="Arial" panose="020B0604020202020204" pitchFamily="34" charset="0"/>
                <a:cs typeface="Arial" panose="020B0604020202020204" pitchFamily="34" charset="0"/>
              </a:rPr>
              <a:t>Central Africa, </a:t>
            </a:r>
            <a:r>
              <a:rPr lang="en-US" altLang="en-US" sz="1200" b="1" dirty="0" smtClean="0">
                <a:solidFill>
                  <a:schemeClr val="bg1"/>
                </a:solidFill>
                <a:latin typeface="Arial" panose="020B0604020202020204" pitchFamily="34" charset="0"/>
                <a:cs typeface="Arial" panose="020B0604020202020204" pitchFamily="34" charset="0"/>
              </a:rPr>
              <a:t>local areas in central Chad, northern Congo, and DRC </a:t>
            </a:r>
            <a:r>
              <a:rPr lang="en-US" altLang="en-US" sz="1200" b="1" dirty="0" smtClean="0">
                <a:solidFill>
                  <a:schemeClr val="bg1"/>
                </a:solidFill>
                <a:latin typeface="Arial" panose="020B0604020202020204" pitchFamily="34" charset="0"/>
                <a:cs typeface="Arial" panose="020B0604020202020204" pitchFamily="34" charset="0"/>
              </a:rPr>
              <a:t>experienced </a:t>
            </a:r>
            <a:r>
              <a:rPr lang="en-US" altLang="en-US" sz="1200" b="1" dirty="0" smtClean="0">
                <a:solidFill>
                  <a:schemeClr val="bg1"/>
                </a:solidFill>
                <a:latin typeface="Arial" panose="020B0604020202020204" pitchFamily="34" charset="0"/>
                <a:cs typeface="Arial" panose="020B0604020202020204" pitchFamily="34" charset="0"/>
              </a:rPr>
              <a:t>moisture surpluses of over 100 mm. </a:t>
            </a:r>
            <a:r>
              <a:rPr lang="en-US" altLang="en-US" sz="1200" b="1" dirty="0" smtClean="0">
                <a:solidFill>
                  <a:schemeClr val="bg1"/>
                </a:solidFill>
                <a:latin typeface="Arial" panose="020B0604020202020204" pitchFamily="34" charset="0"/>
                <a:cs typeface="Arial" panose="020B0604020202020204" pitchFamily="34" charset="0"/>
              </a:rPr>
              <a:t>Cameroon, Equatorial Guinea, and western Gabon observed </a:t>
            </a:r>
            <a:r>
              <a:rPr lang="en-US" altLang="en-US" sz="1200" b="1" dirty="0" smtClean="0">
                <a:solidFill>
                  <a:schemeClr val="bg1"/>
                </a:solidFill>
                <a:latin typeface="Arial" panose="020B0604020202020204" pitchFamily="34" charset="0"/>
                <a:cs typeface="Arial" panose="020B0604020202020204" pitchFamily="34" charset="0"/>
              </a:rPr>
              <a:t>moisture deficits of </a:t>
            </a:r>
            <a:r>
              <a:rPr lang="en-US" altLang="en-US" sz="1200" b="1" dirty="0" smtClean="0">
                <a:solidFill>
                  <a:schemeClr val="bg1"/>
                </a:solidFill>
                <a:latin typeface="Arial" panose="020B0604020202020204" pitchFamily="34" charset="0"/>
                <a:cs typeface="Arial" panose="020B0604020202020204" pitchFamily="34" charset="0"/>
              </a:rPr>
              <a:t>50-100 </a:t>
            </a:r>
            <a:r>
              <a:rPr lang="en-US" altLang="en-US" sz="1200" b="1" dirty="0" smtClean="0">
                <a:solidFill>
                  <a:schemeClr val="bg1"/>
                </a:solidFill>
                <a:latin typeface="Arial" panose="020B0604020202020204" pitchFamily="34" charset="0"/>
                <a:cs typeface="Arial" panose="020B0604020202020204" pitchFamily="34" charset="0"/>
              </a:rPr>
              <a:t>mm. In East Africa, </a:t>
            </a:r>
            <a:r>
              <a:rPr lang="en-US" altLang="en-US" sz="1200" b="1" dirty="0" smtClean="0">
                <a:solidFill>
                  <a:schemeClr val="bg1"/>
                </a:solidFill>
                <a:latin typeface="Arial" panose="020B0604020202020204" pitchFamily="34" charset="0"/>
                <a:cs typeface="Arial" panose="020B0604020202020204" pitchFamily="34" charset="0"/>
              </a:rPr>
              <a:t>Sudan, South </a:t>
            </a:r>
            <a:r>
              <a:rPr lang="en-US" altLang="en-US" sz="1200" b="1" dirty="0" smtClean="0">
                <a:solidFill>
                  <a:schemeClr val="bg1"/>
                </a:solidFill>
                <a:latin typeface="Arial" panose="020B0604020202020204" pitchFamily="34" charset="0"/>
                <a:cs typeface="Arial" panose="020B0604020202020204" pitchFamily="34" charset="0"/>
              </a:rPr>
              <a:t>Sudan, </a:t>
            </a:r>
            <a:r>
              <a:rPr lang="en-US" altLang="en-US" sz="1200" b="1" dirty="0" smtClean="0">
                <a:solidFill>
                  <a:schemeClr val="bg1"/>
                </a:solidFill>
                <a:latin typeface="Arial" panose="020B0604020202020204" pitchFamily="34" charset="0"/>
                <a:cs typeface="Arial" panose="020B0604020202020204" pitchFamily="34" charset="0"/>
              </a:rPr>
              <a:t>and northwestern Ethiopia received well </a:t>
            </a:r>
            <a:r>
              <a:rPr lang="en-US" altLang="en-US" sz="1200" b="1" dirty="0" smtClean="0">
                <a:solidFill>
                  <a:schemeClr val="bg1"/>
                </a:solidFill>
                <a:latin typeface="Arial" panose="020B0604020202020204" pitchFamily="34" charset="0"/>
                <a:cs typeface="Arial" panose="020B0604020202020204" pitchFamily="34" charset="0"/>
              </a:rPr>
              <a:t>above-average rainfall. </a:t>
            </a:r>
            <a:r>
              <a:rPr lang="en-US" altLang="en-US" sz="1200" b="1" dirty="0" smtClean="0">
                <a:solidFill>
                  <a:schemeClr val="bg1"/>
                </a:solidFill>
                <a:latin typeface="Arial" panose="020B0604020202020204" pitchFamily="34" charset="0"/>
                <a:cs typeface="Arial" panose="020B0604020202020204" pitchFamily="34" charset="0"/>
              </a:rPr>
              <a:t>Eastern Kenya and southern Somalia experienced </a:t>
            </a:r>
            <a:r>
              <a:rPr lang="en-US" altLang="en-US" sz="1200" b="1" dirty="0" smtClean="0">
                <a:solidFill>
                  <a:schemeClr val="bg1"/>
                </a:solidFill>
                <a:latin typeface="Arial" panose="020B0604020202020204" pitchFamily="34" charset="0"/>
                <a:cs typeface="Arial" panose="020B0604020202020204" pitchFamily="34" charset="0"/>
              </a:rPr>
              <a:t>light negative precipitation anomalies</a:t>
            </a:r>
            <a:r>
              <a:rPr lang="en-US" altLang="en-US" sz="1200" b="1" dirty="0" smtClean="0">
                <a:solidFill>
                  <a:schemeClr val="bg1"/>
                </a:solidFill>
                <a:latin typeface="Arial" panose="020B0604020202020204" pitchFamily="34" charset="0"/>
                <a:cs typeface="Arial" panose="020B0604020202020204" pitchFamily="34" charset="0"/>
              </a:rPr>
              <a:t>.</a:t>
            </a:r>
          </a:p>
          <a:p>
            <a:pPr algn="just"/>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southern Guinea, Sierra Leone, Liberia, Côte d’Ivoire, Ghana, Togo, eastern Nigeria, Cameroon, Namibia and South Africa. Conversely, there is an increased chance for below-average rainfall across Senegal, southwestern Mali, northeastern Uganda, Kenya, southern Somalia, northeastern South Africa, south Zimbabwe, southern Mozambique and southwestern Madagascar.</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above-average rainfall across southern Guinea, Sierra Leone, Liberia, Côte d’Ivoire, Ghana, Togo, southern Ethiopia, and South Africa. In contrast, there is an increased chance for below-average rainfall across Central African Republic, western South Sudan, northeastern DR Congo, southern Somalia, Kenya, northeastern Uganda, and southern Madagascar</a:t>
            </a:r>
            <a:r>
              <a:rPr lang="en-US" sz="1200" b="1" dirty="0" smtClean="0">
                <a:solidFill>
                  <a:schemeClr val="bg1"/>
                </a:solidFill>
                <a:latin typeface="Arial" panose="020B0604020202020204" pitchFamily="34" charset="0"/>
                <a:cs typeface="Arial" panose="020B0604020202020204" pitchFamily="34" charset="0"/>
              </a:rPr>
              <a:t>.</a:t>
            </a:r>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46703"/>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2133600"/>
            <a:ext cx="8305800" cy="44196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latin typeface="Arial" panose="020B0604020202020204" pitchFamily="34" charset="0"/>
                <a:cs typeface="Arial" panose="020B0604020202020204" pitchFamily="34" charset="0"/>
              </a:rPr>
              <a:t>During the past 7 </a:t>
            </a:r>
            <a:r>
              <a:rPr lang="en-US" altLang="en-US" sz="1400" b="1" dirty="0" smtClean="0">
                <a:solidFill>
                  <a:schemeClr val="bg1"/>
                </a:solidFill>
                <a:latin typeface="Arial" panose="020B0604020202020204" pitchFamily="34" charset="0"/>
                <a:cs typeface="Arial" panose="020B0604020202020204" pitchFamily="34" charset="0"/>
              </a:rPr>
              <a:t>days, local areas in central Chad observed moisture surpluses of over 100 mm. Weekly rainfall totals reached 100 mm across local areas in central and southwestern Nigeria, northern Congo, local areas in DRC, southern Sudan, South Sudan, and northwestern Ethiopia (moisture surpluses of over 50 mm). Moisture deficits of 50-100 mm were present across southeastern Nigeria, portions of Cameroon, Equatorial Guinea, and Gabon.</a:t>
            </a: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week-1 outlooks depict an increased chance for above-average rainfall </a:t>
            </a:r>
            <a:r>
              <a:rPr lang="en-US" alt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southern Guinea, Sierra Leone, Liberia, </a:t>
            </a:r>
            <a:r>
              <a:rPr lang="en-US" sz="1400" b="1" dirty="0" smtClean="0">
                <a:solidFill>
                  <a:schemeClr val="bg1"/>
                </a:solidFill>
              </a:rPr>
              <a:t>Côte </a:t>
            </a:r>
            <a:r>
              <a:rPr lang="en-US" sz="1400" b="1" dirty="0">
                <a:solidFill>
                  <a:schemeClr val="bg1"/>
                </a:solidFill>
              </a:rPr>
              <a:t>d’Ivoire, </a:t>
            </a:r>
            <a:r>
              <a:rPr lang="en-US" sz="1400" b="1" dirty="0" smtClean="0">
                <a:solidFill>
                  <a:schemeClr val="bg1"/>
                </a:solidFill>
              </a:rPr>
              <a:t>Ghana, Togo, </a:t>
            </a:r>
            <a:r>
              <a:rPr lang="en-US" sz="1400" b="1" dirty="0">
                <a:solidFill>
                  <a:schemeClr val="bg1"/>
                </a:solidFill>
              </a:rPr>
              <a:t>eastern </a:t>
            </a:r>
            <a:r>
              <a:rPr lang="en-US" sz="1400" b="1" dirty="0" smtClean="0">
                <a:solidFill>
                  <a:schemeClr val="bg1"/>
                </a:solidFill>
              </a:rPr>
              <a:t>Nigeria, Cameroon, </a:t>
            </a:r>
            <a:r>
              <a:rPr lang="en-US" sz="1400" b="1" dirty="0">
                <a:solidFill>
                  <a:schemeClr val="bg1"/>
                </a:solidFill>
              </a:rPr>
              <a:t>Namibia and South Africa</a:t>
            </a:r>
            <a:r>
              <a:rPr lang="en-US" sz="1400" b="1" dirty="0" smtClean="0">
                <a:solidFill>
                  <a:schemeClr val="bg1"/>
                </a:solidFill>
              </a:rPr>
              <a:t>.</a:t>
            </a:r>
            <a:r>
              <a:rPr lang="en-US" sz="1400" b="1" dirty="0" smtClean="0">
                <a:solidFill>
                  <a:schemeClr val="bg1"/>
                </a:solidFill>
                <a:latin typeface="Arial" panose="020B0604020202020204" pitchFamily="34" charset="0"/>
                <a:cs typeface="Arial" panose="020B0604020202020204" pitchFamily="34" charset="0"/>
              </a:rPr>
              <a:t> Conversely</a:t>
            </a:r>
            <a:r>
              <a:rPr lang="en-US" sz="1400" b="1" dirty="0" smtClean="0">
                <a:solidFill>
                  <a:schemeClr val="bg1"/>
                </a:solidFill>
                <a:latin typeface="Arial" panose="020B0604020202020204" pitchFamily="34" charset="0"/>
                <a:cs typeface="Arial" panose="020B0604020202020204" pitchFamily="34" charset="0"/>
              </a:rPr>
              <a:t>,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smtClean="0">
                <a:solidFill>
                  <a:schemeClr val="bg1"/>
                </a:solidFill>
              </a:rPr>
              <a:t>Senegal, </a:t>
            </a:r>
            <a:r>
              <a:rPr lang="en-US" sz="1400" b="1" dirty="0">
                <a:solidFill>
                  <a:schemeClr val="bg1"/>
                </a:solidFill>
              </a:rPr>
              <a:t>southwestern </a:t>
            </a:r>
            <a:r>
              <a:rPr lang="en-US" sz="1400" b="1" dirty="0" smtClean="0">
                <a:solidFill>
                  <a:schemeClr val="bg1"/>
                </a:solidFill>
              </a:rPr>
              <a:t>Mali</a:t>
            </a:r>
            <a:r>
              <a:rPr lang="en-US" sz="1400" b="1" dirty="0" smtClean="0">
                <a:solidFill>
                  <a:schemeClr val="bg1"/>
                </a:solidFill>
                <a:latin typeface="Arial" panose="020B0604020202020204" pitchFamily="34" charset="0"/>
                <a:cs typeface="Arial" panose="020B0604020202020204" pitchFamily="34" charset="0"/>
              </a:rPr>
              <a:t>, </a:t>
            </a:r>
            <a:r>
              <a:rPr lang="en-US" sz="1400" b="1" dirty="0">
                <a:solidFill>
                  <a:schemeClr val="bg1"/>
                </a:solidFill>
              </a:rPr>
              <a:t>northeastern Uganda, </a:t>
            </a:r>
            <a:r>
              <a:rPr lang="en-US" sz="1400" b="1" dirty="0" smtClean="0">
                <a:solidFill>
                  <a:schemeClr val="bg1"/>
                </a:solidFill>
              </a:rPr>
              <a:t>Kenya, </a:t>
            </a:r>
            <a:r>
              <a:rPr lang="en-US" sz="1400" b="1" dirty="0">
                <a:solidFill>
                  <a:schemeClr val="bg1"/>
                </a:solidFill>
              </a:rPr>
              <a:t>southern </a:t>
            </a:r>
            <a:r>
              <a:rPr lang="en-US" sz="1400" b="1" dirty="0" smtClean="0">
                <a:solidFill>
                  <a:schemeClr val="bg1"/>
                </a:solidFill>
              </a:rPr>
              <a:t>Somalia, </a:t>
            </a:r>
            <a:r>
              <a:rPr lang="en-US" sz="1400" b="1" dirty="0">
                <a:solidFill>
                  <a:schemeClr val="bg1"/>
                </a:solidFill>
              </a:rPr>
              <a:t>northeastern South Africa, south Zimbabwe, southern Mozambique and southwestern </a:t>
            </a:r>
            <a:r>
              <a:rPr lang="en-US" sz="1400" b="1" dirty="0" smtClean="0">
                <a:solidFill>
                  <a:schemeClr val="bg1"/>
                </a:solidFill>
              </a:rPr>
              <a:t>Madagascar.</a:t>
            </a:r>
            <a:endParaRPr lang="en-US" sz="140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week-2 outlooks call for an </a:t>
            </a:r>
            <a:r>
              <a:rPr lang="en-US" sz="1400" b="1" dirty="0" smtClean="0">
                <a:solidFill>
                  <a:schemeClr val="bg1"/>
                </a:solidFill>
                <a:latin typeface="Arial" panose="020B0604020202020204" pitchFamily="34" charset="0"/>
                <a:cs typeface="Arial" panose="020B0604020202020204" pitchFamily="34" charset="0"/>
              </a:rPr>
              <a:t>increased </a:t>
            </a:r>
            <a:r>
              <a:rPr lang="en-US" sz="1400" b="1" dirty="0">
                <a:solidFill>
                  <a:schemeClr val="bg1"/>
                </a:solidFill>
                <a:latin typeface="Arial" panose="020B0604020202020204" pitchFamily="34" charset="0"/>
                <a:cs typeface="Arial" panose="020B0604020202020204" pitchFamily="34" charset="0"/>
              </a:rPr>
              <a:t>chance for above-average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southern Guinea, Sierra Leone, Liberia, </a:t>
            </a:r>
            <a:r>
              <a:rPr lang="en-US" sz="1400" b="1" dirty="0" smtClean="0">
                <a:solidFill>
                  <a:schemeClr val="bg1"/>
                </a:solidFill>
              </a:rPr>
              <a:t>Côte </a:t>
            </a:r>
            <a:r>
              <a:rPr lang="en-US" sz="1400" b="1" dirty="0">
                <a:solidFill>
                  <a:schemeClr val="bg1"/>
                </a:solidFill>
              </a:rPr>
              <a:t>d’Ivoire, </a:t>
            </a:r>
            <a:r>
              <a:rPr lang="en-US" sz="1400" b="1" dirty="0" smtClean="0">
                <a:solidFill>
                  <a:schemeClr val="bg1"/>
                </a:solidFill>
              </a:rPr>
              <a:t>Ghana, Togo, </a:t>
            </a:r>
            <a:r>
              <a:rPr lang="en-US" sz="1400" b="1" dirty="0">
                <a:solidFill>
                  <a:schemeClr val="bg1"/>
                </a:solidFill>
              </a:rPr>
              <a:t>southern </a:t>
            </a:r>
            <a:r>
              <a:rPr lang="en-US" sz="1400" b="1" dirty="0" smtClean="0">
                <a:solidFill>
                  <a:schemeClr val="bg1"/>
                </a:solidFill>
              </a:rPr>
              <a:t>Ethiopia, and </a:t>
            </a:r>
            <a:r>
              <a:rPr lang="en-US" sz="1400" b="1" dirty="0">
                <a:solidFill>
                  <a:schemeClr val="bg1"/>
                </a:solidFill>
              </a:rPr>
              <a:t>South </a:t>
            </a:r>
            <a:r>
              <a:rPr lang="en-US" sz="1400" b="1" dirty="0" smtClean="0">
                <a:solidFill>
                  <a:schemeClr val="bg1"/>
                </a:solidFill>
              </a:rPr>
              <a:t>Africa. </a:t>
            </a:r>
            <a:r>
              <a:rPr lang="en-US" sz="1400" b="1" dirty="0" smtClean="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contrast,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Central African Republic, western South </a:t>
            </a:r>
            <a:r>
              <a:rPr lang="en-US" sz="1400" b="1" dirty="0" smtClean="0">
                <a:solidFill>
                  <a:schemeClr val="bg1"/>
                </a:solidFill>
              </a:rPr>
              <a:t>Sudan, northeastern </a:t>
            </a:r>
            <a:r>
              <a:rPr lang="en-US" sz="1400" b="1" dirty="0">
                <a:solidFill>
                  <a:schemeClr val="bg1"/>
                </a:solidFill>
              </a:rPr>
              <a:t>DR </a:t>
            </a:r>
            <a:r>
              <a:rPr lang="en-US" sz="1400" b="1" dirty="0" smtClean="0">
                <a:solidFill>
                  <a:schemeClr val="bg1"/>
                </a:solidFill>
              </a:rPr>
              <a:t>Congo, </a:t>
            </a:r>
            <a:r>
              <a:rPr lang="en-US" sz="1400" b="1" dirty="0">
                <a:solidFill>
                  <a:schemeClr val="bg1"/>
                </a:solidFill>
              </a:rPr>
              <a:t>southern Somalia, </a:t>
            </a:r>
            <a:r>
              <a:rPr lang="en-US" sz="1400" b="1" dirty="0" smtClean="0">
                <a:solidFill>
                  <a:schemeClr val="bg1"/>
                </a:solidFill>
              </a:rPr>
              <a:t>Kenya, </a:t>
            </a:r>
            <a:r>
              <a:rPr lang="en-US" sz="1400" b="1" dirty="0">
                <a:solidFill>
                  <a:schemeClr val="bg1"/>
                </a:solidFill>
              </a:rPr>
              <a:t>northeastern </a:t>
            </a:r>
            <a:r>
              <a:rPr lang="en-US" sz="1400" b="1" dirty="0" smtClean="0">
                <a:solidFill>
                  <a:schemeClr val="bg1"/>
                </a:solidFill>
              </a:rPr>
              <a:t>Uganda</a:t>
            </a:r>
            <a:r>
              <a:rPr lang="en-US" sz="1400" b="1" dirty="0" smtClean="0">
                <a:solidFill>
                  <a:schemeClr val="bg1"/>
                </a:solidFill>
                <a:latin typeface="Arial" panose="020B0604020202020204" pitchFamily="34" charset="0"/>
                <a:cs typeface="Arial" panose="020B0604020202020204" pitchFamily="34" charset="0"/>
              </a:rPr>
              <a:t>, and </a:t>
            </a:r>
            <a:r>
              <a:rPr lang="en-US" sz="1400" b="1" dirty="0">
                <a:solidFill>
                  <a:schemeClr val="bg1"/>
                </a:solidFill>
              </a:rPr>
              <a:t>southern </a:t>
            </a:r>
            <a:r>
              <a:rPr lang="en-US" sz="1400" b="1" dirty="0" smtClean="0">
                <a:solidFill>
                  <a:schemeClr val="bg1"/>
                </a:solidFill>
              </a:rPr>
              <a:t>Madagascar.</a:t>
            </a:r>
            <a:endParaRPr lang="en-US" sz="1400"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6200" y="4114800"/>
            <a:ext cx="8915400" cy="266149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50" b="1" dirty="0" smtClean="0">
                <a:solidFill>
                  <a:schemeClr val="bg1"/>
                </a:solidFill>
              </a:rPr>
              <a:t>Over </a:t>
            </a:r>
            <a:r>
              <a:rPr lang="en-US" altLang="en-US" sz="1050" b="1" dirty="0">
                <a:solidFill>
                  <a:schemeClr val="bg1"/>
                </a:solidFill>
              </a:rPr>
              <a:t>the past </a:t>
            </a:r>
            <a:r>
              <a:rPr lang="en-US" altLang="en-US" sz="1050" b="1" dirty="0" smtClean="0">
                <a:solidFill>
                  <a:schemeClr val="bg1"/>
                </a:solidFill>
              </a:rPr>
              <a:t>90 </a:t>
            </a:r>
            <a:r>
              <a:rPr lang="en-US" altLang="en-US" sz="1050" b="1" dirty="0">
                <a:solidFill>
                  <a:schemeClr val="bg1"/>
                </a:solidFill>
              </a:rPr>
              <a:t>days, </a:t>
            </a:r>
            <a:r>
              <a:rPr lang="en-US" altLang="en-US" sz="1050" b="1" dirty="0" smtClean="0">
                <a:solidFill>
                  <a:schemeClr val="bg1"/>
                </a:solidFill>
              </a:rPr>
              <a:t>in </a:t>
            </a:r>
            <a:r>
              <a:rPr lang="en-US" altLang="en-US" sz="1050" b="1" dirty="0">
                <a:solidFill>
                  <a:schemeClr val="bg1"/>
                </a:solidFill>
              </a:rPr>
              <a:t>West Africa, </a:t>
            </a:r>
            <a:r>
              <a:rPr lang="en-US" altLang="en-US" sz="1050" b="1" dirty="0" smtClean="0">
                <a:solidFill>
                  <a:schemeClr val="bg1"/>
                </a:solidFill>
              </a:rPr>
              <a:t>rainfall totals exceeded 1000 mm across Guinea, Sierra Leone, and coastline of Nigeria (moisture surpluses of over 500 mm). Positive precipitation anomalies of over 200 mm were found across southern Senegal, southwestern Mali, Liberia, southwestern Burkina Faso, </a:t>
            </a:r>
            <a:r>
              <a:rPr lang="en-US" altLang="en-US" sz="1050" b="1" dirty="0" smtClean="0">
                <a:solidFill>
                  <a:schemeClr val="bg1"/>
                </a:solidFill>
              </a:rPr>
              <a:t>portions </a:t>
            </a:r>
            <a:r>
              <a:rPr lang="en-US" altLang="en-US" sz="1050" b="1" dirty="0" smtClean="0">
                <a:solidFill>
                  <a:schemeClr val="bg1"/>
                </a:solidFill>
              </a:rPr>
              <a:t>of Côte d’Ivoire, southwestern Ghana, and southwestern Nigeria. Conversely, local areas in northern Burkina Faso, northeastern Ghana, northwestern </a:t>
            </a:r>
            <a:r>
              <a:rPr lang="en-US" altLang="en-US" sz="1050" b="1" dirty="0" smtClean="0">
                <a:solidFill>
                  <a:schemeClr val="bg1"/>
                </a:solidFill>
              </a:rPr>
              <a:t>Benin</a:t>
            </a:r>
            <a:r>
              <a:rPr lang="en-US" altLang="en-US" sz="1050" b="1" dirty="0" smtClean="0">
                <a:solidFill>
                  <a:schemeClr val="bg1"/>
                </a:solidFill>
              </a:rPr>
              <a:t>, </a:t>
            </a:r>
            <a:r>
              <a:rPr lang="en-US" altLang="en-US" sz="1050" b="1" dirty="0" smtClean="0">
                <a:solidFill>
                  <a:schemeClr val="bg1"/>
                </a:solidFill>
              </a:rPr>
              <a:t>and central and eastern Nigeria experienced </a:t>
            </a:r>
            <a:r>
              <a:rPr lang="en-US" altLang="en-US" sz="1050" b="1" dirty="0">
                <a:solidFill>
                  <a:schemeClr val="bg1"/>
                </a:solidFill>
              </a:rPr>
              <a:t>moisture deficits of over 100 mm</a:t>
            </a:r>
            <a:r>
              <a:rPr lang="en-US" altLang="en-US" sz="1050" b="1" dirty="0" smtClean="0">
                <a:solidFill>
                  <a:schemeClr val="bg1"/>
                </a:solidFill>
              </a:rPr>
              <a:t>. In particular, eastern Nigeria experienced negative precipitation anomalies of over 300 mm.</a:t>
            </a:r>
            <a:endParaRPr lang="en-US" altLang="en-US" sz="1050" b="1" dirty="0">
              <a:solidFill>
                <a:schemeClr val="bg1"/>
              </a:solidFill>
            </a:endParaRPr>
          </a:p>
          <a:p>
            <a:pPr algn="just" eaLnBrk="1" hangingPunct="1">
              <a:lnSpc>
                <a:spcPct val="90000"/>
              </a:lnSpc>
              <a:spcBef>
                <a:spcPct val="50000"/>
              </a:spcBef>
            </a:pPr>
            <a:r>
              <a:rPr lang="en-US" altLang="en-US" sz="1050" b="1" dirty="0">
                <a:solidFill>
                  <a:schemeClr val="bg1"/>
                </a:solidFill>
              </a:rPr>
              <a:t>In Central Africa, </a:t>
            </a:r>
            <a:r>
              <a:rPr lang="en-US" altLang="en-US" sz="1050" b="1" dirty="0" smtClean="0">
                <a:solidFill>
                  <a:schemeClr val="bg1"/>
                </a:solidFill>
              </a:rPr>
              <a:t>the western border of Chad and Cameroon and local areas </a:t>
            </a:r>
            <a:r>
              <a:rPr lang="en-US" altLang="en-US" sz="1050" b="1" dirty="0" smtClean="0">
                <a:solidFill>
                  <a:schemeClr val="bg1"/>
                </a:solidFill>
              </a:rPr>
              <a:t>in northwestern DRC </a:t>
            </a:r>
            <a:r>
              <a:rPr lang="en-US" altLang="en-US" sz="1050" b="1" dirty="0" smtClean="0">
                <a:solidFill>
                  <a:schemeClr val="bg1"/>
                </a:solidFill>
              </a:rPr>
              <a:t>received precipitation in excess of 500 mm. </a:t>
            </a:r>
            <a:r>
              <a:rPr lang="en-US" altLang="en-US" sz="1050" b="1" dirty="0" smtClean="0">
                <a:solidFill>
                  <a:schemeClr val="bg1"/>
                </a:solidFill>
              </a:rPr>
              <a:t>M</a:t>
            </a:r>
            <a:r>
              <a:rPr lang="en-US" altLang="en-US" sz="1050" b="1" dirty="0" smtClean="0">
                <a:solidFill>
                  <a:schemeClr val="bg1"/>
                </a:solidFill>
              </a:rPr>
              <a:t>oisture </a:t>
            </a:r>
            <a:r>
              <a:rPr lang="en-US" altLang="en-US" sz="1050" b="1" dirty="0" smtClean="0">
                <a:solidFill>
                  <a:schemeClr val="bg1"/>
                </a:solidFill>
              </a:rPr>
              <a:t>surpluses of over 100 </a:t>
            </a:r>
            <a:r>
              <a:rPr lang="en-US" altLang="en-US" sz="1050" b="1" dirty="0">
                <a:solidFill>
                  <a:schemeClr val="bg1"/>
                </a:solidFill>
              </a:rPr>
              <a:t>mm were found </a:t>
            </a:r>
            <a:r>
              <a:rPr lang="en-US" altLang="en-US" sz="1050" b="1" dirty="0" smtClean="0">
                <a:solidFill>
                  <a:schemeClr val="bg1"/>
                </a:solidFill>
              </a:rPr>
              <a:t>over southeastern </a:t>
            </a:r>
            <a:r>
              <a:rPr lang="en-US" altLang="en-US" sz="1050" b="1" dirty="0">
                <a:solidFill>
                  <a:schemeClr val="bg1"/>
                </a:solidFill>
              </a:rPr>
              <a:t>Chad, </a:t>
            </a:r>
            <a:r>
              <a:rPr lang="en-US" altLang="en-US" sz="1050" b="1" dirty="0" smtClean="0">
                <a:solidFill>
                  <a:schemeClr val="bg1"/>
                </a:solidFill>
              </a:rPr>
              <a:t>portions of </a:t>
            </a:r>
            <a:r>
              <a:rPr lang="en-US" altLang="en-US" sz="1050" b="1" dirty="0" smtClean="0">
                <a:solidFill>
                  <a:schemeClr val="bg1"/>
                </a:solidFill>
              </a:rPr>
              <a:t>CAR, southeastern Cameroon,  </a:t>
            </a:r>
            <a:r>
              <a:rPr lang="en-US" altLang="en-US" sz="1050" b="1" dirty="0" smtClean="0">
                <a:solidFill>
                  <a:schemeClr val="bg1"/>
                </a:solidFill>
              </a:rPr>
              <a:t>eastern Gabon, Congo</a:t>
            </a:r>
            <a:r>
              <a:rPr lang="en-US" altLang="en-US" sz="1050" b="1" dirty="0">
                <a:solidFill>
                  <a:schemeClr val="bg1"/>
                </a:solidFill>
              </a:rPr>
              <a:t>, and local areas in </a:t>
            </a:r>
            <a:r>
              <a:rPr lang="en-US" altLang="en-US" sz="1050" b="1" dirty="0" smtClean="0">
                <a:solidFill>
                  <a:schemeClr val="bg1"/>
                </a:solidFill>
              </a:rPr>
              <a:t>western </a:t>
            </a:r>
            <a:r>
              <a:rPr lang="en-US" altLang="en-US" sz="1050" b="1" dirty="0">
                <a:solidFill>
                  <a:schemeClr val="bg1"/>
                </a:solidFill>
              </a:rPr>
              <a:t>DRC. Large </a:t>
            </a:r>
            <a:r>
              <a:rPr lang="en-US" altLang="en-US" sz="1050" b="1" dirty="0" smtClean="0">
                <a:solidFill>
                  <a:schemeClr val="bg1"/>
                </a:solidFill>
              </a:rPr>
              <a:t>moisture deficits of </a:t>
            </a:r>
            <a:r>
              <a:rPr lang="en-US" altLang="en-US" sz="1050" b="1" dirty="0">
                <a:solidFill>
                  <a:schemeClr val="bg1"/>
                </a:solidFill>
              </a:rPr>
              <a:t>over 100 mm </a:t>
            </a:r>
            <a:r>
              <a:rPr lang="en-US" altLang="en-US" sz="1050" b="1" dirty="0" smtClean="0">
                <a:solidFill>
                  <a:schemeClr val="bg1"/>
                </a:solidFill>
              </a:rPr>
              <a:t>were observed </a:t>
            </a:r>
            <a:r>
              <a:rPr lang="en-US" altLang="en-US" sz="1050" b="1" dirty="0">
                <a:solidFill>
                  <a:schemeClr val="bg1"/>
                </a:solidFill>
              </a:rPr>
              <a:t>in </a:t>
            </a:r>
            <a:r>
              <a:rPr lang="en-US" altLang="en-US" sz="1050" b="1" dirty="0" smtClean="0">
                <a:solidFill>
                  <a:schemeClr val="bg1"/>
                </a:solidFill>
              </a:rPr>
              <a:t>Cameroon</a:t>
            </a:r>
            <a:r>
              <a:rPr lang="en-US" altLang="en-US" sz="1050" b="1" dirty="0">
                <a:solidFill>
                  <a:schemeClr val="bg1"/>
                </a:solidFill>
              </a:rPr>
              <a:t>, southwestern Chad, </a:t>
            </a:r>
            <a:r>
              <a:rPr lang="en-US" altLang="en-US" sz="1050" b="1" dirty="0" smtClean="0">
                <a:solidFill>
                  <a:schemeClr val="bg1"/>
                </a:solidFill>
              </a:rPr>
              <a:t>Equatorial Guinea, and </a:t>
            </a:r>
            <a:r>
              <a:rPr lang="en-US" altLang="en-US" sz="1050" b="1" dirty="0">
                <a:solidFill>
                  <a:schemeClr val="bg1"/>
                </a:solidFill>
              </a:rPr>
              <a:t>local areas in </a:t>
            </a:r>
            <a:r>
              <a:rPr lang="en-US" altLang="en-US" sz="1050" b="1" dirty="0" smtClean="0">
                <a:solidFill>
                  <a:schemeClr val="bg1"/>
                </a:solidFill>
              </a:rPr>
              <a:t>Gabon, northwestern CAR and DRC. In particular, western Cameroon experienced moisture deficits of 300-500 mm.</a:t>
            </a:r>
          </a:p>
          <a:p>
            <a:pPr algn="just" eaLnBrk="1" hangingPunct="1">
              <a:lnSpc>
                <a:spcPct val="90000"/>
              </a:lnSpc>
              <a:spcBef>
                <a:spcPct val="50000"/>
              </a:spcBef>
            </a:pPr>
            <a:r>
              <a:rPr lang="en-US" altLang="en-US" sz="1050" b="1" dirty="0" smtClean="0">
                <a:solidFill>
                  <a:schemeClr val="bg1"/>
                </a:solidFill>
              </a:rPr>
              <a:t> In </a:t>
            </a:r>
            <a:r>
              <a:rPr lang="en-US" altLang="en-US" sz="1050" b="1" dirty="0">
                <a:solidFill>
                  <a:schemeClr val="bg1"/>
                </a:solidFill>
              </a:rPr>
              <a:t>East Africa, northwestern Ethiopia received heavy rainfall amounts of over 1000 mm (more than </a:t>
            </a:r>
            <a:r>
              <a:rPr lang="en-US" altLang="en-US" sz="1050" b="1" dirty="0" smtClean="0">
                <a:solidFill>
                  <a:schemeClr val="bg1"/>
                </a:solidFill>
              </a:rPr>
              <a:t>300 </a:t>
            </a:r>
            <a:r>
              <a:rPr lang="en-US" altLang="en-US" sz="1050" b="1" dirty="0">
                <a:solidFill>
                  <a:schemeClr val="bg1"/>
                </a:solidFill>
              </a:rPr>
              <a:t>mm above the mean</a:t>
            </a:r>
            <a:r>
              <a:rPr lang="en-US" altLang="en-US" sz="1050" b="1" dirty="0" smtClean="0">
                <a:solidFill>
                  <a:schemeClr val="bg1"/>
                </a:solidFill>
              </a:rPr>
              <a:t>). </a:t>
            </a:r>
            <a:r>
              <a:rPr lang="en-US" altLang="en-US" sz="1050" b="1" dirty="0" smtClean="0">
                <a:solidFill>
                  <a:schemeClr val="bg1"/>
                </a:solidFill>
              </a:rPr>
              <a:t>Heavy rainfall was also found over western </a:t>
            </a:r>
            <a:r>
              <a:rPr lang="en-US" altLang="en-US" sz="1050" b="1" dirty="0" smtClean="0">
                <a:solidFill>
                  <a:schemeClr val="bg1"/>
                </a:solidFill>
              </a:rPr>
              <a:t>and eastern Sudan, western Eritrea, and northern Ethiopia. Uganda </a:t>
            </a:r>
            <a:r>
              <a:rPr lang="en-US" altLang="en-US" sz="1050" b="1" dirty="0">
                <a:solidFill>
                  <a:schemeClr val="bg1"/>
                </a:solidFill>
              </a:rPr>
              <a:t>continued to experience sustained negative </a:t>
            </a:r>
            <a:r>
              <a:rPr lang="en-US" altLang="en-US" sz="1050" b="1" dirty="0" smtClean="0">
                <a:solidFill>
                  <a:schemeClr val="bg1"/>
                </a:solidFill>
              </a:rPr>
              <a:t>precipitation </a:t>
            </a:r>
            <a:r>
              <a:rPr lang="en-US" altLang="en-US" sz="1050" b="1" dirty="0">
                <a:solidFill>
                  <a:schemeClr val="bg1"/>
                </a:solidFill>
              </a:rPr>
              <a:t>anomalies of over 50 mm.</a:t>
            </a:r>
          </a:p>
          <a:p>
            <a:pPr algn="just" eaLnBrk="1" hangingPunct="1">
              <a:lnSpc>
                <a:spcPct val="90000"/>
              </a:lnSpc>
              <a:spcBef>
                <a:spcPct val="50000"/>
              </a:spcBef>
            </a:pPr>
            <a:r>
              <a:rPr lang="en-US" altLang="en-US" sz="1050" b="1" dirty="0" smtClean="0">
                <a:solidFill>
                  <a:schemeClr val="bg1"/>
                </a:solidFill>
              </a:rPr>
              <a:t>In </a:t>
            </a:r>
            <a:r>
              <a:rPr lang="en-US" altLang="en-US" sz="1050" b="1" dirty="0">
                <a:solidFill>
                  <a:schemeClr val="bg1"/>
                </a:solidFill>
              </a:rPr>
              <a:t>southern Africa</a:t>
            </a:r>
            <a:r>
              <a:rPr lang="en-US" altLang="en-US" sz="1050" b="1" dirty="0" smtClean="0">
                <a:solidFill>
                  <a:schemeClr val="bg1"/>
                </a:solidFill>
              </a:rPr>
              <a:t>, </a:t>
            </a:r>
            <a:r>
              <a:rPr lang="en-US" altLang="en-US" sz="1050" b="1" dirty="0" smtClean="0">
                <a:solidFill>
                  <a:schemeClr val="bg1"/>
                </a:solidFill>
              </a:rPr>
              <a:t>pocket areas across the </a:t>
            </a:r>
            <a:r>
              <a:rPr lang="en-US" altLang="en-US" sz="1050" b="1" dirty="0" smtClean="0">
                <a:solidFill>
                  <a:schemeClr val="bg1"/>
                </a:solidFill>
              </a:rPr>
              <a:t>central part of Mozambique and the eastern coast of Madagascar registered rainfall amounts of over 200 mm (moisture surpluses of over 100 mm). Precipitation was also well above-average across the northeastern part of South Africa. Light moisture deficits of 10-50 mm were present across much of western South Africa, and portions of Madagascar.</a:t>
            </a:r>
          </a:p>
        </p:txBody>
      </p:sp>
      <p:pic>
        <p:nvPicPr>
          <p:cNvPr id="4" name="Image 3"/>
          <p:cNvPicPr>
            <a:picLocks noChangeAspect="1"/>
          </p:cNvPicPr>
          <p:nvPr/>
        </p:nvPicPr>
        <p:blipFill>
          <a:blip r:embed="rId3"/>
          <a:stretch>
            <a:fillRect/>
          </a:stretch>
        </p:blipFill>
        <p:spPr>
          <a:xfrm>
            <a:off x="1219199" y="900658"/>
            <a:ext cx="3137941" cy="3137941"/>
          </a:xfrm>
          <a:prstGeom prst="rect">
            <a:avLst/>
          </a:prstGeom>
        </p:spPr>
      </p:pic>
      <p:pic>
        <p:nvPicPr>
          <p:cNvPr id="6" name="Image 5"/>
          <p:cNvPicPr>
            <a:picLocks noChangeAspect="1"/>
          </p:cNvPicPr>
          <p:nvPr/>
        </p:nvPicPr>
        <p:blipFill>
          <a:blip r:embed="rId4"/>
          <a:stretch>
            <a:fillRect/>
          </a:stretch>
        </p:blipFill>
        <p:spPr>
          <a:xfrm>
            <a:off x="4610100" y="914400"/>
            <a:ext cx="3124200" cy="3124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52400" y="4191000"/>
            <a:ext cx="8763000" cy="256557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West Africa, moisture surpluses of over 100 mm were present over northern Senegal, parts of Guinea, Sierra Leone, Liberia, southern Côte d’Ivoire, southern Ghana, and western and southern Nigeria. </a:t>
            </a:r>
            <a:r>
              <a:rPr lang="en-US" altLang="en-US" sz="1140" b="1" dirty="0" smtClean="0">
                <a:solidFill>
                  <a:schemeClr val="bg1"/>
                </a:solidFill>
              </a:rPr>
              <a:t>Light rains resulted in negative precipitation anomalies of 50-100 mm across southwestern Senegal, Guinea-Bissau, southeastern Burkina Faso, northern Ghana, Togo, and Benin, and many parts of Nigeria. Moisture </a:t>
            </a:r>
            <a:r>
              <a:rPr lang="en-US" altLang="en-US" sz="1140" b="1" dirty="0" smtClean="0">
                <a:solidFill>
                  <a:schemeClr val="bg1"/>
                </a:solidFill>
              </a:rPr>
              <a:t>surpluses of over 100 mm were observed over central and eastern Nigeria.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precipitation was 100 mm above the mean across local areas in western and central Chad, southeastern Cameroon, portions of CAR, Congo, and western DRC. Northern Cameroon, Equatorial Guinea, and western Gabon received below-average rainfall (more than 100 mm below the mean).</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East Africa</a:t>
            </a:r>
            <a:r>
              <a:rPr lang="en-US" altLang="en-US" sz="1140" b="1" dirty="0" smtClean="0">
                <a:solidFill>
                  <a:schemeClr val="bg1"/>
                </a:solidFill>
              </a:rPr>
              <a:t>, rainfall amounts reached 300-500 mm in northwestern Ethiopia. Moisture surpluses of over 100 mm were found across parts of southern Sudan, South Sudan, Eritrea, Ethiopia</a:t>
            </a:r>
            <a:r>
              <a:rPr lang="en-US" altLang="en-US" sz="1140" b="1" dirty="0" smtClean="0">
                <a:solidFill>
                  <a:schemeClr val="bg1"/>
                </a:solidFill>
              </a:rPr>
              <a:t>, </a:t>
            </a:r>
            <a:r>
              <a:rPr lang="en-US" altLang="en-US" sz="1140" b="1" dirty="0" smtClean="0">
                <a:solidFill>
                  <a:schemeClr val="bg1"/>
                </a:solidFill>
              </a:rPr>
              <a:t>northern </a:t>
            </a:r>
            <a:r>
              <a:rPr lang="en-US" altLang="en-US" sz="1140" b="1" dirty="0" smtClean="0">
                <a:solidFill>
                  <a:schemeClr val="bg1"/>
                </a:solidFill>
              </a:rPr>
              <a:t>Somalia, eastern Uganda, western Kenya, and northern Tanzania. </a:t>
            </a:r>
            <a:r>
              <a:rPr lang="en-US" altLang="en-US" sz="1140" b="1" dirty="0" smtClean="0">
                <a:solidFill>
                  <a:schemeClr val="bg1"/>
                </a:solidFill>
              </a:rPr>
              <a:t>Moisture deficits of over 25 mm were observed over the southwestern border of Sudan and South Sudan, southern Ethiopia, eastern Kenya, and southern Somalia.</a:t>
            </a:r>
          </a:p>
          <a:p>
            <a:pPr algn="just" eaLnBrk="1" hangingPunct="1">
              <a:lnSpc>
                <a:spcPct val="90000"/>
              </a:lnSpc>
              <a:spcBef>
                <a:spcPct val="50000"/>
              </a:spcBef>
            </a:pPr>
            <a:r>
              <a:rPr lang="en-US" altLang="en-US" sz="1140" b="1" dirty="0" smtClean="0">
                <a:solidFill>
                  <a:schemeClr val="bg1"/>
                </a:solidFill>
              </a:rPr>
              <a:t>In Southern Africa, the eastern part of South Africa, central Mozambique, and the eastern coastline of Madagascar observed above-average rainfall (more than </a:t>
            </a:r>
            <a:r>
              <a:rPr lang="en-US" altLang="en-US" sz="1140" b="1" dirty="0" smtClean="0">
                <a:solidFill>
                  <a:schemeClr val="bg1"/>
                </a:solidFill>
              </a:rPr>
              <a:t>25</a:t>
            </a:r>
            <a:r>
              <a:rPr lang="en-US" altLang="en-US" sz="1140" b="1" dirty="0" smtClean="0">
                <a:solidFill>
                  <a:schemeClr val="bg1"/>
                </a:solidFill>
              </a:rPr>
              <a:t> </a:t>
            </a:r>
            <a:r>
              <a:rPr lang="en-US" altLang="en-US" sz="1140" b="1" dirty="0" smtClean="0">
                <a:solidFill>
                  <a:schemeClr val="bg1"/>
                </a:solidFill>
              </a:rPr>
              <a:t>mm above the mean).</a:t>
            </a:r>
            <a:endParaRPr lang="en-US" altLang="en-US" sz="1140" b="1" dirty="0">
              <a:solidFill>
                <a:schemeClr val="bg1"/>
              </a:solidFill>
            </a:endParaRPr>
          </a:p>
        </p:txBody>
      </p:sp>
      <p:pic>
        <p:nvPicPr>
          <p:cNvPr id="4" name="Image 3"/>
          <p:cNvPicPr>
            <a:picLocks noChangeAspect="1"/>
          </p:cNvPicPr>
          <p:nvPr/>
        </p:nvPicPr>
        <p:blipFill>
          <a:blip r:embed="rId3"/>
          <a:stretch>
            <a:fillRect/>
          </a:stretch>
        </p:blipFill>
        <p:spPr>
          <a:xfrm>
            <a:off x="1294775" y="875900"/>
            <a:ext cx="3124825" cy="3124825"/>
          </a:xfrm>
          <a:prstGeom prst="rect">
            <a:avLst/>
          </a:prstGeom>
        </p:spPr>
      </p:pic>
      <p:pic>
        <p:nvPicPr>
          <p:cNvPr id="6" name="Image 5"/>
          <p:cNvPicPr>
            <a:picLocks noChangeAspect="1"/>
          </p:cNvPicPr>
          <p:nvPr/>
        </p:nvPicPr>
        <p:blipFill>
          <a:blip r:embed="rId4"/>
          <a:stretch>
            <a:fillRect/>
          </a:stretch>
        </p:blipFill>
        <p:spPr>
          <a:xfrm>
            <a:off x="4647575" y="875900"/>
            <a:ext cx="3124825" cy="31248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49225" y="4724400"/>
            <a:ext cx="8842375" cy="177279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in West Africa, Guinea, Sierra Leone, much of Liberia, northern Côte d’Ivoire, southwestern Ghana, and local areas in central and southern Nigeria experienced above-average rainfall, with moisture surpluses of over 25 mm. Moisture deficits of </a:t>
            </a:r>
            <a:r>
              <a:rPr lang="en-US" altLang="en-US" sz="1200" b="1" dirty="0" smtClean="0">
                <a:solidFill>
                  <a:schemeClr val="bg1"/>
                </a:solidFill>
              </a:rPr>
              <a:t>50-100 </a:t>
            </a:r>
            <a:r>
              <a:rPr lang="en-US" altLang="en-US" sz="1200" b="1" dirty="0" smtClean="0">
                <a:solidFill>
                  <a:schemeClr val="bg1"/>
                </a:solidFill>
              </a:rPr>
              <a:t>mm were found across </a:t>
            </a:r>
            <a:r>
              <a:rPr lang="en-US" altLang="en-US" sz="1200" b="1" dirty="0" smtClean="0">
                <a:solidFill>
                  <a:schemeClr val="bg1"/>
                </a:solidFill>
              </a:rPr>
              <a:t>southeastern Nigeria</a:t>
            </a:r>
            <a:r>
              <a:rPr lang="en-US" altLang="en-US" sz="1200" b="1" dirty="0" smtClean="0">
                <a:solidFill>
                  <a:schemeClr val="bg1"/>
                </a:solidFill>
              </a:rPr>
              <a:t>.</a:t>
            </a:r>
          </a:p>
          <a:p>
            <a:pPr algn="just" eaLnBrk="1" hangingPunct="1">
              <a:lnSpc>
                <a:spcPct val="90000"/>
              </a:lnSpc>
              <a:spcBef>
                <a:spcPct val="50000"/>
              </a:spcBef>
            </a:pPr>
            <a:r>
              <a:rPr lang="en-US" altLang="en-US" sz="1200" b="1" dirty="0" smtClean="0">
                <a:solidFill>
                  <a:schemeClr val="bg1"/>
                </a:solidFill>
              </a:rPr>
              <a:t>In Central Africa, rainfall totals exceeded 100 mm over central Chad, northern Congo, and </a:t>
            </a:r>
            <a:r>
              <a:rPr lang="en-US" altLang="en-US" sz="1200" b="1" dirty="0" smtClean="0">
                <a:solidFill>
                  <a:schemeClr val="bg1"/>
                </a:solidFill>
              </a:rPr>
              <a:t>pocket </a:t>
            </a:r>
            <a:r>
              <a:rPr lang="en-US" altLang="en-US" sz="1200" b="1" dirty="0" smtClean="0">
                <a:solidFill>
                  <a:schemeClr val="bg1"/>
                </a:solidFill>
              </a:rPr>
              <a:t>areas in </a:t>
            </a:r>
            <a:r>
              <a:rPr lang="en-US" altLang="en-US" sz="1200" b="1" dirty="0" smtClean="0">
                <a:solidFill>
                  <a:schemeClr val="bg1"/>
                </a:solidFill>
              </a:rPr>
              <a:t>DRC (moisture surpluses of over 100 mm). Light rains resulted in negative precipitation anomalies of over </a:t>
            </a:r>
            <a:r>
              <a:rPr lang="en-US" altLang="en-US" sz="1200" b="1" dirty="0" smtClean="0">
                <a:solidFill>
                  <a:schemeClr val="bg1"/>
                </a:solidFill>
              </a:rPr>
              <a:t>50 </a:t>
            </a:r>
            <a:r>
              <a:rPr lang="en-US" altLang="en-US" sz="1200" b="1" dirty="0" smtClean="0">
                <a:solidFill>
                  <a:schemeClr val="bg1"/>
                </a:solidFill>
              </a:rPr>
              <a:t>mm across Cameroon, Equatorial Guinea, and Gabon.</a:t>
            </a:r>
          </a:p>
          <a:p>
            <a:pPr algn="just" eaLnBrk="1" hangingPunct="1">
              <a:lnSpc>
                <a:spcPct val="90000"/>
              </a:lnSpc>
              <a:spcBef>
                <a:spcPct val="50000"/>
              </a:spcBef>
            </a:pPr>
            <a:r>
              <a:rPr lang="en-US" altLang="en-US" sz="1200" b="1" dirty="0" smtClean="0">
                <a:solidFill>
                  <a:schemeClr val="bg1"/>
                </a:solidFill>
              </a:rPr>
              <a:t>In East Africa, precipitation was above-average over southern Sudan, South Sudan, western Eritrea, western Ethiopia, portions of Uganda, Rwanda, Burundi, and western Tanzania. Negative precipitation anomalies of 25-50 mm were observed over eastern Kenya and southern Somalia.</a:t>
            </a:r>
          </a:p>
        </p:txBody>
      </p:sp>
      <p:pic>
        <p:nvPicPr>
          <p:cNvPr id="7" name="Image 6"/>
          <p:cNvPicPr>
            <a:picLocks noChangeAspect="1"/>
          </p:cNvPicPr>
          <p:nvPr/>
        </p:nvPicPr>
        <p:blipFill>
          <a:blip r:embed="rId3"/>
          <a:stretch>
            <a:fillRect/>
          </a:stretch>
        </p:blipFill>
        <p:spPr>
          <a:xfrm>
            <a:off x="1228725" y="881478"/>
            <a:ext cx="3530184" cy="3530184"/>
          </a:xfrm>
          <a:prstGeom prst="rect">
            <a:avLst/>
          </a:prstGeom>
        </p:spPr>
      </p:pic>
      <p:pic>
        <p:nvPicPr>
          <p:cNvPr id="8" name="Image 7"/>
          <p:cNvPicPr>
            <a:picLocks noChangeAspect="1"/>
          </p:cNvPicPr>
          <p:nvPr/>
        </p:nvPicPr>
        <p:blipFill>
          <a:blip r:embed="rId4"/>
          <a:stretch>
            <a:fillRect/>
          </a:stretch>
        </p:blipFill>
        <p:spPr>
          <a:xfrm>
            <a:off x="4994613" y="881478"/>
            <a:ext cx="3530184" cy="3530184"/>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34370" y="5718127"/>
            <a:ext cx="8378480" cy="78175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The 850-hPa atmospheric circulation pattern features an anomalous </a:t>
            </a:r>
            <a:r>
              <a:rPr lang="en-US" altLang="en-US" sz="1400" b="1" dirty="0" smtClean="0">
                <a:solidFill>
                  <a:schemeClr val="bg1"/>
                </a:solidFill>
              </a:rPr>
              <a:t>cyclonic </a:t>
            </a:r>
            <a:r>
              <a:rPr lang="en-US" altLang="en-US" sz="1400" b="1" dirty="0" smtClean="0">
                <a:solidFill>
                  <a:schemeClr val="bg1"/>
                </a:solidFill>
              </a:rPr>
              <a:t>circulation </a:t>
            </a:r>
            <a:r>
              <a:rPr lang="en-US" altLang="en-US" sz="1400" b="1" dirty="0" smtClean="0">
                <a:solidFill>
                  <a:schemeClr val="bg1"/>
                </a:solidFill>
              </a:rPr>
              <a:t>over Mauritania and Mali.</a:t>
            </a:r>
            <a:endParaRPr lang="en-US" altLang="en-US" sz="1400" b="1" dirty="0" smtClean="0">
              <a:solidFill>
                <a:schemeClr val="bg1"/>
              </a:solidFill>
            </a:endParaRPr>
          </a:p>
          <a:p>
            <a:pPr algn="just" eaLnBrk="1" hangingPunct="1">
              <a:lnSpc>
                <a:spcPct val="90000"/>
              </a:lnSpc>
              <a:spcBef>
                <a:spcPct val="50000"/>
              </a:spcBef>
            </a:pPr>
            <a:r>
              <a:rPr lang="en-US" altLang="en-US" sz="1400" b="1" dirty="0" smtClean="0">
                <a:solidFill>
                  <a:schemeClr val="bg1"/>
                </a:solidFill>
              </a:rPr>
              <a:t>A strong anomalous </a:t>
            </a:r>
            <a:r>
              <a:rPr lang="en-US" altLang="en-US" sz="1400" b="1" dirty="0" smtClean="0">
                <a:solidFill>
                  <a:schemeClr val="bg1"/>
                </a:solidFill>
              </a:rPr>
              <a:t>northwesterly </a:t>
            </a:r>
            <a:r>
              <a:rPr lang="en-US" altLang="en-US" sz="1400" b="1" dirty="0" smtClean="0">
                <a:solidFill>
                  <a:schemeClr val="bg1"/>
                </a:solidFill>
              </a:rPr>
              <a:t>flow was present </a:t>
            </a:r>
            <a:r>
              <a:rPr lang="en-US" altLang="en-US" sz="1400" b="1" dirty="0" smtClean="0">
                <a:solidFill>
                  <a:schemeClr val="bg1"/>
                </a:solidFill>
              </a:rPr>
              <a:t>over Chad and Sudan.</a:t>
            </a:r>
            <a:endParaRPr lang="en-US" altLang="en-US" sz="1400" b="1" dirty="0" smtClean="0">
              <a:solidFill>
                <a:schemeClr val="bg1"/>
              </a:solidFill>
            </a:endParaRPr>
          </a:p>
        </p:txBody>
      </p:sp>
      <p:pic>
        <p:nvPicPr>
          <p:cNvPr id="2" name="Image 1"/>
          <p:cNvPicPr>
            <a:picLocks noChangeAspect="1"/>
          </p:cNvPicPr>
          <p:nvPr/>
        </p:nvPicPr>
        <p:blipFill>
          <a:blip r:embed="rId3"/>
          <a:stretch>
            <a:fillRect/>
          </a:stretch>
        </p:blipFill>
        <p:spPr>
          <a:xfrm>
            <a:off x="4750450" y="1437332"/>
            <a:ext cx="3962400" cy="3962400"/>
          </a:xfrm>
          <a:prstGeom prst="rect">
            <a:avLst/>
          </a:prstGeom>
        </p:spPr>
      </p:pic>
      <p:sp>
        <p:nvSpPr>
          <p:cNvPr id="3" name="Oval 2"/>
          <p:cNvSpPr/>
          <p:nvPr/>
        </p:nvSpPr>
        <p:spPr bwMode="auto">
          <a:xfrm>
            <a:off x="5098391" y="2239305"/>
            <a:ext cx="1042700" cy="80869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7" name="Oval 2"/>
          <p:cNvSpPr/>
          <p:nvPr/>
        </p:nvSpPr>
        <p:spPr bwMode="auto">
          <a:xfrm>
            <a:off x="6553200" y="2362902"/>
            <a:ext cx="853294" cy="762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4" name="Image 3"/>
          <p:cNvPicPr>
            <a:picLocks noChangeAspect="1"/>
          </p:cNvPicPr>
          <p:nvPr/>
        </p:nvPicPr>
        <p:blipFill>
          <a:blip r:embed="rId4"/>
          <a:stretch>
            <a:fillRect/>
          </a:stretch>
        </p:blipFill>
        <p:spPr>
          <a:xfrm>
            <a:off x="533400" y="1432970"/>
            <a:ext cx="3963014" cy="39630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709931"/>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Sierra Leone (bottom left) and northwestern Ethiopia (top right). In contrast, seasonal total rainfall remained below-average over southwestern 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304800" y="3599983"/>
            <a:ext cx="3197364" cy="2486839"/>
          </a:xfrm>
          <a:prstGeom prst="rect">
            <a:avLst/>
          </a:prstGeom>
        </p:spPr>
      </p:pic>
      <p:pic>
        <p:nvPicPr>
          <p:cNvPr id="3" name="Image 2"/>
          <p:cNvPicPr>
            <a:picLocks noChangeAspect="1"/>
          </p:cNvPicPr>
          <p:nvPr/>
        </p:nvPicPr>
        <p:blipFill>
          <a:blip r:embed="rId5"/>
          <a:stretch>
            <a:fillRect/>
          </a:stretch>
        </p:blipFill>
        <p:spPr>
          <a:xfrm>
            <a:off x="5334000" y="3599983"/>
            <a:ext cx="3282043" cy="2552700"/>
          </a:xfrm>
          <a:prstGeom prst="rect">
            <a:avLst/>
          </a:prstGeom>
        </p:spPr>
      </p:pic>
      <p:pic>
        <p:nvPicPr>
          <p:cNvPr id="4" name="Image 3"/>
          <p:cNvPicPr>
            <a:picLocks noChangeAspect="1"/>
          </p:cNvPicPr>
          <p:nvPr/>
        </p:nvPicPr>
        <p:blipFill>
          <a:blip r:embed="rId6"/>
          <a:stretch>
            <a:fillRect/>
          </a:stretch>
        </p:blipFill>
        <p:spPr>
          <a:xfrm>
            <a:off x="5325980" y="822179"/>
            <a:ext cx="3290064" cy="2558939"/>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48304"/>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371802" y="1524000"/>
            <a:ext cx="460831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26 October – 1 November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182507" y="5232777"/>
            <a:ext cx="8462212" cy="6740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a:t>
            </a:r>
            <a:r>
              <a:rPr lang="en-US" altLang="en-US" sz="1400" b="1" dirty="0" smtClean="0">
                <a:solidFill>
                  <a:schemeClr val="bg1"/>
                </a:solidFill>
              </a:rPr>
              <a:t>) </a:t>
            </a:r>
            <a:r>
              <a:rPr lang="en-US" altLang="en-US" sz="1400" b="1" dirty="0">
                <a:solidFill>
                  <a:schemeClr val="bg1"/>
                </a:solidFill>
              </a:rPr>
              <a:t>and week-2 </a:t>
            </a:r>
            <a:r>
              <a:rPr lang="en-US" altLang="en-US" sz="1400" b="1" dirty="0" smtClean="0">
                <a:solidFill>
                  <a:schemeClr val="bg1"/>
                </a:solidFill>
              </a:rPr>
              <a:t>(</a:t>
            </a:r>
            <a:r>
              <a:rPr lang="en-US" altLang="en-US" sz="1400" b="1" dirty="0">
                <a:solidFill>
                  <a:schemeClr val="bg1"/>
                </a:solidFill>
              </a:rPr>
              <a:t>right panel) , </a:t>
            </a:r>
            <a:r>
              <a:rPr lang="en-US" altLang="en-US" sz="1400" b="1" dirty="0" smtClean="0">
                <a:solidFill>
                  <a:schemeClr val="bg1"/>
                </a:solidFill>
              </a:rPr>
              <a:t>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a:t>
            </a:r>
            <a:r>
              <a:rPr lang="en-US" altLang="en-US" sz="1400" b="1" dirty="0" smtClean="0">
                <a:solidFill>
                  <a:schemeClr val="bg1"/>
                </a:solidFill>
              </a:rPr>
              <a:t>over the Gulf of Guinea countries, Cameroon, Equatorial Guinea, Gabon, Congo, and portions of CAR and DRC.</a:t>
            </a:r>
            <a:endParaRPr lang="en-US" altLang="en-US" sz="1400" b="1" dirty="0">
              <a:solidFill>
                <a:schemeClr val="bg1"/>
              </a:solidFill>
            </a:endParaRPr>
          </a:p>
        </p:txBody>
      </p:sp>
      <p:sp>
        <p:nvSpPr>
          <p:cNvPr id="9" name="TextBox 10"/>
          <p:cNvSpPr txBox="1">
            <a:spLocks noChangeArrowheads="1"/>
          </p:cNvSpPr>
          <p:nvPr/>
        </p:nvSpPr>
        <p:spPr bwMode="auto">
          <a:xfrm>
            <a:off x="518675" y="1524000"/>
            <a:ext cx="366254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19 – 25 October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400053" y="1977422"/>
            <a:ext cx="3899783" cy="2924837"/>
          </a:xfrm>
          <a:prstGeom prst="rect">
            <a:avLst/>
          </a:prstGeom>
        </p:spPr>
      </p:pic>
      <p:pic>
        <p:nvPicPr>
          <p:cNvPr id="3" name="Image 2"/>
          <p:cNvPicPr>
            <a:picLocks noChangeAspect="1"/>
          </p:cNvPicPr>
          <p:nvPr/>
        </p:nvPicPr>
        <p:blipFill>
          <a:blip r:embed="rId4"/>
          <a:stretch>
            <a:fillRect/>
          </a:stretch>
        </p:blipFill>
        <p:spPr>
          <a:xfrm>
            <a:off x="4668671" y="1953100"/>
            <a:ext cx="3898267" cy="2923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199541</TotalTime>
  <Words>2058</Words>
  <Application>Microsoft Office PowerPoint</Application>
  <PresentationFormat>Affichage à l'écran (4:3)</PresentationFormat>
  <Paragraphs>86</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9986</cp:revision>
  <cp:lastPrinted>2018-07-09T15:13:07Z</cp:lastPrinted>
  <dcterms:created xsi:type="dcterms:W3CDTF">2001-08-31T10:39:36Z</dcterms:created>
  <dcterms:modified xsi:type="dcterms:W3CDTF">2021-10-18T16:05:48Z</dcterms:modified>
</cp:coreProperties>
</file>