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FF"/>
    <a:srgbClr val="800000"/>
    <a:srgbClr val="CCFFCC"/>
    <a:srgbClr val="FFFF99"/>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autoAdjust="0"/>
    <p:restoredTop sz="92066" autoAdjust="0"/>
  </p:normalViewPr>
  <p:slideViewPr>
    <p:cSldViewPr>
      <p:cViewPr>
        <p:scale>
          <a:sx n="70" d="100"/>
          <a:sy n="70" d="100"/>
        </p:scale>
        <p:origin x="66" y="-17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25-Oct-21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xmlns=""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505"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25 October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457200" y="1542797"/>
            <a:ext cx="31830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26 October – 1 November </a:t>
            </a:r>
            <a:r>
              <a:rPr lang="en-US" altLang="en-US" b="1" dirty="0">
                <a:solidFill>
                  <a:srgbClr val="FFFF00"/>
                </a:solidFill>
              </a:rPr>
              <a:t>2021</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21" y="2026067"/>
            <a:ext cx="3486439" cy="4511862"/>
          </a:xfrm>
          <a:prstGeom prst="rect">
            <a:avLst/>
          </a:prstGeom>
        </p:spPr>
      </p:pic>
      <p:sp>
        <p:nvSpPr>
          <p:cNvPr id="3" name="Rectangle 2"/>
          <p:cNvSpPr/>
          <p:nvPr/>
        </p:nvSpPr>
        <p:spPr>
          <a:xfrm>
            <a:off x="4114800" y="1505141"/>
            <a:ext cx="4572000" cy="5032788"/>
          </a:xfrm>
          <a:prstGeom prst="rect">
            <a:avLst/>
          </a:prstGeom>
        </p:spPr>
        <p:txBody>
          <a:bodyPr>
            <a:spAutoFit/>
          </a:bodyPr>
          <a:lstStyle/>
          <a:p>
            <a:pPr marL="342900" marR="0" lvl="0" indent="-342900" algn="just">
              <a:lnSpc>
                <a:spcPct val="107000"/>
              </a:lnSpc>
              <a:spcBef>
                <a:spcPts val="0"/>
              </a:spcBef>
              <a:spcAft>
                <a:spcPts val="0"/>
              </a:spcAft>
              <a:buFont typeface="+mj-lt"/>
              <a:buAutoNum type="arabicPeriod"/>
            </a:pPr>
            <a:r>
              <a:rPr lang="en-US" sz="1200" b="1" dirty="0">
                <a:solidFill>
                  <a:srgbClr val="FFFF00"/>
                </a:solidFill>
                <a:latin typeface="Arial" panose="020B0604020202020204" pitchFamily="34" charset="0"/>
                <a:ea typeface="Calibri" panose="020F0502020204030204" pitchFamily="34" charset="0"/>
                <a:cs typeface="Arial" panose="020B0604020202020204" pitchFamily="34" charset="0"/>
              </a:rPr>
              <a:t>There is an increased chance for above-average rainfall across southern Guinea, Sierra Leone, Liberia, </a:t>
            </a:r>
            <a:r>
              <a:rPr lang="en-US" sz="1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Côte </a:t>
            </a:r>
            <a:r>
              <a:rPr lang="en-US" sz="1200" b="1" dirty="0">
                <a:solidFill>
                  <a:srgbClr val="FFFF00"/>
                </a:solidFill>
                <a:latin typeface="Arial" panose="020B0604020202020204" pitchFamily="34" charset="0"/>
                <a:ea typeface="Calibri" panose="020F0502020204030204" pitchFamily="34" charset="0"/>
                <a:cs typeface="Arial" panose="020B0604020202020204" pitchFamily="34" charset="0"/>
              </a:rPr>
              <a:t>d’Ivoire and southwestern Ghana</a:t>
            </a:r>
            <a:r>
              <a:rPr lang="en-US" sz="12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2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2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above-average rainfall across northeastern Namibia, Botswana and South Africa</a:t>
            </a:r>
            <a:r>
              <a:rPr lang="en-US" sz="12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2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2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western Ethiopia, South Sudan, Uganda, Kenya, Somalia and western Tanzania</a:t>
            </a:r>
            <a:r>
              <a:rPr lang="en-US" sz="12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2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2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over southwestern Madagascar</a:t>
            </a:r>
            <a:r>
              <a:rPr lang="en-US" sz="12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2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Moderat</a:t>
            </a:r>
            <a:r>
              <a:rPr lang="en-US" sz="1200" b="1" dirty="0">
                <a:solidFill>
                  <a:schemeClr val="bg1"/>
                </a:solidFill>
                <a:latin typeface="Arial" panose="020B0604020202020204" pitchFamily="34" charset="0"/>
                <a:ea typeface="Calibri" panose="020F0502020204030204" pitchFamily="34" charset="0"/>
                <a:cs typeface="Arial" panose="020B0604020202020204" pitchFamily="34" charset="0"/>
              </a:rPr>
              <a:t>e</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419137" y="1458401"/>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 – 8 November 2021</a:t>
            </a:r>
            <a:endParaRPr lang="en-US" altLang="en-US" b="1" dirty="0">
              <a:solidFill>
                <a:srgbClr val="FFFF00"/>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81" y="1960468"/>
            <a:ext cx="3529266" cy="4567285"/>
          </a:xfrm>
          <a:prstGeom prst="rect">
            <a:avLst/>
          </a:prstGeom>
        </p:spPr>
      </p:pic>
      <p:sp>
        <p:nvSpPr>
          <p:cNvPr id="3" name="Rectangle 2"/>
          <p:cNvSpPr/>
          <p:nvPr/>
        </p:nvSpPr>
        <p:spPr>
          <a:xfrm>
            <a:off x="4169066" y="1611407"/>
            <a:ext cx="4572000" cy="5146858"/>
          </a:xfrm>
          <a:prstGeom prst="rect">
            <a:avLst/>
          </a:prstGeom>
        </p:spPr>
        <p:txBody>
          <a:bodyPr>
            <a:spAutoFit/>
          </a:bodyPr>
          <a:lstStyle/>
          <a:p>
            <a:pPr marL="342900" marR="0" lvl="0" indent="-342900" algn="just">
              <a:lnSpc>
                <a:spcPct val="107000"/>
              </a:lnSpc>
              <a:spcBef>
                <a:spcPts val="0"/>
              </a:spcBef>
              <a:spcAft>
                <a:spcPts val="0"/>
              </a:spcAft>
              <a:buFont typeface="+mj-lt"/>
              <a:buAutoNum type="arabicPeriod"/>
            </a:pPr>
            <a:r>
              <a:rPr lang="en-US" sz="1400" b="1" dirty="0">
                <a:solidFill>
                  <a:srgbClr val="FFFF00"/>
                </a:solidFill>
                <a:latin typeface="Arial" panose="020B0604020202020204" pitchFamily="34" charset="0"/>
                <a:ea typeface="Calibri" panose="020F0502020204030204" pitchFamily="34" charset="0"/>
                <a:cs typeface="Arial" panose="020B0604020202020204" pitchFamily="34" charset="0"/>
              </a:rPr>
              <a:t>There is an increased chance for below-average rainfall across Ethiopia, eastern South Sudan, northwestern Uganda, Kenya and Somalia</a:t>
            </a:r>
            <a:r>
              <a:rPr lang="en-US" sz="14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4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4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4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4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4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Zambia, southern DR Congo, southeastern Angola, northeastern Namibia, Botswana, Zimbabwe, western Mozambique and northern South Africa</a:t>
            </a:r>
            <a:r>
              <a:rPr lang="en-US" sz="14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4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4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4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4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4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over Madagascar</a:t>
            </a:r>
            <a:r>
              <a:rPr lang="en-US" sz="14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4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Moderate</a:t>
            </a:r>
            <a:endParaRPr lang="en-US" sz="14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767011" cy="4419600"/>
          </a:xfrm>
        </p:spPr>
        <p:txBody>
          <a:bodyPr/>
          <a:lstStyle/>
          <a:p>
            <a:pPr algn="just"/>
            <a:r>
              <a:rPr lang="en-US" altLang="en-US" sz="1200" b="1" dirty="0" smtClean="0">
                <a:solidFill>
                  <a:schemeClr val="bg1"/>
                </a:solidFill>
                <a:latin typeface="Arial" panose="020B0604020202020204" pitchFamily="34" charset="0"/>
                <a:cs typeface="Arial" panose="020B0604020202020204" pitchFamily="34" charset="0"/>
              </a:rPr>
              <a:t>During the past 30 to 90 days, </a:t>
            </a:r>
            <a:r>
              <a:rPr lang="en-US" altLang="en-US" sz="1200" b="1" dirty="0">
                <a:solidFill>
                  <a:schemeClr val="bg1"/>
                </a:solidFill>
                <a:latin typeface="Arial" panose="020B0604020202020204" pitchFamily="34" charset="0"/>
                <a:cs typeface="Arial" panose="020B0604020202020204" pitchFamily="34" charset="0"/>
              </a:rPr>
              <a:t>i</a:t>
            </a:r>
            <a:r>
              <a:rPr lang="en-US" altLang="en-US" sz="1200" b="1" dirty="0" smtClean="0">
                <a:solidFill>
                  <a:schemeClr val="bg1"/>
                </a:solidFill>
                <a:latin typeface="Arial" panose="020B0604020202020204" pitchFamily="34" charset="0"/>
                <a:cs typeface="Arial" panose="020B0604020202020204" pitchFamily="34" charset="0"/>
              </a:rPr>
              <a:t>n West Africa, southwestern Mali, Guinea, Sierra Leone, Liberia, Côte d’Ivoire, Ghana, Togo, Benin, and southwestern Nigeria observed above-average rainfall. Eastern Nigeria continued to experience negative precipitation anomalies. </a:t>
            </a:r>
            <a:r>
              <a:rPr lang="en-US" altLang="en-US" sz="1200" b="1" dirty="0">
                <a:solidFill>
                  <a:schemeClr val="bg1"/>
                </a:solidFill>
                <a:latin typeface="Arial" panose="020B0604020202020204" pitchFamily="34" charset="0"/>
                <a:cs typeface="Arial" panose="020B0604020202020204" pitchFamily="34" charset="0"/>
              </a:rPr>
              <a:t>In Central Africa, moisture surpluses were found </a:t>
            </a:r>
            <a:r>
              <a:rPr lang="en-US" altLang="en-US" sz="1200" b="1" dirty="0" smtClean="0">
                <a:solidFill>
                  <a:schemeClr val="bg1"/>
                </a:solidFill>
                <a:latin typeface="Arial" panose="020B0604020202020204" pitchFamily="34" charset="0"/>
                <a:cs typeface="Arial" panose="020B0604020202020204" pitchFamily="34" charset="0"/>
              </a:rPr>
              <a:t>across eastern Chad, much of CAR</a:t>
            </a:r>
            <a:r>
              <a:rPr lang="en-US" altLang="en-US" sz="1200" b="1" dirty="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southeastern Cameroon, much of Congo, and many parts of DRC. </a:t>
            </a:r>
            <a:r>
              <a:rPr lang="en-US" altLang="en-US" sz="1200" b="1" dirty="0">
                <a:solidFill>
                  <a:schemeClr val="bg1"/>
                </a:solidFill>
                <a:latin typeface="Arial" panose="020B0604020202020204" pitchFamily="34" charset="0"/>
                <a:cs typeface="Arial" panose="020B0604020202020204" pitchFamily="34" charset="0"/>
              </a:rPr>
              <a:t>Moisture deficits </a:t>
            </a:r>
            <a:r>
              <a:rPr lang="en-US" altLang="en-US" sz="1200" b="1" dirty="0" smtClean="0">
                <a:solidFill>
                  <a:schemeClr val="bg1"/>
                </a:solidFill>
                <a:latin typeface="Arial" panose="020B0604020202020204" pitchFamily="34" charset="0"/>
                <a:cs typeface="Arial" panose="020B0604020202020204" pitchFamily="34" charset="0"/>
              </a:rPr>
              <a:t>were found across southwestern Chad, </a:t>
            </a:r>
            <a:r>
              <a:rPr lang="en-US" altLang="en-US" sz="1200" b="1" dirty="0">
                <a:solidFill>
                  <a:schemeClr val="bg1"/>
                </a:solidFill>
                <a:latin typeface="Arial" panose="020B0604020202020204" pitchFamily="34" charset="0"/>
                <a:cs typeface="Arial" panose="020B0604020202020204" pitchFamily="34" charset="0"/>
              </a:rPr>
              <a:t>Cameroon, </a:t>
            </a:r>
            <a:r>
              <a:rPr lang="en-US" altLang="en-US" sz="1200" b="1" dirty="0" smtClean="0">
                <a:solidFill>
                  <a:schemeClr val="bg1"/>
                </a:solidFill>
                <a:latin typeface="Arial" panose="020B0604020202020204" pitchFamily="34" charset="0"/>
                <a:cs typeface="Arial" panose="020B0604020202020204" pitchFamily="34" charset="0"/>
              </a:rPr>
              <a:t>Equatorial Guinea, western Gabon, southern Congo, and </a:t>
            </a:r>
            <a:r>
              <a:rPr lang="en-US" altLang="en-US" sz="1200" b="1" dirty="0">
                <a:solidFill>
                  <a:schemeClr val="bg1"/>
                </a:solidFill>
                <a:latin typeface="Arial" panose="020B0604020202020204" pitchFamily="34" charset="0"/>
                <a:cs typeface="Arial" panose="020B0604020202020204" pitchFamily="34" charset="0"/>
              </a:rPr>
              <a:t>portions of DRC. </a:t>
            </a:r>
            <a:r>
              <a:rPr lang="en-US" altLang="en-US" sz="1200" b="1" dirty="0" smtClean="0">
                <a:solidFill>
                  <a:schemeClr val="bg1"/>
                </a:solidFill>
                <a:latin typeface="Arial" panose="020B0604020202020204" pitchFamily="34" charset="0"/>
                <a:cs typeface="Arial" panose="020B0604020202020204" pitchFamily="34" charset="0"/>
              </a:rPr>
              <a:t>In East Africa, above-average </a:t>
            </a:r>
            <a:r>
              <a:rPr lang="en-US" altLang="en-US" sz="1200" b="1" dirty="0">
                <a:solidFill>
                  <a:schemeClr val="bg1"/>
                </a:solidFill>
                <a:latin typeface="Arial" panose="020B0604020202020204" pitchFamily="34" charset="0"/>
                <a:cs typeface="Arial" panose="020B0604020202020204" pitchFamily="34" charset="0"/>
              </a:rPr>
              <a:t>rainfall </a:t>
            </a:r>
            <a:r>
              <a:rPr lang="en-US" altLang="en-US" sz="1200" b="1" dirty="0" smtClean="0">
                <a:solidFill>
                  <a:schemeClr val="bg1"/>
                </a:solidFill>
                <a:latin typeface="Arial" panose="020B0604020202020204" pitchFamily="34" charset="0"/>
                <a:cs typeface="Arial" panose="020B0604020202020204" pitchFamily="34" charset="0"/>
              </a:rPr>
              <a:t>prevailed in Eritrea, northern Ethiopia, and northern Somalia. Southern Ethiopia, much of Kenya and Somalia observed below-average rainfall.</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r>
              <a:rPr lang="en-US" altLang="en-US" sz="1200" b="1" dirty="0">
                <a:solidFill>
                  <a:schemeClr val="bg1"/>
                </a:solidFill>
                <a:latin typeface="Arial" panose="020B0604020202020204" pitchFamily="34" charset="0"/>
                <a:cs typeface="Arial" panose="020B0604020202020204" pitchFamily="34" charset="0"/>
              </a:rPr>
              <a:t>During the past 7 days</a:t>
            </a:r>
            <a:r>
              <a:rPr lang="en-US" altLang="en-US" sz="1200" b="1" dirty="0" smtClean="0">
                <a:solidFill>
                  <a:schemeClr val="bg1"/>
                </a:solidFill>
                <a:latin typeface="Arial" panose="020B0604020202020204" pitchFamily="34" charset="0"/>
                <a:cs typeface="Arial" panose="020B0604020202020204" pitchFamily="34" charset="0"/>
              </a:rPr>
              <a:t>, in West Africa, Guinea, southern Mali, Burkina Faso, southern Niger, northern Côte d’Ivoire, Ghana, Togo, Benin, and much of Nigeria received above-average rainfall. In Central Africa, local areas across northwestern DRC experienced moisture surpluses of over 100 mm, while Equatorial </a:t>
            </a:r>
            <a:r>
              <a:rPr lang="en-US" altLang="en-US" sz="1200" b="1" dirty="0" smtClean="0">
                <a:solidFill>
                  <a:schemeClr val="bg1"/>
                </a:solidFill>
                <a:latin typeface="Arial" panose="020B0604020202020204" pitchFamily="34" charset="0"/>
                <a:cs typeface="Arial" panose="020B0604020202020204" pitchFamily="34" charset="0"/>
              </a:rPr>
              <a:t>Guinea and western </a:t>
            </a:r>
            <a:r>
              <a:rPr lang="en-US" altLang="en-US" sz="1200" b="1" dirty="0" smtClean="0">
                <a:solidFill>
                  <a:schemeClr val="bg1"/>
                </a:solidFill>
                <a:latin typeface="Arial" panose="020B0604020202020204" pitchFamily="34" charset="0"/>
                <a:cs typeface="Arial" panose="020B0604020202020204" pitchFamily="34" charset="0"/>
              </a:rPr>
              <a:t>Gabon observed moisture deficits of 50-100 mm. In East Africa, below-average rainfall conditions prevailed in the Greater Horn of Africa, except across southwestern Sudan and western South Sudan</a:t>
            </a:r>
            <a:r>
              <a:rPr lang="en-US" altLang="en-US" sz="1200" b="1" dirty="0" smtClean="0">
                <a:solidFill>
                  <a:schemeClr val="bg1"/>
                </a:solidFill>
                <a:latin typeface="Arial" panose="020B0604020202020204" pitchFamily="34" charset="0"/>
                <a:cs typeface="Arial" panose="020B0604020202020204" pitchFamily="34" charset="0"/>
              </a:rPr>
              <a:t>.</a:t>
            </a:r>
          </a:p>
          <a:p>
            <a:pPr algn="just"/>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sz="1200" b="1" dirty="0">
                <a:solidFill>
                  <a:schemeClr val="bg1"/>
                </a:solidFill>
                <a:latin typeface="Arial" panose="020B0604020202020204" pitchFamily="34" charset="0"/>
                <a:cs typeface="Arial" panose="020B0604020202020204" pitchFamily="34" charset="0"/>
              </a:rPr>
              <a:t>southern Guinea, Sierra Leone, Liberia, </a:t>
            </a:r>
            <a:r>
              <a:rPr lang="en-US" sz="1200" b="1" dirty="0" smtClean="0">
                <a:solidFill>
                  <a:schemeClr val="bg1"/>
                </a:solidFill>
                <a:latin typeface="Arial" panose="020B0604020202020204" pitchFamily="34" charset="0"/>
                <a:cs typeface="Arial" panose="020B0604020202020204" pitchFamily="34" charset="0"/>
              </a:rPr>
              <a:t>Côte </a:t>
            </a:r>
            <a:r>
              <a:rPr lang="en-US" sz="1200" b="1" dirty="0">
                <a:solidFill>
                  <a:schemeClr val="bg1"/>
                </a:solidFill>
                <a:latin typeface="Arial" panose="020B0604020202020204" pitchFamily="34" charset="0"/>
                <a:cs typeface="Arial" panose="020B0604020202020204" pitchFamily="34" charset="0"/>
              </a:rPr>
              <a:t>d’Ivoire, southwestern Ghana, northeastern Namibia, Botswana and South Africa. Conversely, there is an increased chance for below-average rainfall across western Ethiopia, South Sudan, Uganda, Kenya, Somalia, western Tanzania, and southwestern Madagascar.</a:t>
            </a:r>
          </a:p>
          <a:p>
            <a:pPr algn="just" eaLnBrk="1" hangingPunct="1">
              <a:tabLst>
                <a:tab pos="1885950" algn="l"/>
              </a:tabLst>
            </a:pPr>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week-2 outlooks call for an </a:t>
            </a:r>
            <a:r>
              <a:rPr lang="en-US" sz="1200" b="1" dirty="0">
                <a:solidFill>
                  <a:schemeClr val="bg1"/>
                </a:solidFill>
                <a:latin typeface="Arial" panose="020B0604020202020204" pitchFamily="34" charset="0"/>
                <a:cs typeface="Arial" panose="020B0604020202020204" pitchFamily="34" charset="0"/>
              </a:rPr>
              <a:t>increased chance for below-average rainfall across Ethiopia, eastern South Sudan, northwestern Uganda, Kenya, Somalia, Zambia, southern DR Congo, southeastern Angola, northeastern Namibia, Botswana, Zimbabwe, western Mozambique, northern South Africa, and Madagascar</a:t>
            </a:r>
            <a:r>
              <a:rPr lang="en-US" sz="1200" b="1" dirty="0" smtClean="0">
                <a:solidFill>
                  <a:schemeClr val="bg1"/>
                </a:solidFill>
                <a:latin typeface="Arial" panose="020B0604020202020204" pitchFamily="34" charset="0"/>
                <a:cs typeface="Arial" panose="020B0604020202020204" pitchFamily="34" charset="0"/>
              </a:rPr>
              <a:t>.</a:t>
            </a:r>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46703"/>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2133600"/>
            <a:ext cx="8305800" cy="3429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latin typeface="Arial" panose="020B0604020202020204" pitchFamily="34" charset="0"/>
                <a:cs typeface="Arial" panose="020B0604020202020204" pitchFamily="34" charset="0"/>
              </a:rPr>
              <a:t>During the past 7 </a:t>
            </a:r>
            <a:r>
              <a:rPr lang="en-US" altLang="en-US" sz="1400" b="1" dirty="0" smtClean="0">
                <a:solidFill>
                  <a:schemeClr val="bg1"/>
                </a:solidFill>
                <a:latin typeface="Arial" panose="020B0604020202020204" pitchFamily="34" charset="0"/>
                <a:cs typeface="Arial" panose="020B0604020202020204" pitchFamily="34" charset="0"/>
              </a:rPr>
              <a:t>days, local areas in northwestern DRC observed moisture surpluses of over 100 mm. Weekly rainfall totals reached 100 mm across pocket areas in southern Ghana, Cameroon, southern Chad, CAR, Congo, and DRC (moisture surpluses of over 50 mm).</a:t>
            </a:r>
          </a:p>
          <a:p>
            <a:pPr marL="342900" indent="-342900" algn="just" eaLnBrk="1" hangingPunct="1">
              <a:buFontTx/>
              <a:buChar char="•"/>
              <a:tabLst>
                <a:tab pos="1885950" algn="l"/>
              </a:tabLst>
            </a:pPr>
            <a:endParaRPr lang="en-US" altLang="en-US" sz="1400"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sz="1400" b="1" dirty="0" smtClean="0">
                <a:solidFill>
                  <a:schemeClr val="bg1"/>
                </a:solidFill>
                <a:latin typeface="Arial" panose="020B0604020202020204" pitchFamily="34" charset="0"/>
                <a:cs typeface="Arial" panose="020B0604020202020204" pitchFamily="34" charset="0"/>
              </a:rPr>
              <a:t>The week-1 outlooks depict an increased chance for above-average rainfall </a:t>
            </a:r>
            <a:r>
              <a:rPr lang="en-US" alt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southern Guinea, Sierra Leone, Liberia, Cote </a:t>
            </a:r>
            <a:r>
              <a:rPr lang="en-US" sz="1400" b="1" dirty="0" smtClean="0">
                <a:solidFill>
                  <a:schemeClr val="bg1"/>
                </a:solidFill>
              </a:rPr>
              <a:t>d’Ivoire, </a:t>
            </a:r>
            <a:r>
              <a:rPr lang="en-US" sz="1400" b="1" dirty="0">
                <a:solidFill>
                  <a:schemeClr val="bg1"/>
                </a:solidFill>
              </a:rPr>
              <a:t>southwestern </a:t>
            </a:r>
            <a:r>
              <a:rPr lang="en-US" sz="1400" b="1" dirty="0" smtClean="0">
                <a:solidFill>
                  <a:schemeClr val="bg1"/>
                </a:solidFill>
              </a:rPr>
              <a:t>Ghana, </a:t>
            </a:r>
            <a:r>
              <a:rPr lang="en-US" sz="1400" b="1" dirty="0">
                <a:solidFill>
                  <a:schemeClr val="bg1"/>
                </a:solidFill>
              </a:rPr>
              <a:t>northeastern Namibia, Botswana and South Africa</a:t>
            </a:r>
            <a:r>
              <a:rPr lang="en-US" sz="1400" b="1" dirty="0" smtClean="0">
                <a:solidFill>
                  <a:schemeClr val="bg1"/>
                </a:solidFill>
              </a:rPr>
              <a:t>.</a:t>
            </a:r>
            <a:r>
              <a:rPr lang="en-US" sz="1400" b="1" dirty="0" smtClean="0">
                <a:solidFill>
                  <a:schemeClr val="bg1"/>
                </a:solidFill>
                <a:latin typeface="Arial" panose="020B0604020202020204" pitchFamily="34" charset="0"/>
                <a:cs typeface="Arial" panose="020B0604020202020204" pitchFamily="34" charset="0"/>
              </a:rPr>
              <a:t> </a:t>
            </a:r>
            <a:r>
              <a:rPr lang="en-US" sz="1400" b="1" dirty="0" smtClean="0">
                <a:solidFill>
                  <a:schemeClr val="bg1"/>
                </a:solidFill>
                <a:latin typeface="Arial" panose="020B0604020202020204" pitchFamily="34" charset="0"/>
                <a:cs typeface="Arial" panose="020B0604020202020204" pitchFamily="34" charset="0"/>
              </a:rPr>
              <a:t>Conversely, there </a:t>
            </a:r>
            <a:r>
              <a:rPr lang="en-US" sz="1400" b="1" dirty="0">
                <a:solidFill>
                  <a:schemeClr val="bg1"/>
                </a:solidFill>
                <a:latin typeface="Arial" panose="020B0604020202020204" pitchFamily="34" charset="0"/>
                <a:cs typeface="Arial" panose="020B0604020202020204" pitchFamily="34" charset="0"/>
              </a:rPr>
              <a:t>is an increased chance for below-average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western Ethiopia, South Sudan, Uganda, Kenya, </a:t>
            </a:r>
            <a:r>
              <a:rPr lang="en-US" sz="1400" b="1" dirty="0" smtClean="0">
                <a:solidFill>
                  <a:schemeClr val="bg1"/>
                </a:solidFill>
              </a:rPr>
              <a:t>Somalia, </a:t>
            </a:r>
            <a:r>
              <a:rPr lang="en-US" sz="1400" b="1" dirty="0">
                <a:solidFill>
                  <a:schemeClr val="bg1"/>
                </a:solidFill>
              </a:rPr>
              <a:t>western </a:t>
            </a:r>
            <a:r>
              <a:rPr lang="en-US" sz="1400" b="1" dirty="0" smtClean="0">
                <a:solidFill>
                  <a:schemeClr val="bg1"/>
                </a:solidFill>
              </a:rPr>
              <a:t>Tanzania, and </a:t>
            </a:r>
            <a:r>
              <a:rPr lang="en-US" sz="1400" b="1" dirty="0">
                <a:solidFill>
                  <a:schemeClr val="bg1"/>
                </a:solidFill>
              </a:rPr>
              <a:t>southwestern Madagascar</a:t>
            </a:r>
            <a:r>
              <a:rPr lang="en-US" sz="1400" b="1" dirty="0" smtClean="0">
                <a:solidFill>
                  <a:schemeClr val="bg1"/>
                </a:solidFill>
              </a:rPr>
              <a:t>.</a:t>
            </a:r>
            <a:endParaRPr lang="en-US" sz="1400"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sz="1400"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sz="1400" b="1" dirty="0" smtClean="0">
                <a:solidFill>
                  <a:schemeClr val="bg1"/>
                </a:solidFill>
                <a:latin typeface="Arial" panose="020B0604020202020204" pitchFamily="34" charset="0"/>
                <a:cs typeface="Arial" panose="020B0604020202020204" pitchFamily="34" charset="0"/>
              </a:rPr>
              <a:t>The week-2 outlooks call for an </a:t>
            </a:r>
            <a:r>
              <a:rPr lang="en-US" sz="1400" b="1" dirty="0" smtClean="0">
                <a:solidFill>
                  <a:schemeClr val="bg1"/>
                </a:solidFill>
                <a:latin typeface="Arial" panose="020B0604020202020204" pitchFamily="34" charset="0"/>
                <a:cs typeface="Arial" panose="020B0604020202020204" pitchFamily="34" charset="0"/>
              </a:rPr>
              <a:t>increased </a:t>
            </a:r>
            <a:r>
              <a:rPr lang="en-US" sz="1400" b="1" dirty="0">
                <a:solidFill>
                  <a:schemeClr val="bg1"/>
                </a:solidFill>
                <a:latin typeface="Arial" panose="020B0604020202020204" pitchFamily="34" charset="0"/>
                <a:cs typeface="Arial" panose="020B0604020202020204" pitchFamily="34" charset="0"/>
              </a:rPr>
              <a:t>chance for </a:t>
            </a:r>
            <a:r>
              <a:rPr lang="en-US" sz="1400" b="1" dirty="0" smtClean="0">
                <a:solidFill>
                  <a:schemeClr val="bg1"/>
                </a:solidFill>
                <a:latin typeface="Arial" panose="020B0604020202020204" pitchFamily="34" charset="0"/>
                <a:cs typeface="Arial" panose="020B0604020202020204" pitchFamily="34" charset="0"/>
              </a:rPr>
              <a:t>below</a:t>
            </a:r>
            <a:r>
              <a:rPr lang="en-US" sz="1400" b="1" dirty="0" smtClean="0">
                <a:solidFill>
                  <a:schemeClr val="bg1"/>
                </a:solidFill>
                <a:latin typeface="Arial" panose="020B0604020202020204" pitchFamily="34" charset="0"/>
                <a:cs typeface="Arial" panose="020B0604020202020204" pitchFamily="34" charset="0"/>
              </a:rPr>
              <a:t>-average </a:t>
            </a:r>
            <a:r>
              <a:rPr lang="en-US" sz="1400" b="1" dirty="0">
                <a:solidFill>
                  <a:schemeClr val="bg1"/>
                </a:solidFill>
                <a:latin typeface="Arial" panose="020B0604020202020204" pitchFamily="34" charset="0"/>
                <a:cs typeface="Arial" panose="020B0604020202020204" pitchFamily="34" charset="0"/>
              </a:rPr>
              <a:t>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Ethiopia, eastern South Sudan, northwestern Uganda, </a:t>
            </a:r>
            <a:r>
              <a:rPr lang="en-US" sz="1400" b="1" dirty="0" smtClean="0">
                <a:solidFill>
                  <a:schemeClr val="bg1"/>
                </a:solidFill>
              </a:rPr>
              <a:t>Kenya, Somalia, </a:t>
            </a:r>
            <a:r>
              <a:rPr lang="en-US" sz="1400" b="1" dirty="0">
                <a:solidFill>
                  <a:schemeClr val="bg1"/>
                </a:solidFill>
              </a:rPr>
              <a:t>Zambia, southern DR Congo, southeastern Angola, northeastern Namibia, Botswana, Zimbabwe, western </a:t>
            </a:r>
            <a:r>
              <a:rPr lang="en-US" sz="1400" b="1" dirty="0" smtClean="0">
                <a:solidFill>
                  <a:schemeClr val="bg1"/>
                </a:solidFill>
              </a:rPr>
              <a:t>Mozambique, northern </a:t>
            </a:r>
            <a:r>
              <a:rPr lang="en-US" sz="1400" b="1" dirty="0">
                <a:solidFill>
                  <a:schemeClr val="bg1"/>
                </a:solidFill>
              </a:rPr>
              <a:t>South </a:t>
            </a:r>
            <a:r>
              <a:rPr lang="en-US" sz="1400" b="1" dirty="0" smtClean="0">
                <a:solidFill>
                  <a:schemeClr val="bg1"/>
                </a:solidFill>
              </a:rPr>
              <a:t>Africa, and Madagascar.</a:t>
            </a:r>
            <a:endParaRPr lang="en-US"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381000" y="4420410"/>
            <a:ext cx="8382000" cy="243759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Over </a:t>
            </a:r>
            <a:r>
              <a:rPr lang="en-US" altLang="en-US" sz="1200" b="1" dirty="0">
                <a:solidFill>
                  <a:schemeClr val="bg1"/>
                </a:solidFill>
              </a:rPr>
              <a:t>the past </a:t>
            </a:r>
            <a:r>
              <a:rPr lang="en-US" altLang="en-US" sz="1200" b="1" dirty="0" smtClean="0">
                <a:solidFill>
                  <a:schemeClr val="bg1"/>
                </a:solidFill>
              </a:rPr>
              <a:t>90 </a:t>
            </a:r>
            <a:r>
              <a:rPr lang="en-US" altLang="en-US" sz="1200" b="1" dirty="0">
                <a:solidFill>
                  <a:schemeClr val="bg1"/>
                </a:solidFill>
              </a:rPr>
              <a:t>days, </a:t>
            </a:r>
            <a:r>
              <a:rPr lang="en-US" altLang="en-US" sz="1200" b="1" dirty="0" smtClean="0">
                <a:solidFill>
                  <a:schemeClr val="bg1"/>
                </a:solidFill>
              </a:rPr>
              <a:t>in </a:t>
            </a:r>
            <a:r>
              <a:rPr lang="en-US" altLang="en-US" sz="1200" b="1" dirty="0">
                <a:solidFill>
                  <a:schemeClr val="bg1"/>
                </a:solidFill>
              </a:rPr>
              <a:t>West Africa, </a:t>
            </a:r>
            <a:r>
              <a:rPr lang="en-US" altLang="en-US" sz="1200" b="1" dirty="0" smtClean="0">
                <a:solidFill>
                  <a:schemeClr val="bg1"/>
                </a:solidFill>
              </a:rPr>
              <a:t>rainfall totals exceeded 750 mm across southern Senegal, southwestern Mali, Guinea-Bissau, Guinea, Sierra Leone, northern Liberia, </a:t>
            </a:r>
            <a:r>
              <a:rPr lang="en-US" altLang="en-US" sz="1200" b="1" dirty="0" smtClean="0">
                <a:solidFill>
                  <a:schemeClr val="bg1"/>
                </a:solidFill>
              </a:rPr>
              <a:t>northwestern Côte d’Ivoire, and </a:t>
            </a:r>
            <a:r>
              <a:rPr lang="en-US" altLang="en-US" sz="1200" b="1" dirty="0" smtClean="0">
                <a:solidFill>
                  <a:schemeClr val="bg1"/>
                </a:solidFill>
              </a:rPr>
              <a:t>portions of Nigeria (moisture surpluses of over 300 mm). Positive precipitation anomalies of over 500 mm were found across Guinea and southern Nigeria. Conversely, central and eastern Nigeria experienced </a:t>
            </a:r>
            <a:r>
              <a:rPr lang="en-US" altLang="en-US" sz="1200" b="1" dirty="0">
                <a:solidFill>
                  <a:schemeClr val="bg1"/>
                </a:solidFill>
              </a:rPr>
              <a:t>moisture deficits of over 100 </a:t>
            </a:r>
            <a:r>
              <a:rPr lang="en-US" altLang="en-US" sz="1200" b="1" dirty="0" smtClean="0">
                <a:solidFill>
                  <a:schemeClr val="bg1"/>
                </a:solidFill>
              </a:rPr>
              <a:t>mm.</a:t>
            </a:r>
          </a:p>
          <a:p>
            <a:pPr algn="just" eaLnBrk="1" hangingPunct="1">
              <a:lnSpc>
                <a:spcPct val="90000"/>
              </a:lnSpc>
              <a:spcBef>
                <a:spcPct val="50000"/>
              </a:spcBef>
            </a:pPr>
            <a:r>
              <a:rPr lang="en-US" altLang="en-US" sz="1200" b="1" dirty="0" smtClean="0">
                <a:solidFill>
                  <a:schemeClr val="bg1"/>
                </a:solidFill>
              </a:rPr>
              <a:t>In </a:t>
            </a:r>
            <a:r>
              <a:rPr lang="en-US" altLang="en-US" sz="1200" b="1" dirty="0">
                <a:solidFill>
                  <a:schemeClr val="bg1"/>
                </a:solidFill>
              </a:rPr>
              <a:t>Central Africa, </a:t>
            </a:r>
            <a:r>
              <a:rPr lang="en-US" altLang="en-US" sz="1200" b="1" dirty="0" smtClean="0">
                <a:solidFill>
                  <a:schemeClr val="bg1"/>
                </a:solidFill>
              </a:rPr>
              <a:t>local areas across the western border of Chad and northern Cameroon and northwestern DRC received precipitation in excess of 500 mm. Moisture surpluses of over 100 </a:t>
            </a:r>
            <a:r>
              <a:rPr lang="en-US" altLang="en-US" sz="1200" b="1" dirty="0">
                <a:solidFill>
                  <a:schemeClr val="bg1"/>
                </a:solidFill>
              </a:rPr>
              <a:t>mm were found </a:t>
            </a:r>
            <a:r>
              <a:rPr lang="en-US" altLang="en-US" sz="1200" b="1" dirty="0" smtClean="0">
                <a:solidFill>
                  <a:schemeClr val="bg1"/>
                </a:solidFill>
              </a:rPr>
              <a:t>over southeastern </a:t>
            </a:r>
            <a:r>
              <a:rPr lang="en-US" altLang="en-US" sz="1200" b="1" dirty="0">
                <a:solidFill>
                  <a:schemeClr val="bg1"/>
                </a:solidFill>
              </a:rPr>
              <a:t>Chad, </a:t>
            </a:r>
            <a:r>
              <a:rPr lang="en-US" altLang="en-US" sz="1200" b="1" dirty="0" smtClean="0">
                <a:solidFill>
                  <a:schemeClr val="bg1"/>
                </a:solidFill>
              </a:rPr>
              <a:t>portions of CAR and DRC, southeastern Cameroon,  eastern Gabon, and Congo. </a:t>
            </a:r>
            <a:r>
              <a:rPr lang="en-US" altLang="en-US" sz="1200" b="1" dirty="0">
                <a:solidFill>
                  <a:schemeClr val="bg1"/>
                </a:solidFill>
              </a:rPr>
              <a:t>Large </a:t>
            </a:r>
            <a:r>
              <a:rPr lang="en-US" altLang="en-US" sz="1200" b="1" dirty="0" smtClean="0">
                <a:solidFill>
                  <a:schemeClr val="bg1"/>
                </a:solidFill>
              </a:rPr>
              <a:t>moisture deficits of </a:t>
            </a:r>
            <a:r>
              <a:rPr lang="en-US" altLang="en-US" sz="1200" b="1" dirty="0">
                <a:solidFill>
                  <a:schemeClr val="bg1"/>
                </a:solidFill>
              </a:rPr>
              <a:t>over </a:t>
            </a:r>
            <a:r>
              <a:rPr lang="en-US" altLang="en-US" sz="1200" b="1" dirty="0" smtClean="0">
                <a:solidFill>
                  <a:schemeClr val="bg1"/>
                </a:solidFill>
              </a:rPr>
              <a:t>300 </a:t>
            </a:r>
            <a:r>
              <a:rPr lang="en-US" altLang="en-US" sz="1200" b="1" dirty="0">
                <a:solidFill>
                  <a:schemeClr val="bg1"/>
                </a:solidFill>
              </a:rPr>
              <a:t>mm </a:t>
            </a:r>
            <a:r>
              <a:rPr lang="en-US" altLang="en-US" sz="1200" b="1" dirty="0" smtClean="0">
                <a:solidFill>
                  <a:schemeClr val="bg1"/>
                </a:solidFill>
              </a:rPr>
              <a:t>were observed in western Cameroon. Below-average precipitation conditions </a:t>
            </a:r>
            <a:r>
              <a:rPr lang="en-US" altLang="en-US" sz="1200" b="1" dirty="0" smtClean="0">
                <a:solidFill>
                  <a:schemeClr val="bg1"/>
                </a:solidFill>
              </a:rPr>
              <a:t>(more than 100 mm below the mean) were </a:t>
            </a:r>
            <a:r>
              <a:rPr lang="en-US" altLang="en-US" sz="1200" b="1" dirty="0" smtClean="0">
                <a:solidFill>
                  <a:schemeClr val="bg1"/>
                </a:solidFill>
              </a:rPr>
              <a:t>also found across southwestern </a:t>
            </a:r>
            <a:r>
              <a:rPr lang="en-US" altLang="en-US" sz="1200" b="1" dirty="0">
                <a:solidFill>
                  <a:schemeClr val="bg1"/>
                </a:solidFill>
              </a:rPr>
              <a:t>Chad, </a:t>
            </a:r>
            <a:r>
              <a:rPr lang="en-US" altLang="en-US" sz="1200" b="1" dirty="0" smtClean="0">
                <a:solidFill>
                  <a:schemeClr val="bg1"/>
                </a:solidFill>
              </a:rPr>
              <a:t>many </a:t>
            </a:r>
            <a:r>
              <a:rPr lang="en-US" altLang="en-US" sz="1200" b="1" dirty="0" smtClean="0">
                <a:solidFill>
                  <a:schemeClr val="bg1"/>
                </a:solidFill>
              </a:rPr>
              <a:t>parts of Cameroon, Equatorial Guinea, western Gabon, and northeastern DRC.</a:t>
            </a:r>
          </a:p>
          <a:p>
            <a:pPr algn="just" eaLnBrk="1" hangingPunct="1">
              <a:lnSpc>
                <a:spcPct val="90000"/>
              </a:lnSpc>
              <a:spcBef>
                <a:spcPct val="50000"/>
              </a:spcBef>
            </a:pPr>
            <a:r>
              <a:rPr lang="en-US" altLang="en-US" sz="1200" b="1" dirty="0" smtClean="0">
                <a:solidFill>
                  <a:schemeClr val="bg1"/>
                </a:solidFill>
              </a:rPr>
              <a:t> In </a:t>
            </a:r>
            <a:r>
              <a:rPr lang="en-US" altLang="en-US" sz="1200" b="1" dirty="0">
                <a:solidFill>
                  <a:schemeClr val="bg1"/>
                </a:solidFill>
              </a:rPr>
              <a:t>East Africa, northwestern Ethiopia received heavy rainfall amounts of over </a:t>
            </a:r>
            <a:r>
              <a:rPr lang="en-US" altLang="en-US" sz="1200" b="1" dirty="0" smtClean="0">
                <a:solidFill>
                  <a:schemeClr val="bg1"/>
                </a:solidFill>
              </a:rPr>
              <a:t>750 </a:t>
            </a:r>
            <a:r>
              <a:rPr lang="en-US" altLang="en-US" sz="1200" b="1" dirty="0">
                <a:solidFill>
                  <a:schemeClr val="bg1"/>
                </a:solidFill>
              </a:rPr>
              <a:t>mm (more than </a:t>
            </a:r>
            <a:r>
              <a:rPr lang="en-US" altLang="en-US" sz="1200" b="1" dirty="0" smtClean="0">
                <a:solidFill>
                  <a:schemeClr val="bg1"/>
                </a:solidFill>
              </a:rPr>
              <a:t>300 </a:t>
            </a:r>
            <a:r>
              <a:rPr lang="en-US" altLang="en-US" sz="1200" b="1" dirty="0">
                <a:solidFill>
                  <a:schemeClr val="bg1"/>
                </a:solidFill>
              </a:rPr>
              <a:t>mm above the mean</a:t>
            </a:r>
            <a:r>
              <a:rPr lang="en-US" altLang="en-US" sz="1200" b="1" dirty="0" smtClean="0">
                <a:solidFill>
                  <a:schemeClr val="bg1"/>
                </a:solidFill>
              </a:rPr>
              <a:t>). Heavy rainfall was also found over </a:t>
            </a:r>
            <a:r>
              <a:rPr lang="en-US" altLang="en-US" sz="1200" b="1" dirty="0" smtClean="0">
                <a:solidFill>
                  <a:schemeClr val="bg1"/>
                </a:solidFill>
              </a:rPr>
              <a:t>Sudan</a:t>
            </a:r>
            <a:r>
              <a:rPr lang="en-US" altLang="en-US" sz="1200" b="1" dirty="0" smtClean="0">
                <a:solidFill>
                  <a:schemeClr val="bg1"/>
                </a:solidFill>
              </a:rPr>
              <a:t>, western Eritrea</a:t>
            </a:r>
            <a:r>
              <a:rPr lang="en-US" altLang="en-US" sz="1200" b="1" dirty="0" smtClean="0">
                <a:solidFill>
                  <a:schemeClr val="bg1"/>
                </a:solidFill>
              </a:rPr>
              <a:t>, </a:t>
            </a:r>
            <a:r>
              <a:rPr lang="en-US" altLang="en-US" sz="1200" b="1" dirty="0" smtClean="0">
                <a:solidFill>
                  <a:schemeClr val="bg1"/>
                </a:solidFill>
              </a:rPr>
              <a:t>northern </a:t>
            </a:r>
            <a:r>
              <a:rPr lang="en-US" altLang="en-US" sz="1200" b="1" dirty="0" smtClean="0">
                <a:solidFill>
                  <a:schemeClr val="bg1"/>
                </a:solidFill>
              </a:rPr>
              <a:t>Ethiopia, and northern Somalia. </a:t>
            </a:r>
            <a:r>
              <a:rPr lang="en-US" altLang="en-US" sz="1200" b="1" dirty="0" smtClean="0">
                <a:solidFill>
                  <a:schemeClr val="bg1"/>
                </a:solidFill>
              </a:rPr>
              <a:t>Uganda </a:t>
            </a:r>
            <a:r>
              <a:rPr lang="en-US" altLang="en-US" sz="1200" b="1" dirty="0">
                <a:solidFill>
                  <a:schemeClr val="bg1"/>
                </a:solidFill>
              </a:rPr>
              <a:t>continued to experience sustained negative </a:t>
            </a:r>
            <a:r>
              <a:rPr lang="en-US" altLang="en-US" sz="1200" b="1" dirty="0" smtClean="0">
                <a:solidFill>
                  <a:schemeClr val="bg1"/>
                </a:solidFill>
              </a:rPr>
              <a:t>precipitation </a:t>
            </a:r>
            <a:r>
              <a:rPr lang="en-US" altLang="en-US" sz="1200" b="1" dirty="0">
                <a:solidFill>
                  <a:schemeClr val="bg1"/>
                </a:solidFill>
              </a:rPr>
              <a:t>anomalies of over </a:t>
            </a:r>
            <a:r>
              <a:rPr lang="en-US" altLang="en-US" sz="1200" b="1" dirty="0" smtClean="0">
                <a:solidFill>
                  <a:schemeClr val="bg1"/>
                </a:solidFill>
              </a:rPr>
              <a:t>100 </a:t>
            </a:r>
            <a:r>
              <a:rPr lang="en-US" altLang="en-US" sz="1200" b="1" dirty="0">
                <a:solidFill>
                  <a:schemeClr val="bg1"/>
                </a:solidFill>
              </a:rPr>
              <a:t>mm</a:t>
            </a:r>
            <a:r>
              <a:rPr lang="en-US" altLang="en-US" sz="1200" b="1" dirty="0" smtClean="0">
                <a:solidFill>
                  <a:schemeClr val="bg1"/>
                </a:solidFill>
              </a:rPr>
              <a:t>.</a:t>
            </a:r>
            <a:endParaRPr lang="en-US" altLang="en-US" sz="1200" b="1" dirty="0">
              <a:solidFill>
                <a:schemeClr val="bg1"/>
              </a:solidFill>
            </a:endParaRPr>
          </a:p>
        </p:txBody>
      </p:sp>
      <p:pic>
        <p:nvPicPr>
          <p:cNvPr id="2" name="Image 1"/>
          <p:cNvPicPr>
            <a:picLocks noChangeAspect="1"/>
          </p:cNvPicPr>
          <p:nvPr/>
        </p:nvPicPr>
        <p:blipFill>
          <a:blip r:embed="rId3"/>
          <a:stretch>
            <a:fillRect/>
          </a:stretch>
        </p:blipFill>
        <p:spPr>
          <a:xfrm>
            <a:off x="1181100" y="928048"/>
            <a:ext cx="3429000" cy="3429000"/>
          </a:xfrm>
          <a:prstGeom prst="rect">
            <a:avLst/>
          </a:prstGeom>
        </p:spPr>
      </p:pic>
      <p:pic>
        <p:nvPicPr>
          <p:cNvPr id="3" name="Image 2"/>
          <p:cNvPicPr>
            <a:picLocks noChangeAspect="1"/>
          </p:cNvPicPr>
          <p:nvPr/>
        </p:nvPicPr>
        <p:blipFill>
          <a:blip r:embed="rId4"/>
          <a:stretch>
            <a:fillRect/>
          </a:stretch>
        </p:blipFill>
        <p:spPr>
          <a:xfrm>
            <a:off x="4724400" y="914400"/>
            <a:ext cx="3442648" cy="34426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152400" y="4800600"/>
            <a:ext cx="8763000" cy="184640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West Africa, rainfall totals exceeding 200 mm led to moisture surpluses of over 100 mm across western Guinea, Sierra Leone, northern and southern Liberia, southern Côte d’Ivoire, southern Ghana, and parts of Nigeria. Light rains resulted in moisture deficits of over 100 mm across eastern Nigeria. Below-average precipitation prevailed in </a:t>
            </a:r>
            <a:r>
              <a:rPr lang="en-US" altLang="en-US" sz="1140" b="1" dirty="0" smtClean="0">
                <a:solidFill>
                  <a:schemeClr val="bg1"/>
                </a:solidFill>
              </a:rPr>
              <a:t>Mauritania, </a:t>
            </a:r>
            <a:r>
              <a:rPr lang="en-US" altLang="en-US" sz="1140" b="1" dirty="0" smtClean="0">
                <a:solidFill>
                  <a:schemeClr val="bg1"/>
                </a:solidFill>
              </a:rPr>
              <a:t>Senegal</a:t>
            </a:r>
            <a:r>
              <a:rPr lang="en-US" altLang="en-US" sz="1140" b="1" dirty="0" smtClean="0">
                <a:solidFill>
                  <a:schemeClr val="bg1"/>
                </a:solidFill>
              </a:rPr>
              <a:t>, Guinea-Bissau, and northern and eastern Nigeria.</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a:t>
            </a:r>
            <a:r>
              <a:rPr lang="en-US" altLang="en-US" sz="1140" b="1" dirty="0" smtClean="0">
                <a:solidFill>
                  <a:schemeClr val="bg1"/>
                </a:solidFill>
              </a:rPr>
              <a:t>precipitation was 100 mm above the mean across local areas in western and central Chad, southeastern Cameroon, portions of CAR, eastern Gabon, Congo, and western DRC. Western Cameroon, Equatorial Guinea, and western Gabon received below-average rainfall, with negative precipitation anomalies of over 100 mm.</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East Africa</a:t>
            </a:r>
            <a:r>
              <a:rPr lang="en-US" altLang="en-US" sz="1140" b="1" dirty="0" smtClean="0">
                <a:solidFill>
                  <a:schemeClr val="bg1"/>
                </a:solidFill>
              </a:rPr>
              <a:t>, moisture surpluses of over 100 mm were found across eastern Sudan, local areas in South Sudan, northern Ethiopia, northern Somalia, and western Kenya. Moisture deficits of over 50 mm were observed over northwestern South Sudan, eastern Kenya, and southern Somalia.</a:t>
            </a:r>
          </a:p>
        </p:txBody>
      </p:sp>
      <p:pic>
        <p:nvPicPr>
          <p:cNvPr id="2" name="Image 1"/>
          <p:cNvPicPr>
            <a:picLocks noChangeAspect="1"/>
          </p:cNvPicPr>
          <p:nvPr/>
        </p:nvPicPr>
        <p:blipFill>
          <a:blip r:embed="rId3"/>
          <a:stretch>
            <a:fillRect/>
          </a:stretch>
        </p:blipFill>
        <p:spPr>
          <a:xfrm>
            <a:off x="1219200" y="921223"/>
            <a:ext cx="3695699" cy="3695699"/>
          </a:xfrm>
          <a:prstGeom prst="rect">
            <a:avLst/>
          </a:prstGeom>
        </p:spPr>
      </p:pic>
      <p:pic>
        <p:nvPicPr>
          <p:cNvPr id="3" name="Image 2"/>
          <p:cNvPicPr>
            <a:picLocks noChangeAspect="1"/>
          </p:cNvPicPr>
          <p:nvPr/>
        </p:nvPicPr>
        <p:blipFill>
          <a:blip r:embed="rId4"/>
          <a:stretch>
            <a:fillRect/>
          </a:stretch>
        </p:blipFill>
        <p:spPr>
          <a:xfrm>
            <a:off x="5060477" y="914399"/>
            <a:ext cx="3702523" cy="370252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301625" y="4724400"/>
            <a:ext cx="8461375" cy="177279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a:t>
            </a:r>
            <a:r>
              <a:rPr lang="en-US" altLang="en-US" sz="1200" b="1" dirty="0" smtClean="0">
                <a:solidFill>
                  <a:schemeClr val="bg1"/>
                </a:solidFill>
              </a:rPr>
              <a:t>the past </a:t>
            </a:r>
            <a:r>
              <a:rPr lang="en-US" altLang="en-US" sz="1200" b="1" dirty="0">
                <a:solidFill>
                  <a:schemeClr val="bg1"/>
                </a:solidFill>
              </a:rPr>
              <a:t>7 days, </a:t>
            </a:r>
            <a:r>
              <a:rPr lang="en-US" altLang="en-US" sz="1200" b="1" dirty="0" smtClean="0">
                <a:solidFill>
                  <a:schemeClr val="bg1"/>
                </a:solidFill>
              </a:rPr>
              <a:t>in West Africa, southern Mali, </a:t>
            </a:r>
            <a:r>
              <a:rPr lang="en-US" altLang="en-US" sz="1200" b="1" dirty="0" smtClean="0">
                <a:solidFill>
                  <a:schemeClr val="bg1"/>
                </a:solidFill>
              </a:rPr>
              <a:t>northern </a:t>
            </a:r>
            <a:r>
              <a:rPr lang="en-US" altLang="en-US" sz="1200" b="1" dirty="0" smtClean="0">
                <a:solidFill>
                  <a:schemeClr val="bg1"/>
                </a:solidFill>
              </a:rPr>
              <a:t>Côte d’Ivoire, Burkina Faso, Ghana, Togo, Benin, and much of Nigeria experienced above-average rainfall, with moisture surpluses of over 25 mm. Light moisture deficits of 25-50 mm were found across southeastern Nigeria.</a:t>
            </a:r>
          </a:p>
          <a:p>
            <a:pPr algn="just" eaLnBrk="1" hangingPunct="1">
              <a:lnSpc>
                <a:spcPct val="90000"/>
              </a:lnSpc>
              <a:spcBef>
                <a:spcPct val="50000"/>
              </a:spcBef>
            </a:pPr>
            <a:r>
              <a:rPr lang="en-US" altLang="en-US" sz="1200" b="1" dirty="0" smtClean="0">
                <a:solidFill>
                  <a:schemeClr val="bg1"/>
                </a:solidFill>
              </a:rPr>
              <a:t>In Central Africa, precipitation was above-average across southern Chad, much of Cameroon, eastern Gabon, central and northern Gabon, CAR, and northern DRC. Positive precipitation anomalies of 100-200 mm were observed across local areas in northwestern DRC. Conversely, negative precipitation anomalies of over 25 mm were found across western Cameroon, Equatorial Guinea, western Gabon, southern Congo, and southern DRC.</a:t>
            </a:r>
          </a:p>
          <a:p>
            <a:pPr algn="just" eaLnBrk="1" hangingPunct="1">
              <a:lnSpc>
                <a:spcPct val="90000"/>
              </a:lnSpc>
              <a:spcBef>
                <a:spcPct val="50000"/>
              </a:spcBef>
            </a:pPr>
            <a:r>
              <a:rPr lang="en-US" altLang="en-US" sz="1200" b="1" dirty="0" smtClean="0">
                <a:solidFill>
                  <a:schemeClr val="bg1"/>
                </a:solidFill>
              </a:rPr>
              <a:t>In East Africa, below-average precipitation conditions prevailed in the Greater Horn of Africa, except across southwestern Sudan, western South Sudan, and pocket areas in southern Uganda and Tanzania.</a:t>
            </a:r>
          </a:p>
        </p:txBody>
      </p:sp>
      <p:pic>
        <p:nvPicPr>
          <p:cNvPr id="4" name="Image 3"/>
          <p:cNvPicPr>
            <a:picLocks noChangeAspect="1"/>
          </p:cNvPicPr>
          <p:nvPr/>
        </p:nvPicPr>
        <p:blipFill>
          <a:blip r:embed="rId3"/>
          <a:stretch>
            <a:fillRect/>
          </a:stretch>
        </p:blipFill>
        <p:spPr>
          <a:xfrm>
            <a:off x="1222374" y="922336"/>
            <a:ext cx="3573463" cy="3573463"/>
          </a:xfrm>
          <a:prstGeom prst="rect">
            <a:avLst/>
          </a:prstGeom>
        </p:spPr>
      </p:pic>
      <p:pic>
        <p:nvPicPr>
          <p:cNvPr id="5" name="Image 4"/>
          <p:cNvPicPr>
            <a:picLocks noChangeAspect="1"/>
          </p:cNvPicPr>
          <p:nvPr/>
        </p:nvPicPr>
        <p:blipFill>
          <a:blip r:embed="rId4"/>
          <a:stretch>
            <a:fillRect/>
          </a:stretch>
        </p:blipFill>
        <p:spPr>
          <a:xfrm>
            <a:off x="4951412" y="908703"/>
            <a:ext cx="3581399" cy="3581399"/>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334370" y="5718127"/>
            <a:ext cx="8378480" cy="6740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The 850-hPa atmospheric circulation pattern </a:t>
            </a:r>
            <a:r>
              <a:rPr lang="en-US" altLang="en-US" sz="1400" b="1" dirty="0" smtClean="0">
                <a:solidFill>
                  <a:schemeClr val="bg1"/>
                </a:solidFill>
              </a:rPr>
              <a:t>features an anomalous westerly flow over the Gulf of Guinea region. This moisture-laden flow may have contributed to enhanced rainfall in thos</a:t>
            </a:r>
            <a:r>
              <a:rPr lang="en-US" altLang="en-US" sz="1400" b="1" dirty="0" smtClean="0">
                <a:solidFill>
                  <a:schemeClr val="bg1"/>
                </a:solidFill>
              </a:rPr>
              <a:t>e areas.</a:t>
            </a:r>
            <a:endParaRPr lang="en-US" altLang="en-US" sz="1400" b="1" dirty="0" smtClean="0">
              <a:solidFill>
                <a:schemeClr val="bg1"/>
              </a:solidFill>
            </a:endParaRPr>
          </a:p>
        </p:txBody>
      </p:sp>
      <p:sp>
        <p:nvSpPr>
          <p:cNvPr id="3" name="Oval 2"/>
          <p:cNvSpPr/>
          <p:nvPr/>
        </p:nvSpPr>
        <p:spPr bwMode="auto">
          <a:xfrm>
            <a:off x="5098391" y="2239305"/>
            <a:ext cx="1042700" cy="80869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7" name="Oval 2"/>
          <p:cNvSpPr/>
          <p:nvPr/>
        </p:nvSpPr>
        <p:spPr bwMode="auto">
          <a:xfrm>
            <a:off x="6553200" y="2362902"/>
            <a:ext cx="853294" cy="762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2" name="Image 1"/>
          <p:cNvPicPr>
            <a:picLocks noChangeAspect="1"/>
          </p:cNvPicPr>
          <p:nvPr/>
        </p:nvPicPr>
        <p:blipFill>
          <a:blip r:embed="rId3"/>
          <a:stretch>
            <a:fillRect/>
          </a:stretch>
        </p:blipFill>
        <p:spPr>
          <a:xfrm>
            <a:off x="4610100" y="1487463"/>
            <a:ext cx="3886200" cy="3886200"/>
          </a:xfrm>
          <a:prstGeom prst="rect">
            <a:avLst/>
          </a:prstGeom>
        </p:spPr>
      </p:pic>
      <p:pic>
        <p:nvPicPr>
          <p:cNvPr id="4" name="Image 3"/>
          <p:cNvPicPr>
            <a:picLocks noChangeAspect="1"/>
          </p:cNvPicPr>
          <p:nvPr/>
        </p:nvPicPr>
        <p:blipFill>
          <a:blip r:embed="rId4"/>
          <a:stretch>
            <a:fillRect/>
          </a:stretch>
        </p:blipFill>
        <p:spPr>
          <a:xfrm>
            <a:off x="479755" y="1487463"/>
            <a:ext cx="3886200" cy="3886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xmlns=""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xmlns=""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xmlns=""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xmlns="" id="{D03C9423-4F28-C745-8EF5-45ABCE087831}"/>
              </a:ext>
            </a:extLst>
          </p:cNvPr>
          <p:cNvSpPr>
            <a:spLocks noChangeShapeType="1"/>
          </p:cNvSpPr>
          <p:nvPr/>
        </p:nvSpPr>
        <p:spPr bwMode="auto">
          <a:xfrm flipV="1">
            <a:off x="1315649" y="1620432"/>
            <a:ext cx="436951" cy="225246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xmlns="" id="{A2A56B34-3D71-9E45-BE1E-2EA46AD87E40}"/>
              </a:ext>
            </a:extLst>
          </p:cNvPr>
          <p:cNvSpPr>
            <a:spLocks noChangeShapeType="1"/>
          </p:cNvSpPr>
          <p:nvPr/>
        </p:nvSpPr>
        <p:spPr bwMode="auto">
          <a:xfrm flipH="1" flipV="1">
            <a:off x="2667000" y="1833369"/>
            <a:ext cx="2971800" cy="2586231"/>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xmlns="" id="{BDAB2B4D-8464-754A-BEB5-33B2AB539372}"/>
              </a:ext>
            </a:extLst>
          </p:cNvPr>
          <p:cNvSpPr>
            <a:spLocks noChangeShapeType="1"/>
          </p:cNvSpPr>
          <p:nvPr/>
        </p:nvSpPr>
        <p:spPr bwMode="auto">
          <a:xfrm flipH="1">
            <a:off x="3657600" y="1573411"/>
            <a:ext cx="243840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xmlns="" id="{67D9B727-7203-A341-9978-4E0CEE65D7F9}"/>
              </a:ext>
            </a:extLst>
          </p:cNvPr>
          <p:cNvSpPr txBox="1">
            <a:spLocks noChangeArrowheads="1"/>
          </p:cNvSpPr>
          <p:nvPr/>
        </p:nvSpPr>
        <p:spPr bwMode="auto">
          <a:xfrm>
            <a:off x="20472" y="6172200"/>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Guinea (bottom left) and northwestern Ethiopia (top right). In contrast, seasonal total rainfall remained below-average over southwestern Cameroon despite recent rainfall </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219075" y="3636442"/>
            <a:ext cx="3067050" cy="2385483"/>
          </a:xfrm>
          <a:prstGeom prst="rect">
            <a:avLst/>
          </a:prstGeom>
        </p:spPr>
      </p:pic>
      <p:pic>
        <p:nvPicPr>
          <p:cNvPr id="3" name="Image 2"/>
          <p:cNvPicPr>
            <a:picLocks noChangeAspect="1"/>
          </p:cNvPicPr>
          <p:nvPr/>
        </p:nvPicPr>
        <p:blipFill>
          <a:blip r:embed="rId5"/>
          <a:stretch>
            <a:fillRect/>
          </a:stretch>
        </p:blipFill>
        <p:spPr>
          <a:xfrm>
            <a:off x="5442919" y="3587265"/>
            <a:ext cx="3124200" cy="2429933"/>
          </a:xfrm>
          <a:prstGeom prst="rect">
            <a:avLst/>
          </a:prstGeom>
        </p:spPr>
      </p:pic>
      <p:pic>
        <p:nvPicPr>
          <p:cNvPr id="4" name="Image 3"/>
          <p:cNvPicPr>
            <a:picLocks noChangeAspect="1"/>
          </p:cNvPicPr>
          <p:nvPr/>
        </p:nvPicPr>
        <p:blipFill>
          <a:blip r:embed="rId6"/>
          <a:stretch>
            <a:fillRect/>
          </a:stretch>
        </p:blipFill>
        <p:spPr>
          <a:xfrm>
            <a:off x="5442919" y="696551"/>
            <a:ext cx="3124200" cy="2429933"/>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48304"/>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012491" y="1524000"/>
            <a:ext cx="364971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2 – 8 November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182506" y="5106751"/>
            <a:ext cx="8678969" cy="175124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(left panel) </a:t>
            </a:r>
            <a:r>
              <a:rPr lang="en-US" altLang="en-US" sz="1400" b="1" dirty="0" smtClean="0">
                <a:solidFill>
                  <a:schemeClr val="bg1"/>
                </a:solidFill>
              </a:rPr>
              <a:t>, </a:t>
            </a:r>
            <a:r>
              <a:rPr lang="en-US" altLang="en-US" sz="1400" b="1" dirty="0" smtClean="0">
                <a:solidFill>
                  <a:schemeClr val="bg1"/>
                </a:solidFill>
              </a:rPr>
              <a:t>the </a:t>
            </a:r>
            <a:r>
              <a:rPr lang="en-US" altLang="en-US" sz="1400" b="1" dirty="0">
                <a:solidFill>
                  <a:schemeClr val="bg1"/>
                </a:solidFill>
              </a:rPr>
              <a:t>NCEP GEFS </a:t>
            </a:r>
            <a:r>
              <a:rPr lang="en-US" altLang="en-US" sz="1400" b="1" dirty="0" smtClean="0">
                <a:solidFill>
                  <a:schemeClr val="bg1"/>
                </a:solidFill>
              </a:rPr>
              <a:t>forecasts indicate a 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a:t>
            </a:r>
            <a:r>
              <a:rPr lang="en-US" altLang="en-US" sz="1400" b="1" dirty="0" smtClean="0">
                <a:solidFill>
                  <a:schemeClr val="bg1"/>
                </a:solidFill>
              </a:rPr>
              <a:t>over Guinea, Sierra Leone, Liberia, southern Côte d’Ivoire, southern Ghana, southern Nigeria, Cameroon, Equatorial Guinea, Gabon, Congo, parts of CAR and DRC, and local areas across northern Angola, southern Ethiopia, South Africa, and Lesotho.</a:t>
            </a:r>
          </a:p>
          <a:p>
            <a:pPr algn="just" eaLnBrk="1" hangingPunct="1">
              <a:lnSpc>
                <a:spcPct val="90000"/>
              </a:lnSpc>
              <a:spcBef>
                <a:spcPct val="50000"/>
              </a:spcBef>
            </a:pPr>
            <a:r>
              <a:rPr lang="en-US" altLang="en-US" sz="1400" b="1" dirty="0" smtClean="0">
                <a:solidFill>
                  <a:schemeClr val="bg1"/>
                </a:solidFill>
              </a:rPr>
              <a:t>The </a:t>
            </a:r>
            <a:r>
              <a:rPr lang="en-US" altLang="en-US" sz="1400" b="1" dirty="0">
                <a:solidFill>
                  <a:schemeClr val="bg1"/>
                </a:solidFill>
              </a:rPr>
              <a:t>week-2 </a:t>
            </a:r>
            <a:r>
              <a:rPr lang="en-US" altLang="en-US" sz="1400" b="1" dirty="0" smtClean="0">
                <a:solidFill>
                  <a:schemeClr val="bg1"/>
                </a:solidFill>
              </a:rPr>
              <a:t>forecast (right </a:t>
            </a:r>
            <a:r>
              <a:rPr lang="en-US" altLang="en-US" sz="1400" b="1" dirty="0">
                <a:solidFill>
                  <a:schemeClr val="bg1"/>
                </a:solidFill>
              </a:rPr>
              <a:t>panel</a:t>
            </a:r>
            <a:r>
              <a:rPr lang="en-US" altLang="en-US" sz="1400" b="1" dirty="0" smtClean="0">
                <a:solidFill>
                  <a:schemeClr val="bg1"/>
                </a:solidFill>
              </a:rPr>
              <a:t>) indicates an increased chance (over 70%) for weekly rainfall to exceed 50 mm across Sierra Leone, Liberia, southeastern Nigeria, southern Cameroon, Equatorial Guinea, much of Gabon</a:t>
            </a:r>
            <a:r>
              <a:rPr lang="en-US" altLang="en-US" sz="1400" b="1" dirty="0">
                <a:solidFill>
                  <a:schemeClr val="bg1"/>
                </a:solidFill>
              </a:rPr>
              <a:t> </a:t>
            </a:r>
            <a:r>
              <a:rPr lang="en-US" altLang="en-US" sz="1400" b="1" dirty="0" smtClean="0">
                <a:solidFill>
                  <a:schemeClr val="bg1"/>
                </a:solidFill>
              </a:rPr>
              <a:t>and Congo, western and eastern DRC, southwestern Uganda, Rwanda and Burundi.</a:t>
            </a:r>
            <a:endParaRPr lang="en-US" altLang="en-US" sz="1400" b="1" dirty="0">
              <a:solidFill>
                <a:schemeClr val="bg1"/>
              </a:solidFill>
            </a:endParaRPr>
          </a:p>
        </p:txBody>
      </p:sp>
      <p:sp>
        <p:nvSpPr>
          <p:cNvPr id="9" name="TextBox 10"/>
          <p:cNvSpPr txBox="1">
            <a:spLocks noChangeArrowheads="1"/>
          </p:cNvSpPr>
          <p:nvPr/>
        </p:nvSpPr>
        <p:spPr bwMode="auto">
          <a:xfrm>
            <a:off x="45790" y="1524000"/>
            <a:ext cx="460831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26 October – 1 November </a:t>
            </a:r>
            <a:r>
              <a:rPr lang="en-US" altLang="en-US" b="1" dirty="0">
                <a:solidFill>
                  <a:srgbClr val="FFFF00"/>
                </a:solidFill>
              </a:rPr>
              <a:t>2021</a:t>
            </a:r>
          </a:p>
        </p:txBody>
      </p:sp>
      <p:pic>
        <p:nvPicPr>
          <p:cNvPr id="7170" name="Picture 2" descr="GEFS Prec Prob: wk1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00" y="1905000"/>
            <a:ext cx="4033892" cy="302541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EFS Prec Prob: wk2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587" y="1905001"/>
            <a:ext cx="4033889" cy="3025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199824</TotalTime>
  <Words>1693</Words>
  <Application>Microsoft Office PowerPoint</Application>
  <PresentationFormat>Affichage à l'écran (4:3)</PresentationFormat>
  <Paragraphs>72</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Compte Microsoft</cp:lastModifiedBy>
  <cp:revision>10008</cp:revision>
  <cp:lastPrinted>2018-07-09T15:13:07Z</cp:lastPrinted>
  <dcterms:created xsi:type="dcterms:W3CDTF">2001-08-31T10:39:36Z</dcterms:created>
  <dcterms:modified xsi:type="dcterms:W3CDTF">2021-10-25T15:23:33Z</dcterms:modified>
</cp:coreProperties>
</file>