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800000"/>
    <a:srgbClr val="CCFFCC"/>
    <a:srgbClr val="FFFF99"/>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2066" autoAdjust="0"/>
  </p:normalViewPr>
  <p:slideViewPr>
    <p:cSldViewPr>
      <p:cViewPr varScale="1">
        <p:scale>
          <a:sx n="61" d="100"/>
          <a:sy n="61" d="100"/>
        </p:scale>
        <p:origin x="60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08-Nov-21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546"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8</a:t>
            </a:r>
            <a:r>
              <a:rPr lang="en-US" altLang="en-US" sz="2800" b="1" dirty="0" smtClean="0">
                <a:solidFill>
                  <a:schemeClr val="bg1"/>
                </a:solidFill>
              </a:rPr>
              <a:t> November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254923"/>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646171" y="1469606"/>
            <a:ext cx="31830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9 – 15 November 2021</a:t>
            </a:r>
            <a:endParaRPr lang="en-US" altLang="en-US" b="1" dirty="0">
              <a:solidFill>
                <a:srgbClr val="FFFF00"/>
              </a:solidFill>
            </a:endParaRPr>
          </a:p>
        </p:txBody>
      </p:sp>
      <p:sp>
        <p:nvSpPr>
          <p:cNvPr id="4" name="Rectangle 3"/>
          <p:cNvSpPr/>
          <p:nvPr/>
        </p:nvSpPr>
        <p:spPr>
          <a:xfrm>
            <a:off x="4114800" y="1602699"/>
            <a:ext cx="4572000" cy="5032788"/>
          </a:xfrm>
          <a:prstGeom prst="rect">
            <a:avLst/>
          </a:prstGeom>
        </p:spPr>
        <p:txBody>
          <a:bodyPr>
            <a:spAutoFit/>
          </a:bodyPr>
          <a:lstStyle/>
          <a:p>
            <a:pPr marL="342900" marR="0" lvl="0" indent="-342900" algn="just">
              <a:lnSpc>
                <a:spcPct val="107000"/>
              </a:lnSpc>
              <a:spcBef>
                <a:spcPts val="0"/>
              </a:spcBef>
              <a:spcAft>
                <a:spcPts val="0"/>
              </a:spcAft>
              <a:buFont typeface="+mj-lt"/>
              <a:buAutoNum type="arabicPeriod"/>
            </a:pPr>
            <a:r>
              <a:rPr lang="en-US" sz="1200" b="1" dirty="0">
                <a:solidFill>
                  <a:srgbClr val="FFFF00"/>
                </a:solidFill>
                <a:latin typeface="Arial" panose="020B0604020202020204" pitchFamily="34" charset="0"/>
                <a:ea typeface="Times New Roman" panose="02020603050405020304" pitchFamily="18" charset="0"/>
                <a:cs typeface="Arial" panose="020B0604020202020204" pitchFamily="34" charset="0"/>
              </a:rPr>
              <a:t>There is an increased chance for above-average rainfall across Cameroon, Gabon and Congo</a:t>
            </a:r>
            <a:r>
              <a:rPr lang="en-US" sz="1200" b="1" dirty="0">
                <a:solidFill>
                  <a:schemeClr val="bg1"/>
                </a:solidFill>
                <a:latin typeface="Arial" panose="020B0604020202020204" pitchFamily="34" charset="0"/>
                <a:ea typeface="Times New Roman" panose="02020603050405020304" pitchFamily="18" charset="0"/>
                <a:cs typeface="Arial" panose="020B0604020202020204" pitchFamily="34" charset="0"/>
              </a:rPr>
              <a:t>: An area of anomalous lower-level convergence and upper-level divergence is expected to enhance rainfall in the region. </a:t>
            </a:r>
            <a:r>
              <a:rPr lang="en-US" sz="1200" b="1" dirty="0">
                <a:solidFill>
                  <a:srgbClr val="FFFF00"/>
                </a:solidFill>
                <a:latin typeface="Arial" panose="020B0604020202020204" pitchFamily="34" charset="0"/>
                <a:ea typeface="Times New Roman" panose="02020603050405020304" pitchFamily="18" charset="0"/>
                <a:cs typeface="Arial" panose="020B0604020202020204" pitchFamily="34" charset="0"/>
              </a:rPr>
              <a:t>Confidence: </a:t>
            </a:r>
            <a:r>
              <a:rPr lang="en-US" sz="12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There </a:t>
            </a:r>
            <a:r>
              <a:rPr lang="en-US" sz="1200" b="1" dirty="0">
                <a:solidFill>
                  <a:srgbClr val="FFFF00"/>
                </a:solidFill>
                <a:latin typeface="Arial" panose="020B0604020202020204" pitchFamily="34" charset="0"/>
                <a:ea typeface="Times New Roman" panose="02020603050405020304" pitchFamily="18" charset="0"/>
                <a:cs typeface="Arial" panose="020B0604020202020204" pitchFamily="34" charset="0"/>
              </a:rPr>
              <a:t>is an increased chance for below-average rainfall across Botswana, South Africa and Lesotho</a:t>
            </a:r>
            <a:r>
              <a:rPr lang="en-US" sz="1200" b="1" dirty="0">
                <a:solidFill>
                  <a:schemeClr val="bg1"/>
                </a:solidFill>
                <a:latin typeface="Arial" panose="020B0604020202020204" pitchFamily="34" charset="0"/>
                <a:ea typeface="Times New Roman" panose="02020603050405020304" pitchFamily="18" charset="0"/>
                <a:cs typeface="Arial" panose="020B0604020202020204" pitchFamily="34" charset="0"/>
              </a:rPr>
              <a:t>: An area of anomalous lower-level divergence and upper-level convergence is expected to suppress rainfall in the region. </a:t>
            </a:r>
            <a:r>
              <a:rPr lang="en-US" sz="1200" b="1" dirty="0">
                <a:solidFill>
                  <a:srgbClr val="FFFF00"/>
                </a:solidFill>
                <a:latin typeface="Arial" panose="020B0604020202020204" pitchFamily="34" charset="0"/>
                <a:ea typeface="Times New Roman" panose="02020603050405020304" pitchFamily="18" charset="0"/>
                <a:cs typeface="Arial" panose="020B0604020202020204" pitchFamily="34" charset="0"/>
              </a:rPr>
              <a:t>Confidence: </a:t>
            </a:r>
            <a:r>
              <a:rPr lang="en-US" sz="12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There </a:t>
            </a:r>
            <a:r>
              <a:rPr lang="en-US" sz="1200" b="1" dirty="0">
                <a:solidFill>
                  <a:srgbClr val="FFFF00"/>
                </a:solidFill>
                <a:latin typeface="Arial" panose="020B0604020202020204" pitchFamily="34" charset="0"/>
                <a:ea typeface="Times New Roman" panose="02020603050405020304" pitchFamily="18" charset="0"/>
                <a:cs typeface="Arial" panose="020B0604020202020204" pitchFamily="34" charset="0"/>
              </a:rPr>
              <a:t>is an increased chance for below-average rainfall across eastern Uganda, Kenya, Somalia, eastern DR Congo, Rwanda, Burundi, Tanzania, Zambia, northern Zimbabwe, and western Mozambique</a:t>
            </a:r>
            <a:r>
              <a:rPr lang="en-US" sz="1200" b="1" dirty="0">
                <a:solidFill>
                  <a:schemeClr val="bg1"/>
                </a:solidFill>
                <a:latin typeface="Arial" panose="020B0604020202020204" pitchFamily="34" charset="0"/>
                <a:ea typeface="Times New Roman" panose="02020603050405020304" pitchFamily="18" charset="0"/>
                <a:cs typeface="Arial" panose="020B0604020202020204" pitchFamily="34" charset="0"/>
              </a:rPr>
              <a:t>: An area of anomalous lower-level divergence and upper-level convergence is expected to suppress rainfall in the region. </a:t>
            </a:r>
            <a:r>
              <a:rPr lang="en-US" sz="1200" b="1" dirty="0">
                <a:solidFill>
                  <a:srgbClr val="FFFF00"/>
                </a:solidFill>
                <a:latin typeface="Arial" panose="020B0604020202020204" pitchFamily="34" charset="0"/>
                <a:ea typeface="Times New Roman" panose="02020603050405020304" pitchFamily="18" charset="0"/>
                <a:cs typeface="Arial" panose="020B0604020202020204" pitchFamily="34" charset="0"/>
              </a:rPr>
              <a:t>Confidence: </a:t>
            </a:r>
            <a:r>
              <a:rPr lang="en-US" sz="12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There </a:t>
            </a:r>
            <a:r>
              <a:rPr lang="en-US" sz="1200" b="1" dirty="0">
                <a:solidFill>
                  <a:srgbClr val="FFFF00"/>
                </a:solidFill>
                <a:latin typeface="Arial" panose="020B0604020202020204" pitchFamily="34" charset="0"/>
                <a:ea typeface="Times New Roman" panose="02020603050405020304" pitchFamily="18" charset="0"/>
                <a:cs typeface="Arial" panose="020B0604020202020204" pitchFamily="34" charset="0"/>
              </a:rPr>
              <a:t>is an increased chance for below-average rainfall over northeastern Madagascar</a:t>
            </a:r>
            <a:r>
              <a:rPr lang="en-US" sz="1200" b="1" dirty="0">
                <a:solidFill>
                  <a:schemeClr val="bg1"/>
                </a:solidFill>
                <a:latin typeface="Arial" panose="020B0604020202020204" pitchFamily="34" charset="0"/>
                <a:ea typeface="Times New Roman" panose="02020603050405020304" pitchFamily="18" charset="0"/>
                <a:cs typeface="Arial" panose="020B0604020202020204" pitchFamily="34" charset="0"/>
              </a:rPr>
              <a:t>: An area of anomalous lower-level divergence and upper-level convergence is expected to suppress rainfall in the region. </a:t>
            </a:r>
            <a:r>
              <a:rPr lang="en-US" sz="1200" b="1" dirty="0">
                <a:solidFill>
                  <a:srgbClr val="FFFF00"/>
                </a:solidFill>
                <a:latin typeface="Arial" panose="020B0604020202020204" pitchFamily="34" charset="0"/>
                <a:ea typeface="Times New Roman" panose="02020603050405020304" pitchFamily="18" charset="0"/>
                <a:cs typeface="Arial" panose="020B0604020202020204" pitchFamily="34" charset="0"/>
              </a:rPr>
              <a:t>Confidence: Moderate</a:t>
            </a:r>
            <a:endParaRPr lang="en-US" sz="1200" b="1"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457200" y="1992313"/>
            <a:ext cx="3527671" cy="4565221"/>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288553"/>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439314" y="1403680"/>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16 – 22 November 2021</a:t>
            </a:r>
            <a:endParaRPr lang="en-US" altLang="en-US" b="1" dirty="0">
              <a:solidFill>
                <a:srgbClr val="FFFF00"/>
              </a:solidFill>
            </a:endParaRPr>
          </a:p>
        </p:txBody>
      </p:sp>
      <p:sp>
        <p:nvSpPr>
          <p:cNvPr id="4" name="Rectangle 3"/>
          <p:cNvSpPr/>
          <p:nvPr/>
        </p:nvSpPr>
        <p:spPr>
          <a:xfrm>
            <a:off x="4146550" y="1541426"/>
            <a:ext cx="4572000" cy="5163593"/>
          </a:xfrm>
          <a:prstGeom prst="rect">
            <a:avLst/>
          </a:prstGeom>
        </p:spPr>
        <p:txBody>
          <a:bodyPr>
            <a:spAutoFit/>
          </a:bodyPr>
          <a:lstStyle/>
          <a:p>
            <a:pPr marL="342900" marR="0" lvl="0" indent="-342900" algn="just">
              <a:lnSpc>
                <a:spcPct val="107000"/>
              </a:lnSpc>
              <a:spcBef>
                <a:spcPts val="0"/>
              </a:spcBef>
              <a:spcAft>
                <a:spcPts val="0"/>
              </a:spcAft>
              <a:buFont typeface="+mj-lt"/>
              <a:buAutoNum type="arabicPeriod"/>
            </a:pPr>
            <a:r>
              <a:rPr lang="en-US" sz="1400" b="1" dirty="0">
                <a:solidFill>
                  <a:srgbClr val="FFFF00"/>
                </a:solidFill>
                <a:latin typeface="Arial" panose="020B0604020202020204" pitchFamily="34" charset="0"/>
                <a:ea typeface="Times New Roman" panose="02020603050405020304" pitchFamily="18" charset="0"/>
                <a:cs typeface="Arial" panose="020B0604020202020204" pitchFamily="34" charset="0"/>
              </a:rPr>
              <a:t>There is an increased chance for above-average rainfall across Gabon, Congo, western DR Congo, and northwestern Angola</a:t>
            </a:r>
            <a:r>
              <a:rPr lang="en-US" sz="1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An area of anomalous lower-level convergence and upper-level divergence is expected to enhance rainfall in the region. </a:t>
            </a:r>
            <a:r>
              <a:rPr lang="en-US" sz="1400" b="1" dirty="0">
                <a:solidFill>
                  <a:srgbClr val="FFFF00"/>
                </a:solidFill>
                <a:latin typeface="Arial" panose="020B0604020202020204" pitchFamily="34" charset="0"/>
                <a:ea typeface="Times New Roman" panose="02020603050405020304" pitchFamily="18" charset="0"/>
                <a:cs typeface="Arial" panose="020B0604020202020204" pitchFamily="34" charset="0"/>
              </a:rPr>
              <a:t>Confidence: </a:t>
            </a:r>
            <a:r>
              <a:rPr lang="en-US" sz="14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4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There </a:t>
            </a:r>
            <a:r>
              <a:rPr lang="en-US" sz="1400" b="1" dirty="0">
                <a:solidFill>
                  <a:srgbClr val="FFFF00"/>
                </a:solidFill>
                <a:latin typeface="Arial" panose="020B0604020202020204" pitchFamily="34" charset="0"/>
                <a:ea typeface="Times New Roman" panose="02020603050405020304" pitchFamily="18" charset="0"/>
                <a:cs typeface="Arial" panose="020B0604020202020204" pitchFamily="34" charset="0"/>
              </a:rPr>
              <a:t>is an increased chance for above-average rainfall across Lesotho, eastern South Africa and </a:t>
            </a:r>
            <a:r>
              <a:rPr lang="en-US" sz="14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Eswatini</a:t>
            </a:r>
            <a:r>
              <a:rPr lang="en-US" sz="1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An area of anomalous lower-level convergence and upper-level divergence is expected to enhance rainfall in the region. </a:t>
            </a:r>
            <a:r>
              <a:rPr lang="en-US" sz="1400" b="1" dirty="0">
                <a:solidFill>
                  <a:srgbClr val="FFFF00"/>
                </a:solidFill>
                <a:latin typeface="Arial" panose="020B0604020202020204" pitchFamily="34" charset="0"/>
                <a:ea typeface="Times New Roman" panose="02020603050405020304" pitchFamily="18" charset="0"/>
                <a:cs typeface="Arial" panose="020B0604020202020204" pitchFamily="34" charset="0"/>
              </a:rPr>
              <a:t>Confidence: </a:t>
            </a:r>
            <a:r>
              <a:rPr lang="en-US" sz="14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4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There </a:t>
            </a:r>
            <a:r>
              <a:rPr lang="en-US" sz="1400" b="1" dirty="0">
                <a:solidFill>
                  <a:srgbClr val="FFFF00"/>
                </a:solidFill>
                <a:latin typeface="Arial" panose="020B0604020202020204" pitchFamily="34" charset="0"/>
                <a:ea typeface="Times New Roman" panose="02020603050405020304" pitchFamily="18" charset="0"/>
                <a:cs typeface="Arial" panose="020B0604020202020204" pitchFamily="34" charset="0"/>
              </a:rPr>
              <a:t>is an increased chance for below-average rainfall across eastern DR Congo, South Sudan, Uganda, western Kenya, Rwanda, Burundi, Tanzania, Zambia, northern Zimbabwe, western Mozambique and Malawi</a:t>
            </a:r>
            <a:r>
              <a:rPr lang="en-US" sz="1400" b="1" dirty="0">
                <a:solidFill>
                  <a:schemeClr val="bg1"/>
                </a:solidFill>
                <a:latin typeface="Arial" panose="020B0604020202020204" pitchFamily="34" charset="0"/>
                <a:ea typeface="Times New Roman" panose="02020603050405020304" pitchFamily="18" charset="0"/>
                <a:cs typeface="Arial" panose="020B0604020202020204" pitchFamily="34" charset="0"/>
              </a:rPr>
              <a:t>: An area of anomalous lower-level divergence and upper-level convergence is expected to suppress rainfall in the region. </a:t>
            </a:r>
            <a:r>
              <a:rPr lang="en-US" sz="1400" b="1" dirty="0">
                <a:solidFill>
                  <a:srgbClr val="FFFF00"/>
                </a:solidFill>
                <a:latin typeface="Arial" panose="020B0604020202020204" pitchFamily="34" charset="0"/>
                <a:ea typeface="Times New Roman" panose="02020603050405020304" pitchFamily="18" charset="0"/>
                <a:cs typeface="Arial" panose="020B0604020202020204" pitchFamily="34" charset="0"/>
              </a:rPr>
              <a:t>Confidence: Moderate</a:t>
            </a:r>
            <a:endParaRPr lang="en-US" sz="1400" b="1"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321550" y="1839332"/>
            <a:ext cx="3759849" cy="4865687"/>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67011" cy="5181600"/>
          </a:xfrm>
        </p:spPr>
        <p:txBody>
          <a:bodyPr/>
          <a:lstStyle/>
          <a:p>
            <a:pPr algn="just"/>
            <a:r>
              <a:rPr lang="en-US" altLang="en-US" sz="1100" b="1" dirty="0" smtClean="0">
                <a:solidFill>
                  <a:schemeClr val="bg1"/>
                </a:solidFill>
                <a:latin typeface="Arial" panose="020B0604020202020204" pitchFamily="34" charset="0"/>
                <a:cs typeface="Arial" panose="020B0604020202020204" pitchFamily="34" charset="0"/>
              </a:rPr>
              <a:t>During the past 30 to 90 days, </a:t>
            </a:r>
            <a:r>
              <a:rPr lang="en-US" altLang="en-US" sz="1100" b="1" dirty="0">
                <a:solidFill>
                  <a:schemeClr val="bg1"/>
                </a:solidFill>
                <a:latin typeface="Arial" panose="020B0604020202020204" pitchFamily="34" charset="0"/>
                <a:cs typeface="Arial" panose="020B0604020202020204" pitchFamily="34" charset="0"/>
              </a:rPr>
              <a:t>i</a:t>
            </a:r>
            <a:r>
              <a:rPr lang="en-US" altLang="en-US" sz="1100" b="1" dirty="0" smtClean="0">
                <a:solidFill>
                  <a:schemeClr val="bg1"/>
                </a:solidFill>
                <a:latin typeface="Arial" panose="020B0604020202020204" pitchFamily="34" charset="0"/>
                <a:cs typeface="Arial" panose="020B0604020202020204" pitchFamily="34" charset="0"/>
              </a:rPr>
              <a:t>n West Africa, southwestern Mali, southwestern Burkina Faso, Guinea, Sierra Leone, Liberia, southern Ghana, southern Togo, southern Benin, and southern Nigeria observed above-average rainfall. Eastern Nigeria continued to experience negative precipitation anomalies. </a:t>
            </a:r>
            <a:r>
              <a:rPr lang="en-US" altLang="en-US" sz="1100" b="1" dirty="0">
                <a:solidFill>
                  <a:schemeClr val="bg1"/>
                </a:solidFill>
                <a:latin typeface="Arial" panose="020B0604020202020204" pitchFamily="34" charset="0"/>
                <a:cs typeface="Arial" panose="020B0604020202020204" pitchFamily="34" charset="0"/>
              </a:rPr>
              <a:t>In Central Africa, moisture surpluses were found </a:t>
            </a:r>
            <a:r>
              <a:rPr lang="en-US" altLang="en-US" sz="1100" b="1" dirty="0" smtClean="0">
                <a:solidFill>
                  <a:schemeClr val="bg1"/>
                </a:solidFill>
                <a:latin typeface="Arial" panose="020B0604020202020204" pitchFamily="34" charset="0"/>
                <a:cs typeface="Arial" panose="020B0604020202020204" pitchFamily="34" charset="0"/>
              </a:rPr>
              <a:t>across eastern Chad, much of CAR</a:t>
            </a:r>
            <a:r>
              <a:rPr lang="en-US" altLang="en-US" sz="1100" b="1" dirty="0">
                <a:solidFill>
                  <a:schemeClr val="bg1"/>
                </a:solidFill>
                <a:latin typeface="Arial" panose="020B0604020202020204" pitchFamily="34" charset="0"/>
                <a:cs typeface="Arial" panose="020B0604020202020204" pitchFamily="34" charset="0"/>
              </a:rPr>
              <a:t>, </a:t>
            </a:r>
            <a:r>
              <a:rPr lang="en-US" altLang="en-US" sz="1100" b="1" dirty="0" smtClean="0">
                <a:solidFill>
                  <a:schemeClr val="bg1"/>
                </a:solidFill>
                <a:latin typeface="Arial" panose="020B0604020202020204" pitchFamily="34" charset="0"/>
                <a:cs typeface="Arial" panose="020B0604020202020204" pitchFamily="34" charset="0"/>
              </a:rPr>
              <a:t>southeastern Cameroon, eastern Gabon, much of Congo, and many parts of DRC. </a:t>
            </a:r>
            <a:r>
              <a:rPr lang="en-US" altLang="en-US" sz="1100" b="1" dirty="0">
                <a:solidFill>
                  <a:schemeClr val="bg1"/>
                </a:solidFill>
                <a:latin typeface="Arial" panose="020B0604020202020204" pitchFamily="34" charset="0"/>
                <a:cs typeface="Arial" panose="020B0604020202020204" pitchFamily="34" charset="0"/>
              </a:rPr>
              <a:t>Moisture deficits </a:t>
            </a:r>
            <a:r>
              <a:rPr lang="en-US" altLang="en-US" sz="1100" b="1" dirty="0" smtClean="0">
                <a:solidFill>
                  <a:schemeClr val="bg1"/>
                </a:solidFill>
                <a:latin typeface="Arial" panose="020B0604020202020204" pitchFamily="34" charset="0"/>
                <a:cs typeface="Arial" panose="020B0604020202020204" pitchFamily="34" charset="0"/>
              </a:rPr>
              <a:t>were found across much of Cameroon</a:t>
            </a:r>
            <a:r>
              <a:rPr lang="en-US" altLang="en-US" sz="1100" b="1" dirty="0">
                <a:solidFill>
                  <a:schemeClr val="bg1"/>
                </a:solidFill>
                <a:latin typeface="Arial" panose="020B0604020202020204" pitchFamily="34" charset="0"/>
                <a:cs typeface="Arial" panose="020B0604020202020204" pitchFamily="34" charset="0"/>
              </a:rPr>
              <a:t>, </a:t>
            </a:r>
            <a:r>
              <a:rPr lang="en-US" altLang="en-US" sz="1100" b="1" dirty="0" smtClean="0">
                <a:solidFill>
                  <a:schemeClr val="bg1"/>
                </a:solidFill>
                <a:latin typeface="Arial" panose="020B0604020202020204" pitchFamily="34" charset="0"/>
                <a:cs typeface="Arial" panose="020B0604020202020204" pitchFamily="34" charset="0"/>
              </a:rPr>
              <a:t>Equatorial Guinea, western Gabon, and southern Congo. In East Africa, above-average </a:t>
            </a:r>
            <a:r>
              <a:rPr lang="en-US" altLang="en-US" sz="1100" b="1" dirty="0">
                <a:solidFill>
                  <a:schemeClr val="bg1"/>
                </a:solidFill>
                <a:latin typeface="Arial" panose="020B0604020202020204" pitchFamily="34" charset="0"/>
                <a:cs typeface="Arial" panose="020B0604020202020204" pitchFamily="34" charset="0"/>
              </a:rPr>
              <a:t>rainfall </a:t>
            </a:r>
            <a:r>
              <a:rPr lang="en-US" altLang="en-US" sz="1100" b="1" dirty="0" smtClean="0">
                <a:solidFill>
                  <a:schemeClr val="bg1"/>
                </a:solidFill>
                <a:latin typeface="Arial" panose="020B0604020202020204" pitchFamily="34" charset="0"/>
                <a:cs typeface="Arial" panose="020B0604020202020204" pitchFamily="34" charset="0"/>
              </a:rPr>
              <a:t>prevailed in Eritrea, northern Ethiopia, northern Somalia, and much of South Sudan. Southern Ethiopia, Uganda, Kenya, and southern Somalia observed below-average rainfall. Western Zambia experienced well above-average rainfall. Northern Madagascar observed above-average rainfall, while the central and southern part of the country experienced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a:t>
            </a:r>
            <a:r>
              <a:rPr lang="en-US" altLang="en-US" sz="1100" b="1" dirty="0" smtClean="0">
                <a:solidFill>
                  <a:schemeClr val="bg1"/>
                </a:solidFill>
                <a:latin typeface="Arial" panose="020B0604020202020204" pitchFamily="34" charset="0"/>
                <a:cs typeface="Arial" panose="020B0604020202020204" pitchFamily="34" charset="0"/>
              </a:rPr>
              <a:t>, near-normal precipitation conditions prevailed in West Africa. Light moisture surpluses were found across local areas in Guinea, Sierra Leone, Liberia, Côte d’Ivoire, Ghana, southern Togo, southern Benin, and Nigeria. In Central Africa, positive precipitation anomalies of over 100 mm were found in CAR, southern Gabon, central Congo, and western and eastern DRC. Cameroon and Equatorial Guinea continued to experienced moisture deficits. In East Africa, southern Sudan, South Sudan, and parts of Tanzania experienced above-average rainfall. Light negative precipitation anomalies were present across Ethiopia. Kenya, and southern Somalia.</a:t>
            </a:r>
            <a:r>
              <a:rPr lang="en-US" altLang="en-US" sz="1100" b="1" dirty="0">
                <a:solidFill>
                  <a:schemeClr val="bg1"/>
                </a:solidFill>
                <a:latin typeface="Arial" panose="020B0604020202020204" pitchFamily="34" charset="0"/>
                <a:cs typeface="Arial" panose="020B0604020202020204" pitchFamily="34" charset="0"/>
              </a:rPr>
              <a:t> </a:t>
            </a:r>
            <a:r>
              <a:rPr lang="en-US" altLang="en-US" sz="1100" b="1" dirty="0" smtClean="0">
                <a:solidFill>
                  <a:schemeClr val="bg1"/>
                </a:solidFill>
                <a:latin typeface="Arial" panose="020B0604020202020204" pitchFamily="34" charset="0"/>
                <a:cs typeface="Arial" panose="020B0604020202020204" pitchFamily="34" charset="0"/>
              </a:rPr>
              <a:t>In Southern Africa, northwestern Angola, much of Zambia, and northern Madagascar observed above-average rainfall. Moisture deficits of 25-50 mm were found across northeastern Angola and central Madagascar</a:t>
            </a:r>
            <a:r>
              <a:rPr lang="en-US" altLang="en-US" sz="1100" b="1" dirty="0" smtClean="0">
                <a:solidFill>
                  <a:schemeClr val="bg1"/>
                </a:solidFill>
                <a:latin typeface="Arial" panose="020B0604020202020204" pitchFamily="34" charset="0"/>
                <a:cs typeface="Arial" panose="020B0604020202020204" pitchFamily="34" charset="0"/>
              </a:rPr>
              <a:t>,</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1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100" b="1" dirty="0">
                <a:solidFill>
                  <a:schemeClr val="bg1"/>
                </a:solidFill>
                <a:latin typeface="Arial" panose="020B0604020202020204" pitchFamily="34" charset="0"/>
                <a:cs typeface="Arial" panose="020B0604020202020204" pitchFamily="34" charset="0"/>
              </a:rPr>
              <a:t>Cameroon, Gabon, and Congo. Conversely, there is an increased chance for below-average rainfall across Botswana, South Africa, Lesotho, eastern Uganda, Kenya, Somalia, eastern DR Congo, Rwanda, Burundi, Tanzania, Zambia, northern Zimbabwe, western Mozambique, and northeastern Madagascar.</a:t>
            </a:r>
          </a:p>
          <a:p>
            <a:pPr algn="just" eaLnBrk="1" hangingPunct="1">
              <a:tabLst>
                <a:tab pos="1885950" algn="l"/>
              </a:tabLst>
            </a:pPr>
            <a:endParaRPr lang="en-US" altLang="en-US" sz="11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100" b="1" dirty="0">
                <a:solidFill>
                  <a:schemeClr val="bg1"/>
                </a:solidFill>
                <a:latin typeface="Arial" panose="020B0604020202020204" pitchFamily="34" charset="0"/>
                <a:cs typeface="Arial" panose="020B0604020202020204" pitchFamily="34" charset="0"/>
              </a:rPr>
              <a:t>The week-2 outlooks call for an </a:t>
            </a:r>
            <a:r>
              <a:rPr lang="en-US" sz="1100" b="1" dirty="0">
                <a:solidFill>
                  <a:schemeClr val="bg1"/>
                </a:solidFill>
                <a:latin typeface="Arial" panose="020B0604020202020204" pitchFamily="34" charset="0"/>
                <a:cs typeface="Arial" panose="020B0604020202020204" pitchFamily="34" charset="0"/>
              </a:rPr>
              <a:t>increased chance for above-average rainfall across Gabon, Congo, western DR Congo, northwestern Angola, Lesotho, eastern South Africa and </a:t>
            </a:r>
            <a:r>
              <a:rPr lang="en-US" sz="1100" b="1" dirty="0" err="1">
                <a:solidFill>
                  <a:schemeClr val="bg1"/>
                </a:solidFill>
                <a:latin typeface="Arial" panose="020B0604020202020204" pitchFamily="34" charset="0"/>
                <a:cs typeface="Arial" panose="020B0604020202020204" pitchFamily="34" charset="0"/>
              </a:rPr>
              <a:t>Eswatini</a:t>
            </a:r>
            <a:r>
              <a:rPr lang="en-US" sz="1100" b="1" dirty="0">
                <a:solidFill>
                  <a:schemeClr val="bg1"/>
                </a:solidFill>
                <a:latin typeface="Arial" panose="020B0604020202020204" pitchFamily="34" charset="0"/>
                <a:cs typeface="Arial" panose="020B0604020202020204" pitchFamily="34" charset="0"/>
              </a:rPr>
              <a:t>. There is an increased chance for below-average rainfall across eastern DR Congo, South Sudan, Uganda, western Kenya, Rwanda, Burundi, Tanzania, Zambia, northern Zimbabwe, western Mozambique and Malawi</a:t>
            </a:r>
            <a:r>
              <a:rPr lang="en-US" sz="1100" b="1" dirty="0" smtClean="0">
                <a:solidFill>
                  <a:schemeClr val="bg1"/>
                </a:solidFill>
                <a:latin typeface="Arial" panose="020B0604020202020204" pitchFamily="34" charset="0"/>
                <a:cs typeface="Arial" panose="020B0604020202020204" pitchFamily="34" charset="0"/>
              </a:rPr>
              <a:t>.</a:t>
            </a:r>
            <a:endParaRPr lang="en-US" altLang="en-US" sz="1100" b="1" dirty="0" smtClean="0">
              <a:solidFill>
                <a:schemeClr val="bg1"/>
              </a:solidFill>
              <a:latin typeface="Arial" panose="020B0604020202020204" pitchFamily="34" charset="0"/>
              <a:cs typeface="Arial" panose="020B0604020202020204" pitchFamily="34" charset="0"/>
            </a:endParaRP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endParaRPr lang="en-US" altLang="en-US" sz="11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46703"/>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2057400"/>
            <a:ext cx="8305800" cy="44958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latin typeface="Arial" panose="020B0604020202020204" pitchFamily="34" charset="0"/>
                <a:cs typeface="Arial" panose="020B0604020202020204" pitchFamily="34" charset="0"/>
              </a:rPr>
              <a:t>During the past 7 </a:t>
            </a:r>
            <a:r>
              <a:rPr lang="en-US" altLang="en-US" b="1" dirty="0" smtClean="0">
                <a:solidFill>
                  <a:schemeClr val="bg1"/>
                </a:solidFill>
                <a:latin typeface="Arial" panose="020B0604020202020204" pitchFamily="34" charset="0"/>
                <a:cs typeface="Arial" panose="020B0604020202020204" pitchFamily="34" charset="0"/>
              </a:rPr>
              <a:t>days, local areas in CAR, southern Gabon, central Congo, and western and eastern DRC received precipitation totals of over 150 mm. This rainfall patterns resulted in moisture surpluses of over 100 mm.</a:t>
            </a: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week-1 outlooks depict an increased chance for above-average rainfall </a:t>
            </a:r>
            <a:r>
              <a:rPr lang="en-US" alt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Cameroon, </a:t>
            </a:r>
            <a:r>
              <a:rPr lang="en-US" b="1" dirty="0" smtClean="0">
                <a:solidFill>
                  <a:schemeClr val="bg1"/>
                </a:solidFill>
              </a:rPr>
              <a:t>Gabon, and </a:t>
            </a:r>
            <a:r>
              <a:rPr lang="en-US" b="1" dirty="0">
                <a:solidFill>
                  <a:schemeClr val="bg1"/>
                </a:solidFill>
              </a:rPr>
              <a:t>Congo</a:t>
            </a:r>
            <a:r>
              <a:rPr lang="en-US" b="1" dirty="0" smtClean="0">
                <a:solidFill>
                  <a:schemeClr val="bg1"/>
                </a:solidFill>
              </a:rPr>
              <a:t>.</a:t>
            </a:r>
            <a:r>
              <a:rPr lang="en-US" b="1"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Conversely, there </a:t>
            </a:r>
            <a:r>
              <a:rPr lang="en-US" b="1" dirty="0">
                <a:solidFill>
                  <a:schemeClr val="bg1"/>
                </a:solidFill>
                <a:latin typeface="Arial" panose="020B0604020202020204" pitchFamily="34" charset="0"/>
                <a:cs typeface="Arial" panose="020B0604020202020204" pitchFamily="34" charset="0"/>
              </a:rPr>
              <a:t>is an increased chance for below-average 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Botswana, South </a:t>
            </a:r>
            <a:r>
              <a:rPr lang="en-US" b="1" dirty="0" smtClean="0">
                <a:solidFill>
                  <a:schemeClr val="bg1"/>
                </a:solidFill>
              </a:rPr>
              <a:t>Africa, Lesotho, </a:t>
            </a:r>
            <a:r>
              <a:rPr lang="en-US" b="1" dirty="0">
                <a:solidFill>
                  <a:schemeClr val="bg1"/>
                </a:solidFill>
              </a:rPr>
              <a:t>eastern Uganda, Kenya, Somalia, eastern DR Congo, Rwanda, Burundi, Tanzania, Zambia, northern Zimbabwe</a:t>
            </a:r>
            <a:r>
              <a:rPr lang="en-US" b="1" dirty="0" smtClean="0">
                <a:solidFill>
                  <a:schemeClr val="bg1"/>
                </a:solidFill>
              </a:rPr>
              <a:t>, </a:t>
            </a:r>
            <a:r>
              <a:rPr lang="en-US" b="1" dirty="0">
                <a:solidFill>
                  <a:schemeClr val="bg1"/>
                </a:solidFill>
              </a:rPr>
              <a:t>western </a:t>
            </a:r>
            <a:r>
              <a:rPr lang="en-US" b="1" dirty="0" smtClean="0">
                <a:solidFill>
                  <a:schemeClr val="bg1"/>
                </a:solidFill>
              </a:rPr>
              <a:t>Mozambique, and </a:t>
            </a:r>
            <a:r>
              <a:rPr lang="en-US" b="1" dirty="0">
                <a:solidFill>
                  <a:schemeClr val="bg1"/>
                </a:solidFill>
              </a:rPr>
              <a:t>northeastern Madagascar</a:t>
            </a:r>
            <a:r>
              <a:rPr lang="en-US" b="1" dirty="0" smtClean="0">
                <a:solidFill>
                  <a:schemeClr val="bg1"/>
                </a:solidFill>
              </a:rPr>
              <a:t>.</a:t>
            </a:r>
            <a:endParaRPr 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week-2 outlooks call for an </a:t>
            </a:r>
            <a:r>
              <a:rPr lang="en-US" b="1" dirty="0" smtClean="0">
                <a:solidFill>
                  <a:schemeClr val="bg1"/>
                </a:solidFill>
                <a:latin typeface="Arial" panose="020B0604020202020204" pitchFamily="34" charset="0"/>
                <a:cs typeface="Arial" panose="020B0604020202020204" pitchFamily="34" charset="0"/>
              </a:rPr>
              <a:t>increased </a:t>
            </a:r>
            <a:r>
              <a:rPr lang="en-US" b="1" dirty="0">
                <a:solidFill>
                  <a:schemeClr val="bg1"/>
                </a:solidFill>
                <a:latin typeface="Arial" panose="020B0604020202020204" pitchFamily="34" charset="0"/>
                <a:cs typeface="Arial" panose="020B0604020202020204" pitchFamily="34" charset="0"/>
              </a:rPr>
              <a:t>chance for </a:t>
            </a:r>
            <a:r>
              <a:rPr lang="en-US" b="1" dirty="0" smtClean="0">
                <a:solidFill>
                  <a:schemeClr val="bg1"/>
                </a:solidFill>
                <a:latin typeface="Arial" panose="020B0604020202020204" pitchFamily="34" charset="0"/>
                <a:cs typeface="Arial" panose="020B0604020202020204" pitchFamily="34" charset="0"/>
              </a:rPr>
              <a:t>above-average </a:t>
            </a:r>
            <a:r>
              <a:rPr lang="en-US" b="1" dirty="0">
                <a:solidFill>
                  <a:schemeClr val="bg1"/>
                </a:solidFill>
                <a:latin typeface="Arial" panose="020B0604020202020204" pitchFamily="34" charset="0"/>
                <a:cs typeface="Arial" panose="020B0604020202020204" pitchFamily="34" charset="0"/>
              </a:rPr>
              <a:t>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Gabon, Congo, western DR Congo</a:t>
            </a:r>
            <a:r>
              <a:rPr lang="en-US" b="1" dirty="0" smtClean="0">
                <a:solidFill>
                  <a:schemeClr val="bg1"/>
                </a:solidFill>
              </a:rPr>
              <a:t>, </a:t>
            </a:r>
            <a:r>
              <a:rPr lang="en-US" b="1" dirty="0">
                <a:solidFill>
                  <a:schemeClr val="bg1"/>
                </a:solidFill>
              </a:rPr>
              <a:t>northwestern </a:t>
            </a:r>
            <a:r>
              <a:rPr lang="en-US" b="1" dirty="0" smtClean="0">
                <a:solidFill>
                  <a:schemeClr val="bg1"/>
                </a:solidFill>
              </a:rPr>
              <a:t>Angola, </a:t>
            </a:r>
            <a:r>
              <a:rPr lang="en-US" b="1" dirty="0">
                <a:solidFill>
                  <a:schemeClr val="bg1"/>
                </a:solidFill>
              </a:rPr>
              <a:t>Lesotho, eastern South Africa and </a:t>
            </a:r>
            <a:r>
              <a:rPr lang="en-US" b="1" dirty="0" err="1">
                <a:solidFill>
                  <a:schemeClr val="bg1"/>
                </a:solidFill>
              </a:rPr>
              <a:t>Eswatini</a:t>
            </a:r>
            <a:r>
              <a:rPr lang="en-US" b="1" dirty="0" smtClean="0">
                <a:solidFill>
                  <a:schemeClr val="bg1"/>
                </a:solidFill>
              </a:rPr>
              <a:t>. </a:t>
            </a:r>
            <a:r>
              <a:rPr lang="en-US" b="1" dirty="0" smtClean="0">
                <a:solidFill>
                  <a:schemeClr val="bg1"/>
                </a:solidFill>
              </a:rPr>
              <a:t>There is an increased chance for below-average rainfall across </a:t>
            </a:r>
            <a:r>
              <a:rPr lang="en-US" b="1" dirty="0">
                <a:solidFill>
                  <a:schemeClr val="bg1"/>
                </a:solidFill>
              </a:rPr>
              <a:t>eastern DR Congo, South Sudan, Uganda, western Kenya, Rwanda, Burundi, Tanzania, Zambia, northern Zimbabwe, western Mozambique and Malawi</a:t>
            </a:r>
            <a:r>
              <a:rPr lang="en-US" b="1" dirty="0" smtClean="0">
                <a:solidFill>
                  <a:schemeClr val="bg1"/>
                </a:solidFill>
              </a:rPr>
              <a:t>.</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169025" y="4038600"/>
            <a:ext cx="8686800" cy="278383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Over </a:t>
            </a:r>
            <a:r>
              <a:rPr lang="en-US" altLang="en-US" sz="1100" b="1" dirty="0">
                <a:solidFill>
                  <a:schemeClr val="bg1"/>
                </a:solidFill>
              </a:rPr>
              <a:t>the past </a:t>
            </a:r>
            <a:r>
              <a:rPr lang="en-US" altLang="en-US" sz="1100" b="1" dirty="0" smtClean="0">
                <a:solidFill>
                  <a:schemeClr val="bg1"/>
                </a:solidFill>
              </a:rPr>
              <a:t>90 </a:t>
            </a:r>
            <a:r>
              <a:rPr lang="en-US" altLang="en-US" sz="1100" b="1" dirty="0">
                <a:solidFill>
                  <a:schemeClr val="bg1"/>
                </a:solidFill>
              </a:rPr>
              <a:t>days, </a:t>
            </a:r>
            <a:r>
              <a:rPr lang="en-US" altLang="en-US" sz="1100" b="1" dirty="0" smtClean="0">
                <a:solidFill>
                  <a:schemeClr val="bg1"/>
                </a:solidFill>
              </a:rPr>
              <a:t>in </a:t>
            </a:r>
            <a:r>
              <a:rPr lang="en-US" altLang="en-US" sz="1100" b="1" dirty="0">
                <a:solidFill>
                  <a:schemeClr val="bg1"/>
                </a:solidFill>
              </a:rPr>
              <a:t>West </a:t>
            </a:r>
            <a:r>
              <a:rPr lang="en-US" altLang="en-US" sz="1100" b="1" dirty="0" smtClean="0">
                <a:solidFill>
                  <a:schemeClr val="bg1"/>
                </a:solidFill>
              </a:rPr>
              <a:t>Africa, rainfall totals exceeding 1000 mm led to moisture surpluses of over 500 mm across local areas in western Guinea, central Sierra Leone, and southeastern Nigeria. Precipitation was in excess of 100 mm in southern Senegal, southwestern Mali, Guinea, Sierra Leone, Liberia, Côte d’Ivoire, southwestern Burkina Faso, southern and western Ghana, southern Togo, southern Benin, and southern Nigeria. Moisture deficits of over 100 mm were observed across pocket areas in northeastern Ghana and eastern Nigeria.</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Central Africa, </a:t>
            </a:r>
            <a:r>
              <a:rPr lang="en-US" altLang="en-US" sz="1100" b="1" dirty="0" smtClean="0">
                <a:solidFill>
                  <a:schemeClr val="bg1"/>
                </a:solidFill>
              </a:rPr>
              <a:t>precipitation was well above-average across western and eastern Chad, much of CAR, southeastern Cameroon, eastern Gabon, much of Congo, and portions of DRC (positive precipitation anomalies of over 100 mm). Below-average precipitation conditions (more than 100 mm below the mean) were found across southwestern </a:t>
            </a:r>
            <a:r>
              <a:rPr lang="en-US" altLang="en-US" sz="1100" b="1" dirty="0">
                <a:solidFill>
                  <a:schemeClr val="bg1"/>
                </a:solidFill>
              </a:rPr>
              <a:t>Chad, </a:t>
            </a:r>
            <a:r>
              <a:rPr lang="en-US" altLang="en-US" sz="1100" b="1" dirty="0" smtClean="0">
                <a:solidFill>
                  <a:schemeClr val="bg1"/>
                </a:solidFill>
              </a:rPr>
              <a:t>many parts of Cameroon, Equatorial Guinea, northern Gabon, and northeastern DRC</a:t>
            </a:r>
            <a:r>
              <a:rPr lang="en-US" altLang="en-US" sz="1100" b="1" dirty="0">
                <a:solidFill>
                  <a:schemeClr val="bg1"/>
                </a:solidFill>
              </a:rPr>
              <a:t>. Large moisture deficits of </a:t>
            </a:r>
            <a:r>
              <a:rPr lang="en-US" altLang="en-US" sz="1100" b="1" dirty="0" smtClean="0">
                <a:solidFill>
                  <a:schemeClr val="bg1"/>
                </a:solidFill>
              </a:rPr>
              <a:t>300-500 </a:t>
            </a:r>
            <a:r>
              <a:rPr lang="en-US" altLang="en-US" sz="1100" b="1" dirty="0">
                <a:solidFill>
                  <a:schemeClr val="bg1"/>
                </a:solidFill>
              </a:rPr>
              <a:t>mm were observed in western Cameroon</a:t>
            </a:r>
            <a:r>
              <a:rPr lang="en-US" altLang="en-US" sz="1100" b="1" dirty="0" smtClean="0">
                <a:solidFill>
                  <a:schemeClr val="bg1"/>
                </a:solidFill>
              </a:rPr>
              <a:t>.</a:t>
            </a:r>
          </a:p>
          <a:p>
            <a:pPr algn="just" eaLnBrk="1" hangingPunct="1">
              <a:lnSpc>
                <a:spcPct val="90000"/>
              </a:lnSpc>
              <a:spcBef>
                <a:spcPct val="50000"/>
              </a:spcBef>
            </a:pPr>
            <a:r>
              <a:rPr lang="en-US" altLang="en-US" sz="1100" b="1" dirty="0" smtClean="0">
                <a:solidFill>
                  <a:schemeClr val="bg1"/>
                </a:solidFill>
              </a:rPr>
              <a:t> In </a:t>
            </a:r>
            <a:r>
              <a:rPr lang="en-US" altLang="en-US" sz="1100" b="1" dirty="0">
                <a:solidFill>
                  <a:schemeClr val="bg1"/>
                </a:solidFill>
              </a:rPr>
              <a:t>East Africa, northwestern Ethiopia received heavy rainfall amounts of over </a:t>
            </a:r>
            <a:r>
              <a:rPr lang="en-US" altLang="en-US" sz="1100" b="1" dirty="0" smtClean="0">
                <a:solidFill>
                  <a:schemeClr val="bg1"/>
                </a:solidFill>
              </a:rPr>
              <a:t>750 </a:t>
            </a:r>
            <a:r>
              <a:rPr lang="en-US" altLang="en-US" sz="1100" b="1" dirty="0">
                <a:solidFill>
                  <a:schemeClr val="bg1"/>
                </a:solidFill>
              </a:rPr>
              <a:t>mm (more than </a:t>
            </a:r>
            <a:r>
              <a:rPr lang="en-US" altLang="en-US" sz="1100" b="1" dirty="0" smtClean="0">
                <a:solidFill>
                  <a:schemeClr val="bg1"/>
                </a:solidFill>
              </a:rPr>
              <a:t>300 </a:t>
            </a:r>
            <a:r>
              <a:rPr lang="en-US" altLang="en-US" sz="1100" b="1" dirty="0">
                <a:solidFill>
                  <a:schemeClr val="bg1"/>
                </a:solidFill>
              </a:rPr>
              <a:t>mm above the mean</a:t>
            </a:r>
            <a:r>
              <a:rPr lang="en-US" altLang="en-US" sz="1100" b="1" dirty="0" smtClean="0">
                <a:solidFill>
                  <a:schemeClr val="bg1"/>
                </a:solidFill>
              </a:rPr>
              <a:t>). Heavy rainfall was also found over Sudan, parts of South Sudan, western Eritrea, northern Ethiopia, and northern Somalia. Negative precipitation </a:t>
            </a:r>
            <a:r>
              <a:rPr lang="en-US" altLang="en-US" sz="1100" b="1" dirty="0">
                <a:solidFill>
                  <a:schemeClr val="bg1"/>
                </a:solidFill>
              </a:rPr>
              <a:t>anomalies of over 5</a:t>
            </a:r>
            <a:r>
              <a:rPr lang="en-US" altLang="en-US" sz="1100" b="1" dirty="0" smtClean="0">
                <a:solidFill>
                  <a:schemeClr val="bg1"/>
                </a:solidFill>
              </a:rPr>
              <a:t>0 mm</a:t>
            </a:r>
            <a:r>
              <a:rPr lang="en-US" altLang="en-US" sz="1100" b="1" dirty="0">
                <a:solidFill>
                  <a:schemeClr val="bg1"/>
                </a:solidFill>
              </a:rPr>
              <a:t> </a:t>
            </a:r>
            <a:r>
              <a:rPr lang="en-US" altLang="en-US" sz="1100" b="1" dirty="0" smtClean="0">
                <a:solidFill>
                  <a:schemeClr val="bg1"/>
                </a:solidFill>
              </a:rPr>
              <a:t>were observed over southern Ethiopia, Uganda, and much of Kenya and Somalia.</a:t>
            </a:r>
          </a:p>
          <a:p>
            <a:pPr algn="just" eaLnBrk="1" hangingPunct="1">
              <a:lnSpc>
                <a:spcPct val="90000"/>
              </a:lnSpc>
              <a:spcBef>
                <a:spcPct val="50000"/>
              </a:spcBef>
            </a:pPr>
            <a:r>
              <a:rPr lang="en-US" altLang="en-US" sz="1100" b="1" dirty="0" smtClean="0">
                <a:solidFill>
                  <a:schemeClr val="bg1"/>
                </a:solidFill>
              </a:rPr>
              <a:t>In Southern Africa, local areas in Angola, Zambia, Zimbabwe, and eastern Madagascar registered high moisture surpluses of over 100 mm. Conversely, moisture deficits of over 50 mm were present across portions of Angola and western Madagascar.</a:t>
            </a:r>
            <a:endParaRPr lang="en-US" altLang="en-US" sz="1100" b="1" dirty="0">
              <a:solidFill>
                <a:schemeClr val="bg1"/>
              </a:solidFill>
            </a:endParaRPr>
          </a:p>
        </p:txBody>
      </p:sp>
      <p:pic>
        <p:nvPicPr>
          <p:cNvPr id="2" name="Image 1"/>
          <p:cNvPicPr>
            <a:picLocks noChangeAspect="1"/>
          </p:cNvPicPr>
          <p:nvPr/>
        </p:nvPicPr>
        <p:blipFill>
          <a:blip r:embed="rId3"/>
          <a:stretch>
            <a:fillRect/>
          </a:stretch>
        </p:blipFill>
        <p:spPr>
          <a:xfrm>
            <a:off x="1384069" y="910244"/>
            <a:ext cx="3128356" cy="3128356"/>
          </a:xfrm>
          <a:prstGeom prst="rect">
            <a:avLst/>
          </a:prstGeom>
        </p:spPr>
      </p:pic>
      <p:pic>
        <p:nvPicPr>
          <p:cNvPr id="3" name="Image 2"/>
          <p:cNvPicPr>
            <a:picLocks noChangeAspect="1"/>
          </p:cNvPicPr>
          <p:nvPr/>
        </p:nvPicPr>
        <p:blipFill>
          <a:blip r:embed="rId4"/>
          <a:stretch>
            <a:fillRect/>
          </a:stretch>
        </p:blipFill>
        <p:spPr>
          <a:xfrm>
            <a:off x="4829694" y="910244"/>
            <a:ext cx="3128356" cy="31283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52400" y="4531159"/>
            <a:ext cx="8763000" cy="217444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30 days, </a:t>
            </a:r>
            <a:r>
              <a:rPr lang="en-US" altLang="en-US" sz="1100" b="1" dirty="0" smtClean="0">
                <a:solidFill>
                  <a:schemeClr val="bg1"/>
                </a:solidFill>
              </a:rPr>
              <a:t>in West Africa, rainfall totals exceeded 150 mm in Guinea, Sierra Leone, Liberia, southern Côte d’Ivoire, southern Ghana, southern Togo, southern Benin, and southern Nigeria. Positive precipitation anomalies of over 100 mm were found across local areas in southwestern Mali, Guinea, Sierra Leone, Liberia, southern Guinea, and southern Nigeria. Central Côte d’Ivoire and eastern Nigeria observed moisture deficits of 25-50 mm.</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Central Africa, </a:t>
            </a:r>
            <a:r>
              <a:rPr lang="en-US" altLang="en-US" sz="1100" b="1" dirty="0" smtClean="0">
                <a:solidFill>
                  <a:schemeClr val="bg1"/>
                </a:solidFill>
              </a:rPr>
              <a:t>precipitation was 100 mm above the mean across local areas in central Chad, portions of CAR, eastern Gabon, Congo, and DRC. Below-average precipitation prevailed in Cameroon, Equatorial Guinea, western Gabon, and southern Congo. Local areas in western Cameron and Equatorial Guinea experienced negative precipitation anomalies of over 100 mm.</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East Africa</a:t>
            </a:r>
            <a:r>
              <a:rPr lang="en-US" altLang="en-US" sz="1100" b="1" dirty="0" smtClean="0">
                <a:solidFill>
                  <a:schemeClr val="bg1"/>
                </a:solidFill>
              </a:rPr>
              <a:t>, precipitation was above-average across southern Sudan, much of South Sudan, Eritrea, northern Ethiopia, and northern Somalia. Moisture deficits of over 100 mm were observed over southern Somalia and central and eastern Kenya.</a:t>
            </a:r>
          </a:p>
          <a:p>
            <a:pPr algn="just" eaLnBrk="1" hangingPunct="1">
              <a:lnSpc>
                <a:spcPct val="90000"/>
              </a:lnSpc>
              <a:spcBef>
                <a:spcPct val="50000"/>
              </a:spcBef>
            </a:pPr>
            <a:r>
              <a:rPr lang="en-US" altLang="en-US" sz="1100" b="1" dirty="0" smtClean="0">
                <a:solidFill>
                  <a:schemeClr val="bg1"/>
                </a:solidFill>
              </a:rPr>
              <a:t>In Southern Africa, portions of Angola, western Zambia, and central Zimbabwe received rainfall amounts of over 100 mm. The northern part of Madagascar experienced above-average rainfall, while the central and southern part of Madagascar experienced below-average rainfall.</a:t>
            </a:r>
          </a:p>
        </p:txBody>
      </p:sp>
      <p:pic>
        <p:nvPicPr>
          <p:cNvPr id="2" name="Image 1"/>
          <p:cNvPicPr>
            <a:picLocks noChangeAspect="1"/>
          </p:cNvPicPr>
          <p:nvPr/>
        </p:nvPicPr>
        <p:blipFill>
          <a:blip r:embed="rId3"/>
          <a:stretch>
            <a:fillRect/>
          </a:stretch>
        </p:blipFill>
        <p:spPr>
          <a:xfrm>
            <a:off x="1219200" y="914400"/>
            <a:ext cx="3505200" cy="3505200"/>
          </a:xfrm>
          <a:prstGeom prst="rect">
            <a:avLst/>
          </a:prstGeom>
        </p:spPr>
      </p:pic>
      <p:pic>
        <p:nvPicPr>
          <p:cNvPr id="3" name="Image 2"/>
          <p:cNvPicPr>
            <a:picLocks noChangeAspect="1"/>
          </p:cNvPicPr>
          <p:nvPr/>
        </p:nvPicPr>
        <p:blipFill>
          <a:blip r:embed="rId4"/>
          <a:stretch>
            <a:fillRect/>
          </a:stretch>
        </p:blipFill>
        <p:spPr>
          <a:xfrm>
            <a:off x="4889310" y="914400"/>
            <a:ext cx="3505200" cy="3505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49225" y="4419600"/>
            <a:ext cx="8613775" cy="203132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near-normal precipitation conditions prevailed in West Africa. Local areas in Guinea, Sierra Leone, Liberia, Côte d’Ivoire, Ghana, southern Togo, southern Benin, and Nigeria experienced light moisture surpluses of over 10 mm.</a:t>
            </a:r>
          </a:p>
          <a:p>
            <a:pPr algn="just" eaLnBrk="1" hangingPunct="1">
              <a:lnSpc>
                <a:spcPct val="90000"/>
              </a:lnSpc>
              <a:spcBef>
                <a:spcPct val="50000"/>
              </a:spcBef>
            </a:pPr>
            <a:r>
              <a:rPr lang="en-US" altLang="en-US" sz="1200" b="1" dirty="0" smtClean="0">
                <a:solidFill>
                  <a:schemeClr val="bg1"/>
                </a:solidFill>
              </a:rPr>
              <a:t>In Central Africa, local areas in CAR, southern Gabon, central Congo, and portions of DRC received precipitation totals of over 100 mm (more than 100 mm above the mean). </a:t>
            </a:r>
            <a:r>
              <a:rPr lang="en-US" altLang="en-US" sz="1200" b="1" dirty="0">
                <a:solidFill>
                  <a:schemeClr val="bg1"/>
                </a:solidFill>
              </a:rPr>
              <a:t>Western </a:t>
            </a:r>
            <a:r>
              <a:rPr lang="en-US" altLang="en-US" sz="1200" b="1" dirty="0" smtClean="0">
                <a:solidFill>
                  <a:schemeClr val="bg1"/>
                </a:solidFill>
              </a:rPr>
              <a:t>Cameroon and Equatorial Guinea </a:t>
            </a:r>
            <a:r>
              <a:rPr lang="en-US" altLang="en-US" sz="1200" b="1" dirty="0">
                <a:solidFill>
                  <a:schemeClr val="bg1"/>
                </a:solidFill>
              </a:rPr>
              <a:t>continued to observed moisture </a:t>
            </a:r>
            <a:r>
              <a:rPr lang="en-US" altLang="en-US" sz="1200" b="1" dirty="0" smtClean="0">
                <a:solidFill>
                  <a:schemeClr val="bg1"/>
                </a:solidFill>
              </a:rPr>
              <a:t>deficits </a:t>
            </a:r>
            <a:r>
              <a:rPr lang="en-US" altLang="en-US" sz="1200" b="1" dirty="0">
                <a:solidFill>
                  <a:schemeClr val="bg1"/>
                </a:solidFill>
              </a:rPr>
              <a:t>of 25-50 mm.</a:t>
            </a:r>
          </a:p>
          <a:p>
            <a:pPr algn="just" eaLnBrk="1" hangingPunct="1">
              <a:lnSpc>
                <a:spcPct val="90000"/>
              </a:lnSpc>
              <a:spcBef>
                <a:spcPct val="50000"/>
              </a:spcBef>
            </a:pPr>
            <a:r>
              <a:rPr lang="en-US" altLang="en-US" sz="1200" b="1" dirty="0" smtClean="0">
                <a:solidFill>
                  <a:schemeClr val="bg1"/>
                </a:solidFill>
              </a:rPr>
              <a:t>In East Africa, southern Sudan, portions of South Sudan, Rwanda, Burundi and central Tanzania experienced above-average rainfall. Conversely, southern Ethiopia, southern Somalia, and Kenya observed light moisture deficits.</a:t>
            </a:r>
          </a:p>
          <a:p>
            <a:pPr algn="just" eaLnBrk="1" hangingPunct="1">
              <a:lnSpc>
                <a:spcPct val="90000"/>
              </a:lnSpc>
              <a:spcBef>
                <a:spcPct val="50000"/>
              </a:spcBef>
            </a:pPr>
            <a:r>
              <a:rPr lang="en-US" altLang="en-US" sz="1200" b="1" dirty="0" smtClean="0">
                <a:solidFill>
                  <a:schemeClr val="bg1"/>
                </a:solidFill>
              </a:rPr>
              <a:t>In Southern Africa, northern Angola, Zambia, and eastern Madagascar received rainfall totals of over 25 mm.</a:t>
            </a:r>
          </a:p>
        </p:txBody>
      </p:sp>
      <p:pic>
        <p:nvPicPr>
          <p:cNvPr id="4" name="Image 3"/>
          <p:cNvPicPr>
            <a:picLocks noChangeAspect="1"/>
          </p:cNvPicPr>
          <p:nvPr/>
        </p:nvPicPr>
        <p:blipFill>
          <a:blip r:embed="rId3"/>
          <a:stretch>
            <a:fillRect/>
          </a:stretch>
        </p:blipFill>
        <p:spPr>
          <a:xfrm>
            <a:off x="1222374" y="958431"/>
            <a:ext cx="3304471" cy="3304471"/>
          </a:xfrm>
          <a:prstGeom prst="rect">
            <a:avLst/>
          </a:prstGeom>
        </p:spPr>
      </p:pic>
      <p:pic>
        <p:nvPicPr>
          <p:cNvPr id="5" name="Image 4"/>
          <p:cNvPicPr>
            <a:picLocks noChangeAspect="1"/>
          </p:cNvPicPr>
          <p:nvPr/>
        </p:nvPicPr>
        <p:blipFill>
          <a:blip r:embed="rId4"/>
          <a:stretch>
            <a:fillRect/>
          </a:stretch>
        </p:blipFill>
        <p:spPr>
          <a:xfrm>
            <a:off x="4703306" y="958430"/>
            <a:ext cx="3304471" cy="3304471"/>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06560" y="5486400"/>
            <a:ext cx="8378480" cy="75713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b="1" dirty="0" smtClean="0">
                <a:solidFill>
                  <a:schemeClr val="bg1"/>
                </a:solidFill>
              </a:rPr>
              <a:t>The 850-hPa atmospheric circulation pattern features anomalous cyclonic circulations over DRC and Angola. This pattern may have contributed to enhanced rainfall in those areas.</a:t>
            </a:r>
          </a:p>
        </p:txBody>
      </p:sp>
      <p:pic>
        <p:nvPicPr>
          <p:cNvPr id="2" name="Image 1"/>
          <p:cNvPicPr>
            <a:picLocks noChangeAspect="1"/>
          </p:cNvPicPr>
          <p:nvPr/>
        </p:nvPicPr>
        <p:blipFill>
          <a:blip r:embed="rId3"/>
          <a:stretch>
            <a:fillRect/>
          </a:stretch>
        </p:blipFill>
        <p:spPr>
          <a:xfrm>
            <a:off x="803644" y="1590270"/>
            <a:ext cx="3692156" cy="3692156"/>
          </a:xfrm>
          <a:prstGeom prst="rect">
            <a:avLst/>
          </a:prstGeom>
        </p:spPr>
      </p:pic>
      <p:pic>
        <p:nvPicPr>
          <p:cNvPr id="4" name="Image 3"/>
          <p:cNvPicPr>
            <a:picLocks noChangeAspect="1"/>
          </p:cNvPicPr>
          <p:nvPr/>
        </p:nvPicPr>
        <p:blipFill>
          <a:blip r:embed="rId4"/>
          <a:stretch>
            <a:fillRect/>
          </a:stretch>
        </p:blipFill>
        <p:spPr>
          <a:xfrm>
            <a:off x="4761930" y="1590269"/>
            <a:ext cx="3696269" cy="3696269"/>
          </a:xfrm>
          <a:prstGeom prst="rect">
            <a:avLst/>
          </a:prstGeom>
        </p:spPr>
      </p:pic>
      <p:sp>
        <p:nvSpPr>
          <p:cNvPr id="7" name="Oval 2"/>
          <p:cNvSpPr/>
          <p:nvPr/>
        </p:nvSpPr>
        <p:spPr bwMode="auto">
          <a:xfrm>
            <a:off x="6019800" y="2438400"/>
            <a:ext cx="12954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3" name="Oval 2"/>
          <p:cNvSpPr/>
          <p:nvPr/>
        </p:nvSpPr>
        <p:spPr bwMode="auto">
          <a:xfrm>
            <a:off x="5257800" y="2238538"/>
            <a:ext cx="762000" cy="80946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8" name="Oval 2"/>
          <p:cNvSpPr/>
          <p:nvPr/>
        </p:nvSpPr>
        <p:spPr bwMode="auto">
          <a:xfrm>
            <a:off x="6534149" y="3296479"/>
            <a:ext cx="876300" cy="89452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9" name="Oval 2"/>
          <p:cNvSpPr/>
          <p:nvPr/>
        </p:nvSpPr>
        <p:spPr bwMode="auto">
          <a:xfrm>
            <a:off x="6191251" y="3719999"/>
            <a:ext cx="590549" cy="62340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 xmlns:a16="http://schemas.microsoft.com/office/drawing/2014/main" id="{D03C9423-4F28-C745-8EF5-45ABCE087831}"/>
              </a:ext>
            </a:extLst>
          </p:cNvPr>
          <p:cNvSpPr>
            <a:spLocks noChangeShapeType="1"/>
          </p:cNvSpPr>
          <p:nvPr/>
        </p:nvSpPr>
        <p:spPr bwMode="auto">
          <a:xfrm flipV="1">
            <a:off x="1315649" y="1620432"/>
            <a:ext cx="436951" cy="225246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 xmlns:a16="http://schemas.microsoft.com/office/drawing/2014/main"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 xmlns:a16="http://schemas.microsoft.com/office/drawing/2014/main" id="{BDAB2B4D-8464-754A-BEB5-33B2AB539372}"/>
              </a:ext>
            </a:extLst>
          </p:cNvPr>
          <p:cNvSpPr>
            <a:spLocks noChangeShapeType="1"/>
          </p:cNvSpPr>
          <p:nvPr/>
        </p:nvSpPr>
        <p:spPr bwMode="auto">
          <a:xfrm flipH="1">
            <a:off x="3657600" y="1573411"/>
            <a:ext cx="243840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 xmlns:a16="http://schemas.microsoft.com/office/drawing/2014/main" id="{67D9B727-7203-A341-9978-4E0CEE65D7F9}"/>
              </a:ext>
            </a:extLst>
          </p:cNvPr>
          <p:cNvSpPr txBox="1">
            <a:spLocks noChangeArrowheads="1"/>
          </p:cNvSpPr>
          <p:nvPr/>
        </p:nvSpPr>
        <p:spPr bwMode="auto">
          <a:xfrm>
            <a:off x="20472" y="6172200"/>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rPr>
              <a:t>sustained moisture surpluses over Guinea (bottom left) and northwestern Ethiopia (top right). In contrast, seasonal total rainfall remained below-average over southwestern Cameroon despite recent rainfall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285750" y="3553006"/>
            <a:ext cx="3223890" cy="2507470"/>
          </a:xfrm>
          <a:prstGeom prst="rect">
            <a:avLst/>
          </a:prstGeom>
        </p:spPr>
      </p:pic>
      <p:pic>
        <p:nvPicPr>
          <p:cNvPr id="3" name="Image 2"/>
          <p:cNvPicPr>
            <a:picLocks noChangeAspect="1"/>
          </p:cNvPicPr>
          <p:nvPr/>
        </p:nvPicPr>
        <p:blipFill>
          <a:blip r:embed="rId5"/>
          <a:stretch>
            <a:fillRect/>
          </a:stretch>
        </p:blipFill>
        <p:spPr>
          <a:xfrm>
            <a:off x="5410200" y="3553006"/>
            <a:ext cx="3223890" cy="2507470"/>
          </a:xfrm>
          <a:prstGeom prst="rect">
            <a:avLst/>
          </a:prstGeom>
        </p:spPr>
      </p:pic>
      <p:pic>
        <p:nvPicPr>
          <p:cNvPr id="4" name="Image 3"/>
          <p:cNvPicPr>
            <a:picLocks noChangeAspect="1"/>
          </p:cNvPicPr>
          <p:nvPr/>
        </p:nvPicPr>
        <p:blipFill>
          <a:blip r:embed="rId6"/>
          <a:stretch>
            <a:fillRect/>
          </a:stretch>
        </p:blipFill>
        <p:spPr>
          <a:xfrm>
            <a:off x="5410200" y="629653"/>
            <a:ext cx="3223890" cy="2507470"/>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48304"/>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898678" y="1524000"/>
            <a:ext cx="3877344"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16 – 22 November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182506" y="5106751"/>
            <a:ext cx="8678969" cy="155734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a:t>
            </a:r>
            <a:r>
              <a:rPr lang="en-US" altLang="en-US" sz="1400" b="1" dirty="0">
                <a:solidFill>
                  <a:schemeClr val="bg1"/>
                </a:solidFill>
              </a:rPr>
              <a:t>) and week-2 forecast (right panel</a:t>
            </a:r>
            <a:r>
              <a:rPr lang="en-US" altLang="en-US" sz="1400" b="1" dirty="0" smtClean="0">
                <a:solidFill>
                  <a:schemeClr val="bg1"/>
                </a:solidFill>
              </a:rPr>
              <a:t>), 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over portions of southern Liberia, southern Nigeria, western Cameroon, Equatorial Guinea, Gabon, Congo, portions of DRC, and Angola.</a:t>
            </a:r>
          </a:p>
          <a:p>
            <a:pPr algn="just" eaLnBrk="1" hangingPunct="1">
              <a:lnSpc>
                <a:spcPct val="90000"/>
              </a:lnSpc>
              <a:spcBef>
                <a:spcPct val="50000"/>
              </a:spcBef>
            </a:pPr>
            <a:r>
              <a:rPr lang="en-US" altLang="en-US" sz="1400" b="1" dirty="0" smtClean="0">
                <a:solidFill>
                  <a:schemeClr val="bg1"/>
                </a:solidFill>
              </a:rPr>
              <a:t>In addition, the week-1 forecast indicates an increased chance (over 70%) for weekly rainfall to exceed 50 mm across Sierra Leone, southwestern and southeastern Côte d’Ivoire, and pocket areas in southern Ethiopia, and the southern part of South Africa.</a:t>
            </a:r>
            <a:endParaRPr lang="en-US" altLang="en-US" sz="1400" b="1" dirty="0">
              <a:solidFill>
                <a:schemeClr val="bg1"/>
              </a:solidFill>
            </a:endParaRPr>
          </a:p>
        </p:txBody>
      </p:sp>
      <p:sp>
        <p:nvSpPr>
          <p:cNvPr id="9" name="TextBox 10"/>
          <p:cNvSpPr txBox="1">
            <a:spLocks noChangeArrowheads="1"/>
          </p:cNvSpPr>
          <p:nvPr/>
        </p:nvSpPr>
        <p:spPr bwMode="auto">
          <a:xfrm>
            <a:off x="468181" y="1524000"/>
            <a:ext cx="376353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9 – 15 November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384445" y="1958892"/>
            <a:ext cx="3931001" cy="2948251"/>
          </a:xfrm>
          <a:prstGeom prst="rect">
            <a:avLst/>
          </a:prstGeom>
        </p:spPr>
      </p:pic>
      <p:pic>
        <p:nvPicPr>
          <p:cNvPr id="3" name="Image 2"/>
          <p:cNvPicPr>
            <a:picLocks noChangeAspect="1"/>
          </p:cNvPicPr>
          <p:nvPr/>
        </p:nvPicPr>
        <p:blipFill>
          <a:blip r:embed="rId4"/>
          <a:stretch>
            <a:fillRect/>
          </a:stretch>
        </p:blipFill>
        <p:spPr>
          <a:xfrm>
            <a:off x="4845021" y="1958892"/>
            <a:ext cx="3931001" cy="294825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200714</TotalTime>
  <Words>1889</Words>
  <Application>Microsoft Office PowerPoint</Application>
  <PresentationFormat>Affichage à l'écran (4:3)</PresentationFormat>
  <Paragraphs>78</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Compte Microsoft</cp:lastModifiedBy>
  <cp:revision>10045</cp:revision>
  <cp:lastPrinted>2018-07-09T15:13:07Z</cp:lastPrinted>
  <dcterms:created xsi:type="dcterms:W3CDTF">2001-08-31T10:39:36Z</dcterms:created>
  <dcterms:modified xsi:type="dcterms:W3CDTF">2021-11-08T20:00:58Z</dcterms:modified>
</cp:coreProperties>
</file>